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48" r:id="rId1"/>
  </p:sldMasterIdLst>
  <p:notesMasterIdLst>
    <p:notesMasterId r:id="rId33"/>
  </p:notesMasterIdLst>
  <p:sldIdLst>
    <p:sldId id="294" r:id="rId2"/>
    <p:sldId id="264" r:id="rId3"/>
    <p:sldId id="306" r:id="rId4"/>
    <p:sldId id="314" r:id="rId5"/>
    <p:sldId id="310" r:id="rId6"/>
    <p:sldId id="311" r:id="rId7"/>
    <p:sldId id="326" r:id="rId8"/>
    <p:sldId id="325" r:id="rId9"/>
    <p:sldId id="327" r:id="rId10"/>
    <p:sldId id="328" r:id="rId11"/>
    <p:sldId id="313" r:id="rId12"/>
    <p:sldId id="329" r:id="rId13"/>
    <p:sldId id="330" r:id="rId14"/>
    <p:sldId id="331" r:id="rId15"/>
    <p:sldId id="332" r:id="rId16"/>
    <p:sldId id="317" r:id="rId17"/>
    <p:sldId id="334" r:id="rId18"/>
    <p:sldId id="318" r:id="rId19"/>
    <p:sldId id="333" r:id="rId20"/>
    <p:sldId id="335" r:id="rId21"/>
    <p:sldId id="336" r:id="rId22"/>
    <p:sldId id="319" r:id="rId23"/>
    <p:sldId id="321" r:id="rId24"/>
    <p:sldId id="320" r:id="rId25"/>
    <p:sldId id="322" r:id="rId26"/>
    <p:sldId id="323" r:id="rId27"/>
    <p:sldId id="324" r:id="rId28"/>
    <p:sldId id="337" r:id="rId29"/>
    <p:sldId id="338" r:id="rId30"/>
    <p:sldId id="339" r:id="rId31"/>
    <p:sldId id="340" r:id="rId32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7846" autoAdjust="0"/>
  </p:normalViewPr>
  <p:slideViewPr>
    <p:cSldViewPr snapToGrid="0">
      <p:cViewPr varScale="1">
        <p:scale>
          <a:sx n="106" d="100"/>
          <a:sy n="106" d="100"/>
        </p:scale>
        <p:origin x="732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B9F332-CF2D-4A4C-A4AA-4D69C02575CC}" type="datetimeFigureOut">
              <a:rPr lang="tr-TR" smtClean="0"/>
              <a:t>10.04.2020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A8B1A2-4631-4A31-ACA4-2EDA6882471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124787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tıklayın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3D6CC-2A34-4EDA-809C-E3718D5DAD4F}" type="datetimeFigureOut">
              <a:rPr lang="tr-TR" smtClean="0"/>
              <a:t>10.04.2020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740F1-9C79-4522-80D6-B0AFDF3FFDB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35767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3D6CC-2A34-4EDA-809C-E3718D5DAD4F}" type="datetimeFigureOut">
              <a:rPr lang="tr-TR" smtClean="0"/>
              <a:t>10.04.2020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740F1-9C79-4522-80D6-B0AFDF3FFDB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34871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3D6CC-2A34-4EDA-809C-E3718D5DAD4F}" type="datetimeFigureOut">
              <a:rPr lang="tr-TR" smtClean="0"/>
              <a:t>10.04.2020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740F1-9C79-4522-80D6-B0AFDF3FFDB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74086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3D6CC-2A34-4EDA-809C-E3718D5DAD4F}" type="datetimeFigureOut">
              <a:rPr lang="tr-TR" smtClean="0"/>
              <a:t>10.04.2020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740F1-9C79-4522-80D6-B0AFDF3FFDB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90741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3D6CC-2A34-4EDA-809C-E3718D5DAD4F}" type="datetimeFigureOut">
              <a:rPr lang="tr-TR" smtClean="0"/>
              <a:t>10.04.2020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740F1-9C79-4522-80D6-B0AFDF3FFDB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79358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3D6CC-2A34-4EDA-809C-E3718D5DAD4F}" type="datetimeFigureOut">
              <a:rPr lang="tr-TR" smtClean="0"/>
              <a:t>10.04.2020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740F1-9C79-4522-80D6-B0AFDF3FFDB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68070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3D6CC-2A34-4EDA-809C-E3718D5DAD4F}" type="datetimeFigureOut">
              <a:rPr lang="tr-TR" smtClean="0"/>
              <a:t>10.04.2020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740F1-9C79-4522-80D6-B0AFDF3FFDB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07105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3D6CC-2A34-4EDA-809C-E3718D5DAD4F}" type="datetimeFigureOut">
              <a:rPr lang="tr-TR" smtClean="0"/>
              <a:t>10.04.2020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740F1-9C79-4522-80D6-B0AFDF3FFDB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87818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3D6CC-2A34-4EDA-809C-E3718D5DAD4F}" type="datetimeFigureOut">
              <a:rPr lang="tr-TR" smtClean="0"/>
              <a:t>10.04.2020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740F1-9C79-4522-80D6-B0AFDF3FFDB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08949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3D6CC-2A34-4EDA-809C-E3718D5DAD4F}" type="datetimeFigureOut">
              <a:rPr lang="tr-TR" smtClean="0"/>
              <a:t>10.04.2020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740F1-9C79-4522-80D6-B0AFDF3FFDB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91768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3D6CC-2A34-4EDA-809C-E3718D5DAD4F}" type="datetimeFigureOut">
              <a:rPr lang="tr-TR" smtClean="0"/>
              <a:t>10.04.2020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740F1-9C79-4522-80D6-B0AFDF3FFDB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38936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23D6CC-2A34-4EDA-809C-E3718D5DAD4F}" type="datetimeFigureOut">
              <a:rPr lang="tr-TR" smtClean="0"/>
              <a:t>10.04.2020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A740F1-9C79-4522-80D6-B0AFDF3FFDB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95273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Hafta 06</a:t>
            </a:r>
            <a:br>
              <a:rPr lang="tr-TR" dirty="0" smtClean="0"/>
            </a:br>
            <a:r>
              <a:rPr lang="tr-TR" dirty="0" smtClean="0"/>
              <a:t>BİLP104-Nesneye Yönelik Programlama I</a:t>
            </a:r>
            <a:endParaRPr lang="tr-TR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 smtClean="0"/>
              <a:t>Dr. Muhammet Yorulmaz</a:t>
            </a:r>
            <a:endParaRPr lang="tr-TR" dirty="0"/>
          </a:p>
        </p:txBody>
      </p:sp>
      <p:sp>
        <p:nvSpPr>
          <p:cNvPr id="4" name="Metin kutusu 3"/>
          <p:cNvSpPr txBox="1"/>
          <p:nvPr/>
        </p:nvSpPr>
        <p:spPr>
          <a:xfrm>
            <a:off x="6960096" y="692697"/>
            <a:ext cx="22322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4400" b="1" dirty="0">
                <a:solidFill>
                  <a:schemeClr val="bg1"/>
                </a:solidFill>
              </a:rPr>
              <a:t>BİLP202</a:t>
            </a:r>
          </a:p>
        </p:txBody>
      </p:sp>
    </p:spTree>
    <p:extLst>
      <p:ext uri="{BB962C8B-B14F-4D97-AF65-F5344CB8AC3E}">
        <p14:creationId xmlns:p14="http://schemas.microsoft.com/office/powerpoint/2010/main" val="2395328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9745" y="1504509"/>
            <a:ext cx="6382641" cy="2943636"/>
          </a:xfrm>
          <a:prstGeom prst="rect">
            <a:avLst/>
          </a:prstGeom>
        </p:spPr>
      </p:pic>
      <p:sp>
        <p:nvSpPr>
          <p:cNvPr id="3" name="Dikdörtgen 2"/>
          <p:cNvSpPr/>
          <p:nvPr/>
        </p:nvSpPr>
        <p:spPr>
          <a:xfrm>
            <a:off x="502553" y="203479"/>
            <a:ext cx="1011507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tr-TR" dirty="0" smtClean="0"/>
              <a:t>ÖRNEK 2 : </a:t>
            </a:r>
          </a:p>
          <a:p>
            <a:r>
              <a:rPr lang="tr-TR" dirty="0" smtClean="0"/>
              <a:t>Kullanıcıdan bir sayı ve bir </a:t>
            </a:r>
            <a:r>
              <a:rPr lang="tr-TR" dirty="0" smtClean="0"/>
              <a:t>satırlık mesajı </a:t>
            </a:r>
            <a:r>
              <a:rPr lang="tr-TR" dirty="0" smtClean="0"/>
              <a:t>alıp, mesajı girilen sayı kadar yazdırınız.</a:t>
            </a:r>
            <a:endParaRPr lang="tr-TR" dirty="0"/>
          </a:p>
          <a:p>
            <a:pPr algn="just"/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9745" y="4624945"/>
            <a:ext cx="3877216" cy="2152950"/>
          </a:xfrm>
          <a:prstGeom prst="rect">
            <a:avLst/>
          </a:prstGeom>
        </p:spPr>
      </p:pic>
      <p:sp>
        <p:nvSpPr>
          <p:cNvPr id="5" name="Dikdörtgen 4"/>
          <p:cNvSpPr/>
          <p:nvPr/>
        </p:nvSpPr>
        <p:spPr>
          <a:xfrm>
            <a:off x="588870" y="1030543"/>
            <a:ext cx="26217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tr-TR" dirty="0"/>
              <a:t>ÖRNEK </a:t>
            </a:r>
            <a:r>
              <a:rPr lang="tr-TR" dirty="0" smtClean="0"/>
              <a:t>2-çözüm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6885407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/>
          <p:cNvSpPr/>
          <p:nvPr/>
        </p:nvSpPr>
        <p:spPr>
          <a:xfrm>
            <a:off x="538767" y="112944"/>
            <a:ext cx="1011507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tr-TR" dirty="0" smtClean="0"/>
              <a:t>ÖRNEK 3 : </a:t>
            </a:r>
          </a:p>
          <a:p>
            <a:r>
              <a:rPr lang="tr-TR" dirty="0" smtClean="0"/>
              <a:t>10'den </a:t>
            </a:r>
            <a:r>
              <a:rPr lang="tr-TR" dirty="0"/>
              <a:t>25'e kadar (25 de dahil) sayıları ekrana yazdıran </a:t>
            </a:r>
            <a:r>
              <a:rPr lang="tr-TR" dirty="0" smtClean="0"/>
              <a:t>programı kodlayınız</a:t>
            </a:r>
            <a:r>
              <a:rPr lang="tr-TR" dirty="0"/>
              <a:t>.</a:t>
            </a:r>
          </a:p>
          <a:p>
            <a:pPr algn="just"/>
            <a:endParaRPr lang="tr-TR" dirty="0"/>
          </a:p>
        </p:txBody>
      </p:sp>
      <p:sp>
        <p:nvSpPr>
          <p:cNvPr id="5" name="Dikdörtgen 4"/>
          <p:cNvSpPr/>
          <p:nvPr/>
        </p:nvSpPr>
        <p:spPr>
          <a:xfrm>
            <a:off x="607789" y="894666"/>
            <a:ext cx="10145638" cy="64633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228600" algn="just">
              <a:spcAft>
                <a:spcPts val="0"/>
              </a:spcAft>
            </a:pPr>
            <a:r>
              <a:rPr lang="tr-TR" dirty="0">
                <a:latin typeface="Times New Roman" panose="02020603050405020304" pitchFamily="18" charset="0"/>
                <a:ea typeface="Times New Roman" panose="02020603050405020304" pitchFamily="18" charset="0"/>
              </a:rPr>
              <a:t>ÖRNEK </a:t>
            </a:r>
            <a:r>
              <a:rPr lang="tr-TR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ÇALIŞMA :</a:t>
            </a:r>
            <a:endParaRPr lang="tr-TR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tr-TR" b="1" dirty="0">
                <a:latin typeface="Courier New"/>
                <a:ea typeface="Times New Roman"/>
              </a:rPr>
              <a:t>Sayılar : </a:t>
            </a:r>
            <a:r>
              <a:rPr lang="tr-TR" b="1" dirty="0" smtClean="0">
                <a:latin typeface="Courier New"/>
                <a:ea typeface="Times New Roman"/>
              </a:rPr>
              <a:t>10, 11, 12</a:t>
            </a:r>
            <a:r>
              <a:rPr lang="tr-TR" b="1" dirty="0">
                <a:latin typeface="Courier New"/>
                <a:ea typeface="Times New Roman"/>
              </a:rPr>
              <a:t>, </a:t>
            </a:r>
            <a:r>
              <a:rPr lang="tr-TR" b="1" dirty="0" smtClean="0">
                <a:latin typeface="Courier New"/>
                <a:ea typeface="Times New Roman"/>
              </a:rPr>
              <a:t>13</a:t>
            </a:r>
            <a:r>
              <a:rPr lang="tr-TR" b="1" dirty="0">
                <a:latin typeface="Courier New"/>
                <a:ea typeface="Times New Roman"/>
              </a:rPr>
              <a:t>, </a:t>
            </a:r>
            <a:r>
              <a:rPr lang="tr-TR" b="1" dirty="0" smtClean="0">
                <a:latin typeface="Courier New"/>
                <a:ea typeface="Times New Roman"/>
              </a:rPr>
              <a:t>14</a:t>
            </a:r>
            <a:r>
              <a:rPr lang="tr-TR" b="1" dirty="0">
                <a:latin typeface="Courier New"/>
                <a:ea typeface="Times New Roman"/>
              </a:rPr>
              <a:t>, </a:t>
            </a:r>
            <a:r>
              <a:rPr lang="tr-TR" b="1" dirty="0" smtClean="0">
                <a:latin typeface="Courier New"/>
                <a:ea typeface="Times New Roman"/>
              </a:rPr>
              <a:t>15</a:t>
            </a:r>
            <a:r>
              <a:rPr lang="tr-TR" b="1" dirty="0">
                <a:latin typeface="Courier New"/>
                <a:ea typeface="Times New Roman"/>
              </a:rPr>
              <a:t>, </a:t>
            </a:r>
            <a:r>
              <a:rPr lang="tr-TR" b="1" dirty="0" smtClean="0">
                <a:latin typeface="Courier New"/>
                <a:ea typeface="Times New Roman"/>
              </a:rPr>
              <a:t>16</a:t>
            </a:r>
            <a:r>
              <a:rPr lang="tr-TR" b="1" dirty="0">
                <a:latin typeface="Courier New"/>
                <a:ea typeface="Times New Roman"/>
              </a:rPr>
              <a:t>, </a:t>
            </a:r>
            <a:r>
              <a:rPr lang="tr-TR" b="1" dirty="0" smtClean="0">
                <a:latin typeface="Courier New"/>
                <a:ea typeface="Times New Roman"/>
              </a:rPr>
              <a:t>17</a:t>
            </a:r>
            <a:r>
              <a:rPr lang="tr-TR" b="1" dirty="0">
                <a:latin typeface="Courier New"/>
                <a:ea typeface="Times New Roman"/>
              </a:rPr>
              <a:t>, </a:t>
            </a:r>
            <a:r>
              <a:rPr lang="tr-TR" b="1" dirty="0" smtClean="0">
                <a:latin typeface="Courier New"/>
                <a:ea typeface="Times New Roman"/>
              </a:rPr>
              <a:t>18</a:t>
            </a:r>
            <a:r>
              <a:rPr lang="tr-TR" b="1" dirty="0">
                <a:latin typeface="Courier New"/>
                <a:ea typeface="Times New Roman"/>
              </a:rPr>
              <a:t>, </a:t>
            </a:r>
            <a:r>
              <a:rPr lang="tr-TR" b="1" dirty="0" smtClean="0">
                <a:latin typeface="Courier New"/>
                <a:ea typeface="Times New Roman"/>
              </a:rPr>
              <a:t>19, 20</a:t>
            </a:r>
            <a:r>
              <a:rPr lang="tr-TR" b="1" dirty="0">
                <a:latin typeface="Courier New"/>
                <a:ea typeface="Times New Roman"/>
              </a:rPr>
              <a:t>,...,25,</a:t>
            </a:r>
            <a:endParaRPr lang="tr-TR" sz="2800" dirty="0">
              <a:effectLst/>
              <a:latin typeface="Times New Roman"/>
              <a:ea typeface="Times New Roman"/>
            </a:endParaRPr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767" y="3128459"/>
            <a:ext cx="4610743" cy="2210108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142" y="5604265"/>
            <a:ext cx="6897063" cy="266737"/>
          </a:xfrm>
          <a:prstGeom prst="rect">
            <a:avLst/>
          </a:prstGeom>
        </p:spPr>
      </p:pic>
      <p:sp>
        <p:nvSpPr>
          <p:cNvPr id="8" name="Dikdörtgen 7"/>
          <p:cNvSpPr/>
          <p:nvPr/>
        </p:nvSpPr>
        <p:spPr>
          <a:xfrm>
            <a:off x="5584371" y="3643226"/>
            <a:ext cx="571406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smtClean="0"/>
              <a:t>Burada sayıları aynı satırda gösterebilmek için (her sayıyı </a:t>
            </a:r>
          </a:p>
          <a:p>
            <a:r>
              <a:rPr lang="tr-TR" dirty="0"/>
              <a:t>g</a:t>
            </a:r>
            <a:r>
              <a:rPr lang="tr-TR" dirty="0" smtClean="0"/>
              <a:t>österdikten sonra yeni satıra geçmemesi için)</a:t>
            </a:r>
          </a:p>
          <a:p>
            <a:r>
              <a:rPr lang="tr-TR" dirty="0" err="1" smtClean="0"/>
              <a:t>println</a:t>
            </a:r>
            <a:r>
              <a:rPr lang="tr-TR" dirty="0" smtClean="0"/>
              <a:t>  yerine </a:t>
            </a:r>
            <a:r>
              <a:rPr lang="tr-TR" dirty="0" err="1" smtClean="0"/>
              <a:t>print</a:t>
            </a:r>
            <a:r>
              <a:rPr lang="tr-TR" dirty="0" smtClean="0"/>
              <a:t> metodunu kullandığımıza dikkat ediniz.</a:t>
            </a:r>
            <a:endParaRPr lang="tr-TR" dirty="0"/>
          </a:p>
        </p:txBody>
      </p:sp>
      <p:sp>
        <p:nvSpPr>
          <p:cNvPr id="9" name="Dikdörtgen 8"/>
          <p:cNvSpPr/>
          <p:nvPr/>
        </p:nvSpPr>
        <p:spPr>
          <a:xfrm>
            <a:off x="692675" y="2659839"/>
            <a:ext cx="26217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tr-TR" dirty="0"/>
              <a:t>ÖRNEK 3</a:t>
            </a:r>
            <a:r>
              <a:rPr lang="tr-TR" dirty="0" smtClean="0"/>
              <a:t> - çözüm 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8970743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ikdörtgen 2"/>
          <p:cNvSpPr/>
          <p:nvPr/>
        </p:nvSpPr>
        <p:spPr>
          <a:xfrm>
            <a:off x="774157" y="221586"/>
            <a:ext cx="1011507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tr-TR" dirty="0" smtClean="0"/>
              <a:t>ÖRNEK 4 : </a:t>
            </a:r>
          </a:p>
          <a:p>
            <a:r>
              <a:rPr lang="tr-TR" dirty="0" smtClean="0"/>
              <a:t>30’dan 50’ye kadar (50 </a:t>
            </a:r>
            <a:r>
              <a:rPr lang="tr-TR" dirty="0"/>
              <a:t>de dahil) </a:t>
            </a:r>
            <a:r>
              <a:rPr lang="tr-TR" dirty="0" smtClean="0"/>
              <a:t>çift sayıları </a:t>
            </a:r>
            <a:r>
              <a:rPr lang="tr-TR" dirty="0"/>
              <a:t>ekrana yazdıran </a:t>
            </a:r>
            <a:r>
              <a:rPr lang="tr-TR" dirty="0" smtClean="0"/>
              <a:t>programı kodlayınız</a:t>
            </a:r>
            <a:r>
              <a:rPr lang="tr-TR" dirty="0"/>
              <a:t>.</a:t>
            </a:r>
          </a:p>
          <a:p>
            <a:pPr algn="just"/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157" y="2585931"/>
            <a:ext cx="5725324" cy="2553056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382" y="5667167"/>
            <a:ext cx="3477110" cy="285790"/>
          </a:xfrm>
          <a:prstGeom prst="rect">
            <a:avLst/>
          </a:prstGeom>
        </p:spPr>
      </p:pic>
      <p:sp>
        <p:nvSpPr>
          <p:cNvPr id="6" name="Dikdörtgen 5"/>
          <p:cNvSpPr/>
          <p:nvPr/>
        </p:nvSpPr>
        <p:spPr>
          <a:xfrm>
            <a:off x="870382" y="1053925"/>
            <a:ext cx="10145638" cy="64633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228600" algn="just">
              <a:spcAft>
                <a:spcPts val="0"/>
              </a:spcAft>
            </a:pPr>
            <a:r>
              <a:rPr lang="tr-TR" dirty="0">
                <a:latin typeface="Times New Roman" panose="02020603050405020304" pitchFamily="18" charset="0"/>
                <a:ea typeface="Times New Roman" panose="02020603050405020304" pitchFamily="18" charset="0"/>
              </a:rPr>
              <a:t>ÖRNEK </a:t>
            </a:r>
            <a:r>
              <a:rPr lang="tr-TR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ÇALIŞMA :</a:t>
            </a:r>
            <a:endParaRPr lang="tr-TR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tr-TR" b="1" dirty="0">
                <a:latin typeface="Courier New"/>
                <a:ea typeface="Times New Roman"/>
              </a:rPr>
              <a:t>Sayılar : </a:t>
            </a:r>
            <a:r>
              <a:rPr lang="tr-TR" b="1" dirty="0" smtClean="0">
                <a:latin typeface="Courier New"/>
                <a:ea typeface="Times New Roman"/>
              </a:rPr>
              <a:t>30 32 34 36 38 40 42 44 46 48 50</a:t>
            </a:r>
            <a:endParaRPr lang="tr-TR" sz="2800" dirty="0">
              <a:effectLst/>
              <a:latin typeface="Times New Roman"/>
              <a:ea typeface="Times New Roman"/>
            </a:endParaRPr>
          </a:p>
        </p:txBody>
      </p:sp>
      <p:sp>
        <p:nvSpPr>
          <p:cNvPr id="7" name="Dikdörtgen 6"/>
          <p:cNvSpPr/>
          <p:nvPr/>
        </p:nvSpPr>
        <p:spPr>
          <a:xfrm>
            <a:off x="774157" y="2163263"/>
            <a:ext cx="26217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tr-TR" dirty="0"/>
              <a:t>ÖRNEK </a:t>
            </a:r>
            <a:r>
              <a:rPr lang="tr-TR" dirty="0" smtClean="0"/>
              <a:t>4- çözüm 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4720823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801" y="1881513"/>
            <a:ext cx="7230484" cy="3439005"/>
          </a:xfrm>
          <a:prstGeom prst="rect">
            <a:avLst/>
          </a:prstGeom>
        </p:spPr>
      </p:pic>
      <p:sp>
        <p:nvSpPr>
          <p:cNvPr id="3" name="Dikdörtgen 2"/>
          <p:cNvSpPr/>
          <p:nvPr/>
        </p:nvSpPr>
        <p:spPr>
          <a:xfrm>
            <a:off x="774157" y="221586"/>
            <a:ext cx="1011507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tr-TR" dirty="0" smtClean="0"/>
              <a:t>ÖRNEK 5 : </a:t>
            </a:r>
          </a:p>
          <a:p>
            <a:r>
              <a:rPr lang="tr-TR" dirty="0" smtClean="0"/>
              <a:t>0’dan 10’a kadar (10 da </a:t>
            </a:r>
            <a:r>
              <a:rPr lang="tr-TR" dirty="0"/>
              <a:t>dahil) </a:t>
            </a:r>
            <a:r>
              <a:rPr lang="tr-TR" dirty="0" smtClean="0"/>
              <a:t>  sayıların toplamını konsola yazdıralım. </a:t>
            </a:r>
          </a:p>
          <a:p>
            <a:r>
              <a:rPr lang="tr-TR" dirty="0" smtClean="0"/>
              <a:t>Döngü içerisinde sayaç ve toplamın değişimini görmek için her döngüde bu değişkenleri yazdıralım.</a:t>
            </a:r>
            <a:endParaRPr lang="tr-TR" dirty="0"/>
          </a:p>
          <a:p>
            <a:pPr algn="just"/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2354" y="2220609"/>
            <a:ext cx="3820058" cy="2991267"/>
          </a:xfrm>
          <a:prstGeom prst="rect">
            <a:avLst/>
          </a:prstGeom>
        </p:spPr>
      </p:pic>
      <p:sp>
        <p:nvSpPr>
          <p:cNvPr id="5" name="Dikdörtgen 4"/>
          <p:cNvSpPr/>
          <p:nvPr/>
        </p:nvSpPr>
        <p:spPr>
          <a:xfrm>
            <a:off x="402107" y="1421915"/>
            <a:ext cx="26217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tr-TR" dirty="0"/>
              <a:t>ÖRNEK </a:t>
            </a:r>
            <a:r>
              <a:rPr lang="tr-TR" dirty="0" smtClean="0"/>
              <a:t>5 - çözüm 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9376119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6754" y="1464581"/>
            <a:ext cx="7916380" cy="3458058"/>
          </a:xfrm>
          <a:prstGeom prst="rect">
            <a:avLst/>
          </a:prstGeom>
        </p:spPr>
      </p:pic>
      <p:sp>
        <p:nvSpPr>
          <p:cNvPr id="3" name="Dikdörtgen 2"/>
          <p:cNvSpPr/>
          <p:nvPr/>
        </p:nvSpPr>
        <p:spPr>
          <a:xfrm>
            <a:off x="484446" y="216602"/>
            <a:ext cx="101150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tr-TR" dirty="0" smtClean="0"/>
              <a:t>ÖRNEK 6a : </a:t>
            </a:r>
          </a:p>
          <a:p>
            <a:r>
              <a:rPr lang="tr-TR" dirty="0" smtClean="0"/>
              <a:t>0’dan 5’e kadar (5 dahil değil) olan sayıların karelerinin toplamını yazdıralım.</a:t>
            </a:r>
            <a:endParaRPr lang="tr-TR" dirty="0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6754" y="5136125"/>
            <a:ext cx="4572638" cy="1619476"/>
          </a:xfrm>
          <a:prstGeom prst="rect">
            <a:avLst/>
          </a:prstGeom>
        </p:spPr>
      </p:pic>
      <p:sp>
        <p:nvSpPr>
          <p:cNvPr id="6" name="Dikdörtgen 5"/>
          <p:cNvSpPr/>
          <p:nvPr/>
        </p:nvSpPr>
        <p:spPr>
          <a:xfrm>
            <a:off x="909102" y="1076419"/>
            <a:ext cx="26217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tr-TR" dirty="0"/>
              <a:t>ÖRNEK </a:t>
            </a:r>
            <a:r>
              <a:rPr lang="tr-TR" dirty="0" smtClean="0"/>
              <a:t>6a - çözüm 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3121823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445" y="1532135"/>
            <a:ext cx="8907118" cy="3639058"/>
          </a:xfrm>
          <a:prstGeom prst="rect">
            <a:avLst/>
          </a:prstGeom>
        </p:spPr>
      </p:pic>
      <p:sp>
        <p:nvSpPr>
          <p:cNvPr id="3" name="Dikdörtgen 2"/>
          <p:cNvSpPr/>
          <p:nvPr/>
        </p:nvSpPr>
        <p:spPr>
          <a:xfrm>
            <a:off x="412018" y="157098"/>
            <a:ext cx="114570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tr-TR" dirty="0" smtClean="0"/>
              <a:t>ÖRNEK 6b : </a:t>
            </a:r>
          </a:p>
          <a:p>
            <a:r>
              <a:rPr lang="tr-TR" dirty="0" smtClean="0"/>
              <a:t>Kullanıcının gireceği ilk sayıdan, yine kullanıcının gireceği ikinci sayıya kadar ( ikinci sayı dahil değil) olan sayıların karelerinin toplamını yazdıralım.</a:t>
            </a:r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445" y="5257577"/>
            <a:ext cx="3067478" cy="1600423"/>
          </a:xfrm>
          <a:prstGeom prst="rect">
            <a:avLst/>
          </a:prstGeom>
        </p:spPr>
      </p:pic>
      <p:sp>
        <p:nvSpPr>
          <p:cNvPr id="5" name="Dikdörtgen 4"/>
          <p:cNvSpPr/>
          <p:nvPr/>
        </p:nvSpPr>
        <p:spPr>
          <a:xfrm>
            <a:off x="412018" y="1166812"/>
            <a:ext cx="26217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tr-TR" dirty="0"/>
              <a:t>ÖRNEK </a:t>
            </a:r>
            <a:r>
              <a:rPr lang="tr-TR" dirty="0" smtClean="0"/>
              <a:t>6b - çözüm </a:t>
            </a:r>
            <a:endParaRPr lang="tr-TR" dirty="0"/>
          </a:p>
        </p:txBody>
      </p:sp>
      <p:sp>
        <p:nvSpPr>
          <p:cNvPr id="6" name="Dikdörtgen 5"/>
          <p:cNvSpPr/>
          <p:nvPr/>
        </p:nvSpPr>
        <p:spPr>
          <a:xfrm>
            <a:off x="4212979" y="5536516"/>
            <a:ext cx="772854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smtClean="0"/>
              <a:t>Yukarıda </a:t>
            </a:r>
            <a:r>
              <a:rPr lang="tr-TR" dirty="0" err="1" smtClean="0"/>
              <a:t>baslangic</a:t>
            </a:r>
            <a:r>
              <a:rPr lang="tr-TR" dirty="0" smtClean="0"/>
              <a:t> değişkenini </a:t>
            </a:r>
            <a:r>
              <a:rPr lang="tr-TR" dirty="0" err="1" smtClean="0"/>
              <a:t>sayac</a:t>
            </a:r>
            <a:r>
              <a:rPr lang="tr-TR" dirty="0" smtClean="0"/>
              <a:t> gibi kullandık.</a:t>
            </a:r>
          </a:p>
          <a:p>
            <a:r>
              <a:rPr lang="tr-TR" dirty="0" smtClean="0"/>
              <a:t>Daha açık bir yazım şekli olarak;  </a:t>
            </a:r>
            <a:r>
              <a:rPr lang="tr-TR" b="1" dirty="0" err="1" smtClean="0"/>
              <a:t>sayac</a:t>
            </a:r>
            <a:r>
              <a:rPr lang="tr-TR" dirty="0" smtClean="0"/>
              <a:t> isimli bir değişken tanımlayıp, </a:t>
            </a:r>
            <a:r>
              <a:rPr lang="tr-TR" dirty="0" err="1" smtClean="0"/>
              <a:t>baslangic</a:t>
            </a:r>
            <a:r>
              <a:rPr lang="tr-TR" dirty="0"/>
              <a:t> </a:t>
            </a:r>
            <a:r>
              <a:rPr lang="tr-TR" dirty="0" smtClean="0"/>
              <a:t>değişkeninin değerini </a:t>
            </a:r>
            <a:r>
              <a:rPr lang="tr-TR" b="1" dirty="0" err="1" smtClean="0"/>
              <a:t>sayac</a:t>
            </a:r>
            <a:r>
              <a:rPr lang="tr-TR" dirty="0" err="1" smtClean="0"/>
              <a:t>’a</a:t>
            </a:r>
            <a:r>
              <a:rPr lang="tr-TR" dirty="0" smtClean="0"/>
              <a:t>  atayabilirdik.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8772778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/>
          <p:cNvSpPr/>
          <p:nvPr/>
        </p:nvSpPr>
        <p:spPr>
          <a:xfrm>
            <a:off x="875571" y="393601"/>
            <a:ext cx="101150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tr-TR" dirty="0" smtClean="0"/>
              <a:t>ÖRNEK 7a : </a:t>
            </a:r>
          </a:p>
          <a:p>
            <a:r>
              <a:rPr lang="tr-TR" dirty="0"/>
              <a:t>1 ile </a:t>
            </a:r>
            <a:r>
              <a:rPr lang="tr-TR" dirty="0" smtClean="0"/>
              <a:t>800 </a:t>
            </a:r>
            <a:r>
              <a:rPr lang="tr-TR" dirty="0" err="1" smtClean="0"/>
              <a:t>arasindaki</a:t>
            </a:r>
            <a:r>
              <a:rPr lang="tr-TR" dirty="0" smtClean="0"/>
              <a:t> (800 dahil) </a:t>
            </a:r>
            <a:r>
              <a:rPr lang="tr-TR" dirty="0"/>
              <a:t>4'e </a:t>
            </a:r>
            <a:r>
              <a:rPr lang="tr-TR" dirty="0" smtClean="0"/>
              <a:t>ve </a:t>
            </a:r>
            <a:r>
              <a:rPr lang="tr-TR" dirty="0"/>
              <a:t>7'ye tam olarak </a:t>
            </a:r>
            <a:r>
              <a:rPr lang="tr-TR" dirty="0" smtClean="0"/>
              <a:t>bölünen </a:t>
            </a:r>
            <a:r>
              <a:rPr lang="tr-TR" dirty="0" err="1"/>
              <a:t>tamsayilari</a:t>
            </a:r>
            <a:r>
              <a:rPr lang="tr-TR" dirty="0"/>
              <a:t> yazan program</a:t>
            </a:r>
          </a:p>
        </p:txBody>
      </p:sp>
      <p:sp>
        <p:nvSpPr>
          <p:cNvPr id="5" name="Dikdörtgen 4"/>
          <p:cNvSpPr/>
          <p:nvPr/>
        </p:nvSpPr>
        <p:spPr>
          <a:xfrm>
            <a:off x="875571" y="1311125"/>
            <a:ext cx="8053244" cy="64633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228600" algn="just">
              <a:spcAft>
                <a:spcPts val="0"/>
              </a:spcAft>
            </a:pPr>
            <a:r>
              <a:rPr lang="tr-TR" dirty="0">
                <a:latin typeface="Times New Roman" panose="02020603050405020304" pitchFamily="18" charset="0"/>
                <a:ea typeface="Times New Roman" panose="02020603050405020304" pitchFamily="18" charset="0"/>
              </a:rPr>
              <a:t>ÖRNEK </a:t>
            </a:r>
            <a:r>
              <a:rPr lang="tr-TR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ÇALIŞMA :</a:t>
            </a:r>
            <a:endParaRPr lang="tr-TR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tr-TR" b="1" dirty="0" smtClean="0">
                <a:latin typeface="Courier New"/>
                <a:ea typeface="Times New Roman"/>
              </a:rPr>
              <a:t> </a:t>
            </a:r>
            <a:endParaRPr lang="tr-TR" sz="2800" dirty="0">
              <a:effectLst/>
              <a:latin typeface="Times New Roman"/>
              <a:ea typeface="Times New Roman"/>
            </a:endParaRPr>
          </a:p>
        </p:txBody>
      </p:sp>
      <p:pic>
        <p:nvPicPr>
          <p:cNvPr id="7" name="Resi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571" y="2217332"/>
            <a:ext cx="10440857" cy="295316"/>
          </a:xfrm>
          <a:prstGeom prst="rect">
            <a:avLst/>
          </a:prstGeom>
        </p:spPr>
      </p:pic>
      <p:sp>
        <p:nvSpPr>
          <p:cNvPr id="9" name="Dikdörtgen 8"/>
          <p:cNvSpPr/>
          <p:nvPr/>
        </p:nvSpPr>
        <p:spPr>
          <a:xfrm>
            <a:off x="875571" y="2772524"/>
            <a:ext cx="26217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tr-TR" dirty="0"/>
              <a:t>ÖRNEK </a:t>
            </a:r>
            <a:r>
              <a:rPr lang="tr-TR" dirty="0" smtClean="0"/>
              <a:t>7a - çözüm </a:t>
            </a:r>
            <a:endParaRPr lang="tr-TR" dirty="0"/>
          </a:p>
        </p:txBody>
      </p:sp>
      <p:pic>
        <p:nvPicPr>
          <p:cNvPr id="10" name="Resim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571" y="3826348"/>
            <a:ext cx="9354856" cy="2229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9810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047" y="2403264"/>
            <a:ext cx="9812119" cy="2619741"/>
          </a:xfrm>
          <a:prstGeom prst="rect">
            <a:avLst/>
          </a:prstGeom>
        </p:spPr>
      </p:pic>
      <p:sp>
        <p:nvSpPr>
          <p:cNvPr id="3" name="Dikdörtgen 2"/>
          <p:cNvSpPr/>
          <p:nvPr/>
        </p:nvSpPr>
        <p:spPr>
          <a:xfrm>
            <a:off x="875571" y="119570"/>
            <a:ext cx="101150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tr-TR" dirty="0" smtClean="0"/>
              <a:t>ÖRNEK 7b : </a:t>
            </a:r>
          </a:p>
          <a:p>
            <a:r>
              <a:rPr lang="tr-TR" dirty="0"/>
              <a:t>1 ile </a:t>
            </a:r>
            <a:r>
              <a:rPr lang="tr-TR" dirty="0" smtClean="0"/>
              <a:t>80 </a:t>
            </a:r>
            <a:r>
              <a:rPr lang="tr-TR" dirty="0" err="1" smtClean="0"/>
              <a:t>arasindaki</a:t>
            </a:r>
            <a:r>
              <a:rPr lang="tr-TR" dirty="0" smtClean="0"/>
              <a:t> (80 dahil) </a:t>
            </a:r>
            <a:r>
              <a:rPr lang="tr-TR" dirty="0"/>
              <a:t>4'e tam bölünebilen </a:t>
            </a:r>
            <a:r>
              <a:rPr lang="tr-TR" dirty="0" smtClean="0"/>
              <a:t>ancak </a:t>
            </a:r>
            <a:r>
              <a:rPr lang="tr-TR" dirty="0"/>
              <a:t>7'ye tam </a:t>
            </a:r>
            <a:r>
              <a:rPr lang="tr-TR" dirty="0" smtClean="0"/>
              <a:t>bölünemeyen </a:t>
            </a:r>
            <a:r>
              <a:rPr lang="tr-TR" dirty="0" err="1"/>
              <a:t>tamsayilari</a:t>
            </a:r>
            <a:r>
              <a:rPr lang="tr-TR" dirty="0"/>
              <a:t> yazan program</a:t>
            </a:r>
          </a:p>
        </p:txBody>
      </p:sp>
      <p:sp>
        <p:nvSpPr>
          <p:cNvPr id="4" name="Dikdörtgen 3"/>
          <p:cNvSpPr/>
          <p:nvPr/>
        </p:nvSpPr>
        <p:spPr>
          <a:xfrm>
            <a:off x="1002320" y="1719698"/>
            <a:ext cx="26217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tr-TR" dirty="0"/>
              <a:t>ÖRNEK </a:t>
            </a:r>
            <a:r>
              <a:rPr lang="tr-TR" dirty="0" smtClean="0"/>
              <a:t>7b - çözüm </a:t>
            </a:r>
            <a:endParaRPr lang="tr-TR" dirty="0"/>
          </a:p>
        </p:txBody>
      </p:sp>
      <p:sp>
        <p:nvSpPr>
          <p:cNvPr id="5" name="Dikdörtgen 4"/>
          <p:cNvSpPr/>
          <p:nvPr/>
        </p:nvSpPr>
        <p:spPr>
          <a:xfrm>
            <a:off x="1002320" y="909323"/>
            <a:ext cx="8053244" cy="64633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228600" algn="just">
              <a:spcAft>
                <a:spcPts val="0"/>
              </a:spcAft>
            </a:pPr>
            <a:r>
              <a:rPr lang="tr-TR" dirty="0">
                <a:latin typeface="Times New Roman" panose="02020603050405020304" pitchFamily="18" charset="0"/>
                <a:ea typeface="Times New Roman" panose="02020603050405020304" pitchFamily="18" charset="0"/>
              </a:rPr>
              <a:t>ÖRNEK </a:t>
            </a:r>
            <a:r>
              <a:rPr lang="tr-TR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ÇALIŞMA :</a:t>
            </a:r>
            <a:endParaRPr lang="tr-TR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tr-TR" b="1" dirty="0" smtClean="0">
                <a:latin typeface="Courier New"/>
                <a:ea typeface="Times New Roman"/>
              </a:rPr>
              <a:t> </a:t>
            </a:r>
            <a:endParaRPr lang="tr-TR" sz="2800" dirty="0">
              <a:effectLst/>
              <a:latin typeface="Times New Roman"/>
              <a:ea typeface="Times New Roman"/>
            </a:endParaRPr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3598" y="1051487"/>
            <a:ext cx="4991797" cy="362001"/>
          </a:xfrm>
          <a:prstGeom prst="rect">
            <a:avLst/>
          </a:prstGeom>
        </p:spPr>
      </p:pic>
      <p:pic>
        <p:nvPicPr>
          <p:cNvPr id="8" name="Resim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5571" y="5703023"/>
            <a:ext cx="5086350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7812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844" y="1525826"/>
            <a:ext cx="9231013" cy="2524477"/>
          </a:xfrm>
          <a:prstGeom prst="rect">
            <a:avLst/>
          </a:prstGeom>
        </p:spPr>
      </p:pic>
      <p:sp>
        <p:nvSpPr>
          <p:cNvPr id="6" name="Dikdörtgen 5"/>
          <p:cNvSpPr/>
          <p:nvPr/>
        </p:nvSpPr>
        <p:spPr>
          <a:xfrm>
            <a:off x="232776" y="85783"/>
            <a:ext cx="101150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tr-TR" dirty="0" smtClean="0"/>
              <a:t>ÖRNEK 8 : </a:t>
            </a:r>
          </a:p>
          <a:p>
            <a:r>
              <a:rPr lang="tr-TR" dirty="0" smtClean="0"/>
              <a:t>Kullanıcının girdiği tek satırlık mesajın her harfini bir satırda yazdırınız.</a:t>
            </a:r>
            <a:endParaRPr lang="tr-TR" dirty="0"/>
          </a:p>
        </p:txBody>
      </p:sp>
      <p:sp>
        <p:nvSpPr>
          <p:cNvPr id="7" name="Dikdörtgen 6"/>
          <p:cNvSpPr/>
          <p:nvPr/>
        </p:nvSpPr>
        <p:spPr>
          <a:xfrm>
            <a:off x="413844" y="944304"/>
            <a:ext cx="26217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tr-TR" dirty="0"/>
              <a:t>ÖRNEK </a:t>
            </a:r>
            <a:r>
              <a:rPr lang="tr-TR" dirty="0" smtClean="0"/>
              <a:t>8 - çözüm </a:t>
            </a:r>
            <a:endParaRPr lang="tr-TR" dirty="0"/>
          </a:p>
        </p:txBody>
      </p:sp>
      <p:pic>
        <p:nvPicPr>
          <p:cNvPr id="8" name="Resi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672" y="4262493"/>
            <a:ext cx="1580656" cy="2510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7272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338" y="1313636"/>
            <a:ext cx="7563906" cy="4877481"/>
          </a:xfrm>
          <a:prstGeom prst="rect">
            <a:avLst/>
          </a:prstGeom>
        </p:spPr>
      </p:pic>
      <p:sp>
        <p:nvSpPr>
          <p:cNvPr id="3" name="Dikdörtgen 2"/>
          <p:cNvSpPr/>
          <p:nvPr/>
        </p:nvSpPr>
        <p:spPr>
          <a:xfrm>
            <a:off x="232776" y="85783"/>
            <a:ext cx="101150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tr-TR" dirty="0" smtClean="0"/>
              <a:t>ÖRNEK 9 : </a:t>
            </a:r>
          </a:p>
          <a:p>
            <a:r>
              <a:rPr lang="tr-TR" dirty="0" smtClean="0"/>
              <a:t> </a:t>
            </a:r>
            <a:r>
              <a:rPr lang="tr-TR" dirty="0"/>
              <a:t>Kullanıcıdan önce girmek istediği </a:t>
            </a:r>
            <a:r>
              <a:rPr lang="tr-TR" dirty="0" err="1"/>
              <a:t>quiz</a:t>
            </a:r>
            <a:r>
              <a:rPr lang="tr-TR" dirty="0"/>
              <a:t> </a:t>
            </a:r>
            <a:r>
              <a:rPr lang="tr-TR" dirty="0" smtClean="0"/>
              <a:t>sayısını </a:t>
            </a:r>
            <a:r>
              <a:rPr lang="tr-TR" dirty="0"/>
              <a:t>sonra bu </a:t>
            </a:r>
            <a:r>
              <a:rPr lang="tr-TR" dirty="0" err="1"/>
              <a:t>quizlerin</a:t>
            </a:r>
            <a:r>
              <a:rPr lang="tr-TR" dirty="0"/>
              <a:t> notlarını alıp, ortalamasını bulalım.</a:t>
            </a:r>
          </a:p>
        </p:txBody>
      </p:sp>
      <p:sp>
        <p:nvSpPr>
          <p:cNvPr id="4" name="Dikdörtgen 3"/>
          <p:cNvSpPr/>
          <p:nvPr/>
        </p:nvSpPr>
        <p:spPr>
          <a:xfrm>
            <a:off x="712609" y="838209"/>
            <a:ext cx="26217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tr-TR" dirty="0"/>
              <a:t>ÖRNEK </a:t>
            </a:r>
            <a:r>
              <a:rPr lang="tr-TR" dirty="0" smtClean="0"/>
              <a:t>9 - çözüm </a:t>
            </a:r>
            <a:endParaRPr lang="tr-TR" dirty="0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7619" y="2702161"/>
            <a:ext cx="3762900" cy="1562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736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Başlık"/>
          <p:cNvSpPr txBox="1">
            <a:spLocks/>
          </p:cNvSpPr>
          <p:nvPr/>
        </p:nvSpPr>
        <p:spPr>
          <a:xfrm>
            <a:off x="1991544" y="0"/>
            <a:ext cx="8229600" cy="6206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/>
          <a:p>
            <a:pPr algn="ctr">
              <a:spcBef>
                <a:spcPct val="0"/>
              </a:spcBef>
              <a:defRPr/>
            </a:pPr>
            <a:r>
              <a:rPr lang="tr-TR" sz="4400" dirty="0">
                <a:solidFill>
                  <a:srgbClr val="FF0000"/>
                </a:solidFill>
              </a:rPr>
              <a:t>D</a:t>
            </a:r>
            <a:r>
              <a:rPr lang="tr-TR" sz="4400" dirty="0" smtClean="0">
                <a:solidFill>
                  <a:srgbClr val="FF0000"/>
                </a:solidFill>
              </a:rPr>
              <a:t>öngüler</a:t>
            </a:r>
            <a:endParaRPr lang="tr-TR" sz="4400" noProof="1"/>
          </a:p>
        </p:txBody>
      </p:sp>
      <p:sp>
        <p:nvSpPr>
          <p:cNvPr id="6" name="Dikdörtgen 5"/>
          <p:cNvSpPr/>
          <p:nvPr/>
        </p:nvSpPr>
        <p:spPr>
          <a:xfrm>
            <a:off x="351693" y="1681932"/>
            <a:ext cx="10785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smtClean="0"/>
              <a:t>.Algoritma </a:t>
            </a:r>
            <a:r>
              <a:rPr lang="tr-TR" dirty="0"/>
              <a:t>içerisinde bazı ifadeleri birden fazla çalıştırmak tekrar ettirmek için kullanılan yapılara </a:t>
            </a:r>
            <a:r>
              <a:rPr lang="tr-TR" i="1" dirty="0"/>
              <a:t>döngü</a:t>
            </a:r>
            <a:r>
              <a:rPr lang="tr-TR" dirty="0"/>
              <a:t> (</a:t>
            </a:r>
            <a:r>
              <a:rPr lang="tr-TR" dirty="0" err="1"/>
              <a:t>loop</a:t>
            </a:r>
            <a:r>
              <a:rPr lang="tr-TR" dirty="0"/>
              <a:t>) adı verilir. Genel olarak döngü yapıları, sayaç kontrollü ve gözcü kontrollü olmak üzere ikiye ayrılabilir.</a:t>
            </a:r>
          </a:p>
        </p:txBody>
      </p:sp>
      <p:sp>
        <p:nvSpPr>
          <p:cNvPr id="7" name="Dikdörtgen 6"/>
          <p:cNvSpPr/>
          <p:nvPr/>
        </p:nvSpPr>
        <p:spPr>
          <a:xfrm>
            <a:off x="738554" y="3307810"/>
            <a:ext cx="1056249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tr-TR" b="1" dirty="0" smtClean="0"/>
              <a:t>1- Sayaç </a:t>
            </a:r>
            <a:r>
              <a:rPr lang="tr-TR" b="1" dirty="0"/>
              <a:t>(</a:t>
            </a:r>
            <a:r>
              <a:rPr lang="tr-TR" b="1" dirty="0" err="1"/>
              <a:t>counter</a:t>
            </a:r>
            <a:r>
              <a:rPr lang="tr-TR" b="1" dirty="0"/>
              <a:t>) Kontrollü Döngüler</a:t>
            </a:r>
          </a:p>
          <a:p>
            <a:r>
              <a:rPr lang="tr-TR" dirty="0"/>
              <a:t>Yapılacak tekrar miktarının bilindiği durumlarda kullanılan döngü türüdür. Bir sayaç kullanılarak tasarlanabilir. Sayaç aslında tekrar edilme işleminin ne kadar yapıldığını tutan bir değişkendir. Sayaç kontrollü bir döngüdeki temel öğeler şunlardır: </a:t>
            </a:r>
            <a:endParaRPr lang="tr-TR" sz="2800" dirty="0"/>
          </a:p>
          <a:p>
            <a:r>
              <a:rPr lang="tr-TR" dirty="0"/>
              <a:t> </a:t>
            </a:r>
            <a:endParaRPr lang="tr-TR" sz="2800" dirty="0"/>
          </a:p>
          <a:p>
            <a:r>
              <a:rPr lang="tr-TR" b="1" dirty="0"/>
              <a:t>1.</a:t>
            </a:r>
            <a:r>
              <a:rPr lang="tr-TR" dirty="0"/>
              <a:t> Yukarıda da söylendiği gibi bir sayaç değişkeni olmalıdır. Bu değişken döngü sayacı (</a:t>
            </a:r>
            <a:r>
              <a:rPr lang="tr-TR" dirty="0" err="1"/>
              <a:t>loop</a:t>
            </a:r>
            <a:r>
              <a:rPr lang="tr-TR" dirty="0"/>
              <a:t> </a:t>
            </a:r>
            <a:r>
              <a:rPr lang="tr-TR" dirty="0" err="1"/>
              <a:t>counter</a:t>
            </a:r>
            <a:r>
              <a:rPr lang="tr-TR" dirty="0"/>
              <a:t>) olarak bilinir.</a:t>
            </a:r>
            <a:endParaRPr lang="tr-TR" sz="2800" dirty="0"/>
          </a:p>
          <a:p>
            <a:r>
              <a:rPr lang="tr-TR" b="1" dirty="0"/>
              <a:t>2.</a:t>
            </a:r>
            <a:r>
              <a:rPr lang="tr-TR" dirty="0"/>
              <a:t> Döngü sayacına bir atama ifadesiyle ilk değer verilir.</a:t>
            </a:r>
            <a:endParaRPr lang="tr-TR" sz="2800" dirty="0"/>
          </a:p>
          <a:p>
            <a:r>
              <a:rPr lang="tr-TR" b="1" dirty="0"/>
              <a:t>3.</a:t>
            </a:r>
            <a:r>
              <a:rPr lang="tr-TR" dirty="0"/>
              <a:t> Döngü sayacının değerinin sınır değere gelip gelmediği kontrol edilir.</a:t>
            </a:r>
            <a:endParaRPr lang="tr-TR" sz="2800" dirty="0"/>
          </a:p>
          <a:p>
            <a:r>
              <a:rPr lang="tr-TR" b="1" dirty="0"/>
              <a:t>4.</a:t>
            </a:r>
            <a:r>
              <a:rPr lang="tr-TR" dirty="0"/>
              <a:t> Döngünün gövdesinin her çalışmasından sonra, sayacın değeri artırma ya da eksiltme işlemi ile değiştirilir. </a:t>
            </a:r>
          </a:p>
        </p:txBody>
      </p:sp>
    </p:spTree>
    <p:extLst>
      <p:ext uri="{BB962C8B-B14F-4D97-AF65-F5344CB8AC3E}">
        <p14:creationId xmlns:p14="http://schemas.microsoft.com/office/powerpoint/2010/main" val="3475019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973" y="1234853"/>
            <a:ext cx="8503012" cy="4284983"/>
          </a:xfrm>
          <a:prstGeom prst="rect">
            <a:avLst/>
          </a:prstGeom>
        </p:spPr>
      </p:pic>
      <p:sp>
        <p:nvSpPr>
          <p:cNvPr id="4" name="Dikdörtgen 3"/>
          <p:cNvSpPr/>
          <p:nvPr/>
        </p:nvSpPr>
        <p:spPr>
          <a:xfrm>
            <a:off x="232776" y="85783"/>
            <a:ext cx="101150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tr-TR" dirty="0" smtClean="0"/>
              <a:t>ÖRNEK 10 : </a:t>
            </a:r>
          </a:p>
          <a:p>
            <a:r>
              <a:rPr lang="tr-TR" dirty="0" smtClean="0"/>
              <a:t>Kullanıcının gireceği </a:t>
            </a:r>
            <a:r>
              <a:rPr lang="tr-TR" dirty="0"/>
              <a:t>mesaj </a:t>
            </a:r>
            <a:r>
              <a:rPr lang="tr-TR" dirty="0" smtClean="0"/>
              <a:t>içerisindeki, yine kullanıcının gireceği bir </a:t>
            </a:r>
            <a:r>
              <a:rPr lang="tr-TR" dirty="0"/>
              <a:t>harfin sayısını bulalım.</a:t>
            </a:r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973" y="5547149"/>
            <a:ext cx="3781953" cy="1238423"/>
          </a:xfrm>
          <a:prstGeom prst="rect">
            <a:avLst/>
          </a:prstGeom>
        </p:spPr>
      </p:pic>
      <p:sp>
        <p:nvSpPr>
          <p:cNvPr id="6" name="Dikdörtgen 5"/>
          <p:cNvSpPr/>
          <p:nvPr/>
        </p:nvSpPr>
        <p:spPr>
          <a:xfrm>
            <a:off x="712609" y="838209"/>
            <a:ext cx="26217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tr-TR" dirty="0"/>
              <a:t>ÖRNEK </a:t>
            </a:r>
            <a:r>
              <a:rPr lang="tr-TR" dirty="0" smtClean="0"/>
              <a:t>10 – çözüm1 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7352563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302" y="1463473"/>
            <a:ext cx="9659698" cy="5144218"/>
          </a:xfrm>
          <a:prstGeom prst="rect">
            <a:avLst/>
          </a:prstGeom>
        </p:spPr>
      </p:pic>
      <p:sp>
        <p:nvSpPr>
          <p:cNvPr id="3" name="Yuvarlatılmış Dikdörtgen 2"/>
          <p:cNvSpPr/>
          <p:nvPr/>
        </p:nvSpPr>
        <p:spPr>
          <a:xfrm>
            <a:off x="1457608" y="4888871"/>
            <a:ext cx="3186820" cy="19012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" name="Yuvarlatılmış Dikdörtgen 3"/>
          <p:cNvSpPr/>
          <p:nvPr/>
        </p:nvSpPr>
        <p:spPr>
          <a:xfrm>
            <a:off x="1084906" y="2986049"/>
            <a:ext cx="3487093" cy="24603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" name="Dikdörtgen 4"/>
          <p:cNvSpPr/>
          <p:nvPr/>
        </p:nvSpPr>
        <p:spPr>
          <a:xfrm>
            <a:off x="232776" y="85783"/>
            <a:ext cx="1083961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tr-TR" dirty="0" smtClean="0"/>
              <a:t>Aynı örnekte bu kez, kullanıcıdan aldığımız harfi </a:t>
            </a:r>
            <a:r>
              <a:rPr lang="tr-TR" dirty="0" err="1" smtClean="0"/>
              <a:t>String</a:t>
            </a:r>
            <a:r>
              <a:rPr lang="tr-TR" dirty="0" smtClean="0"/>
              <a:t> yerine ilkel veri tipi olan </a:t>
            </a:r>
            <a:r>
              <a:rPr lang="tr-TR" dirty="0" err="1" smtClean="0"/>
              <a:t>char</a:t>
            </a:r>
            <a:r>
              <a:rPr lang="tr-TR" dirty="0" smtClean="0"/>
              <a:t> tipinde alalım ve mesaj </a:t>
            </a:r>
            <a:r>
              <a:rPr lang="tr-TR" dirty="0" err="1" smtClean="0"/>
              <a:t>stringinin</a:t>
            </a:r>
            <a:r>
              <a:rPr lang="tr-TR" dirty="0" smtClean="0"/>
              <a:t> bir karakterini de </a:t>
            </a:r>
            <a:r>
              <a:rPr lang="tr-TR" dirty="0" err="1" smtClean="0"/>
              <a:t>charAt</a:t>
            </a:r>
            <a:r>
              <a:rPr lang="tr-TR" dirty="0" smtClean="0"/>
              <a:t>() metodu ile </a:t>
            </a:r>
            <a:r>
              <a:rPr lang="tr-TR" dirty="0" err="1" smtClean="0"/>
              <a:t>char</a:t>
            </a:r>
            <a:r>
              <a:rPr lang="tr-TR" dirty="0" smtClean="0"/>
              <a:t> tipinde elde edelim. Bu iki ilkel tipteki değişkeni == operatörü ile kıyaslayabiliriz.</a:t>
            </a:r>
            <a:endParaRPr lang="tr-TR" dirty="0"/>
          </a:p>
        </p:txBody>
      </p:sp>
      <p:sp>
        <p:nvSpPr>
          <p:cNvPr id="6" name="Dikdörtgen 5"/>
          <p:cNvSpPr/>
          <p:nvPr/>
        </p:nvSpPr>
        <p:spPr>
          <a:xfrm>
            <a:off x="766930" y="1009113"/>
            <a:ext cx="26217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tr-TR" dirty="0"/>
              <a:t>ÖRNEK </a:t>
            </a:r>
            <a:r>
              <a:rPr lang="tr-TR" dirty="0" smtClean="0"/>
              <a:t>10 – çözüm2 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864772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/>
          <p:nvPr/>
        </p:nvSpPr>
        <p:spPr>
          <a:xfrm>
            <a:off x="656492" y="826365"/>
            <a:ext cx="1085556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tr-TR" b="1" dirty="0" err="1"/>
              <a:t>for</a:t>
            </a:r>
            <a:r>
              <a:rPr lang="tr-TR" b="1" dirty="0"/>
              <a:t> Döngüsü </a:t>
            </a:r>
          </a:p>
          <a:p>
            <a:r>
              <a:rPr lang="tr-TR" b="1" dirty="0" err="1"/>
              <a:t>for</a:t>
            </a:r>
            <a:r>
              <a:rPr lang="tr-TR" b="1" dirty="0"/>
              <a:t> </a:t>
            </a:r>
            <a:r>
              <a:rPr lang="tr-TR" dirty="0"/>
              <a:t>döngüsü özellikle tekrar edilen işlemlerin sayısı belli olduğunda kullanılan başka bir   döngü yapısıdır. Sayaç kontrollü durumlarda </a:t>
            </a:r>
            <a:r>
              <a:rPr lang="tr-TR" b="1" dirty="0" err="1"/>
              <a:t>while</a:t>
            </a:r>
            <a:r>
              <a:rPr lang="tr-TR" dirty="0"/>
              <a:t> deyiminden daha uygun olabilir. </a:t>
            </a:r>
            <a:r>
              <a:rPr lang="tr-TR" b="1" dirty="0" err="1"/>
              <a:t>for</a:t>
            </a:r>
            <a:r>
              <a:rPr lang="tr-TR" b="1" dirty="0"/>
              <a:t> </a:t>
            </a:r>
            <a:r>
              <a:rPr lang="tr-TR" dirty="0"/>
              <a:t>döngüsünün yapısı şöyledir: 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646" y="2066925"/>
            <a:ext cx="7400925" cy="136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646" y="3574440"/>
            <a:ext cx="7429500" cy="212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999222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3155638" y="2376749"/>
            <a:ext cx="4431323" cy="2974731"/>
            <a:chOff x="4117" y="9790"/>
            <a:chExt cx="3960" cy="2810"/>
          </a:xfrm>
        </p:grpSpPr>
        <p:sp>
          <p:nvSpPr>
            <p:cNvPr id="3" name="AutoShape 17"/>
            <p:cNvSpPr>
              <a:spLocks noChangeArrowheads="1"/>
            </p:cNvSpPr>
            <p:nvPr/>
          </p:nvSpPr>
          <p:spPr bwMode="auto">
            <a:xfrm>
              <a:off x="4477" y="9790"/>
              <a:ext cx="360" cy="360"/>
            </a:xfrm>
            <a:prstGeom prst="flowChartConnector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4" name="Line 16"/>
            <p:cNvSpPr>
              <a:spLocks noChangeShapeType="1"/>
            </p:cNvSpPr>
            <p:nvPr/>
          </p:nvSpPr>
          <p:spPr bwMode="auto">
            <a:xfrm>
              <a:off x="4657" y="10147"/>
              <a:ext cx="0" cy="29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5" name="AutoShape 15"/>
            <p:cNvSpPr>
              <a:spLocks noChangeArrowheads="1"/>
            </p:cNvSpPr>
            <p:nvPr/>
          </p:nvSpPr>
          <p:spPr bwMode="auto">
            <a:xfrm>
              <a:off x="4117" y="11160"/>
              <a:ext cx="1080" cy="720"/>
            </a:xfrm>
            <a:prstGeom prst="flowChartDecision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6" name="Line 14"/>
            <p:cNvSpPr>
              <a:spLocks noChangeShapeType="1"/>
            </p:cNvSpPr>
            <p:nvPr/>
          </p:nvSpPr>
          <p:spPr bwMode="auto">
            <a:xfrm>
              <a:off x="5197" y="11520"/>
              <a:ext cx="3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7" name="Line 13"/>
            <p:cNvSpPr>
              <a:spLocks noChangeShapeType="1"/>
            </p:cNvSpPr>
            <p:nvPr/>
          </p:nvSpPr>
          <p:spPr bwMode="auto">
            <a:xfrm>
              <a:off x="4657" y="11880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8" name="AutoShape 12"/>
            <p:cNvSpPr>
              <a:spLocks noChangeArrowheads="1"/>
            </p:cNvSpPr>
            <p:nvPr/>
          </p:nvSpPr>
          <p:spPr bwMode="auto">
            <a:xfrm>
              <a:off x="5557" y="11340"/>
              <a:ext cx="1080" cy="360"/>
            </a:xfrm>
            <a:prstGeom prst="flowChartProcess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9" name="AutoShape 11"/>
            <p:cNvSpPr>
              <a:spLocks noChangeArrowheads="1"/>
            </p:cNvSpPr>
            <p:nvPr/>
          </p:nvSpPr>
          <p:spPr bwMode="auto">
            <a:xfrm>
              <a:off x="4477" y="12240"/>
              <a:ext cx="360" cy="360"/>
            </a:xfrm>
            <a:prstGeom prst="flowChartConnector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10" name="Line 10"/>
            <p:cNvSpPr>
              <a:spLocks noChangeShapeType="1"/>
            </p:cNvSpPr>
            <p:nvPr/>
          </p:nvSpPr>
          <p:spPr bwMode="auto">
            <a:xfrm flipV="1">
              <a:off x="7537" y="10980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11" name="Line 9"/>
            <p:cNvSpPr>
              <a:spLocks noChangeShapeType="1"/>
            </p:cNvSpPr>
            <p:nvPr/>
          </p:nvSpPr>
          <p:spPr bwMode="auto">
            <a:xfrm flipH="1">
              <a:off x="4657" y="10980"/>
              <a:ext cx="288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14" name="AutoShape 6"/>
            <p:cNvSpPr>
              <a:spLocks noChangeArrowheads="1"/>
            </p:cNvSpPr>
            <p:nvPr/>
          </p:nvSpPr>
          <p:spPr bwMode="auto">
            <a:xfrm>
              <a:off x="6997" y="11340"/>
              <a:ext cx="1080" cy="360"/>
            </a:xfrm>
            <a:prstGeom prst="flowChartProcess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15" name="Line 5"/>
            <p:cNvSpPr>
              <a:spLocks noChangeShapeType="1"/>
            </p:cNvSpPr>
            <p:nvPr/>
          </p:nvSpPr>
          <p:spPr bwMode="auto">
            <a:xfrm>
              <a:off x="6637" y="11520"/>
              <a:ext cx="3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16" name="AutoShape 4"/>
            <p:cNvSpPr>
              <a:spLocks noChangeArrowheads="1"/>
            </p:cNvSpPr>
            <p:nvPr/>
          </p:nvSpPr>
          <p:spPr bwMode="auto">
            <a:xfrm>
              <a:off x="4117" y="10440"/>
              <a:ext cx="1080" cy="360"/>
            </a:xfrm>
            <a:prstGeom prst="flowChartProcess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17" name="Line 3"/>
            <p:cNvSpPr>
              <a:spLocks noChangeShapeType="1"/>
            </p:cNvSpPr>
            <p:nvPr/>
          </p:nvSpPr>
          <p:spPr bwMode="auto">
            <a:xfrm>
              <a:off x="4657" y="10800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</p:grpSp>
      <p:sp>
        <p:nvSpPr>
          <p:cNvPr id="20" name="Rectangle 21"/>
          <p:cNvSpPr>
            <a:spLocks noChangeArrowheads="1"/>
          </p:cNvSpPr>
          <p:nvPr/>
        </p:nvSpPr>
        <p:spPr bwMode="auto">
          <a:xfrm>
            <a:off x="152400" y="6096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tr-TR" altLang="tr-TR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tr-TR" altLang="tr-T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/>
            </a:r>
            <a:br>
              <a:rPr kumimoji="0" lang="tr-TR" altLang="tr-T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</a:br>
            <a:r>
              <a:rPr kumimoji="0" lang="tr-TR" altLang="tr-T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/>
            </a:r>
            <a:br>
              <a:rPr kumimoji="0" lang="tr-TR" altLang="tr-T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</a:br>
            <a:endParaRPr kumimoji="0" lang="tr-TR" altLang="tr-TR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altLang="tr-T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Rectangle 22"/>
          <p:cNvSpPr>
            <a:spLocks noChangeArrowheads="1"/>
          </p:cNvSpPr>
          <p:nvPr/>
        </p:nvSpPr>
        <p:spPr bwMode="auto">
          <a:xfrm>
            <a:off x="152400" y="6096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altLang="tr-T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Dikdörtgen 21"/>
          <p:cNvSpPr/>
          <p:nvPr/>
        </p:nvSpPr>
        <p:spPr>
          <a:xfrm>
            <a:off x="1104899" y="1453662"/>
            <a:ext cx="911762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b="1" dirty="0" err="1"/>
              <a:t>for</a:t>
            </a:r>
            <a:r>
              <a:rPr lang="tr-TR" b="1" dirty="0"/>
              <a:t> </a:t>
            </a:r>
            <a:r>
              <a:rPr lang="tr-TR" dirty="0"/>
              <a:t>ifadesinin çalışma mantığı </a:t>
            </a:r>
            <a:r>
              <a:rPr lang="tr-TR" dirty="0" smtClean="0"/>
              <a:t>sembolik </a:t>
            </a:r>
            <a:r>
              <a:rPr lang="tr-TR" dirty="0"/>
              <a:t>akış diyagramından da anlaşılabilir. </a:t>
            </a:r>
          </a:p>
        </p:txBody>
      </p:sp>
      <p:sp>
        <p:nvSpPr>
          <p:cNvPr id="18" name="Dikdörtgen 17"/>
          <p:cNvSpPr/>
          <p:nvPr/>
        </p:nvSpPr>
        <p:spPr>
          <a:xfrm>
            <a:off x="4734177" y="4017615"/>
            <a:ext cx="12314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000" dirty="0"/>
              <a:t>Çalıştırılmak </a:t>
            </a:r>
            <a:r>
              <a:rPr lang="tr-TR" sz="1000" dirty="0" smtClean="0"/>
              <a:t>istenen</a:t>
            </a:r>
          </a:p>
          <a:p>
            <a:r>
              <a:rPr lang="tr-TR" sz="1000" dirty="0" smtClean="0"/>
              <a:t> </a:t>
            </a:r>
            <a:r>
              <a:rPr lang="tr-TR" sz="1000" dirty="0"/>
              <a:t>kod </a:t>
            </a:r>
          </a:p>
        </p:txBody>
      </p:sp>
      <p:sp>
        <p:nvSpPr>
          <p:cNvPr id="19" name="Dikdörtgen 18"/>
          <p:cNvSpPr/>
          <p:nvPr/>
        </p:nvSpPr>
        <p:spPr>
          <a:xfrm>
            <a:off x="6467192" y="4085056"/>
            <a:ext cx="118814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000" dirty="0" err="1" smtClean="0"/>
              <a:t>Sayac</a:t>
            </a:r>
            <a:r>
              <a:rPr lang="tr-TR" sz="1000" dirty="0" smtClean="0"/>
              <a:t> güncellemesi</a:t>
            </a:r>
            <a:endParaRPr lang="tr-TR" sz="1000" dirty="0"/>
          </a:p>
        </p:txBody>
      </p:sp>
      <p:sp>
        <p:nvSpPr>
          <p:cNvPr id="26" name="Dikdörtgen 25"/>
          <p:cNvSpPr/>
          <p:nvPr/>
        </p:nvSpPr>
        <p:spPr>
          <a:xfrm>
            <a:off x="3394618" y="4048393"/>
            <a:ext cx="6674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/>
              <a:t>koşul</a:t>
            </a:r>
          </a:p>
        </p:txBody>
      </p:sp>
      <p:sp>
        <p:nvSpPr>
          <p:cNvPr id="27" name="Dikdörtgen 26"/>
          <p:cNvSpPr/>
          <p:nvPr/>
        </p:nvSpPr>
        <p:spPr>
          <a:xfrm>
            <a:off x="3155638" y="3151300"/>
            <a:ext cx="124425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000" dirty="0" err="1" smtClean="0"/>
              <a:t>Sayac</a:t>
            </a:r>
            <a:r>
              <a:rPr lang="tr-TR" sz="1000" dirty="0" smtClean="0"/>
              <a:t> değer ataması</a:t>
            </a:r>
            <a:endParaRPr lang="tr-TR" sz="1000" dirty="0"/>
          </a:p>
        </p:txBody>
      </p:sp>
      <p:sp>
        <p:nvSpPr>
          <p:cNvPr id="28" name="Dikdörtgen 27"/>
          <p:cNvSpPr/>
          <p:nvPr/>
        </p:nvSpPr>
        <p:spPr>
          <a:xfrm>
            <a:off x="4175390" y="3838834"/>
            <a:ext cx="5790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err="1" smtClean="0"/>
              <a:t>true</a:t>
            </a:r>
            <a:endParaRPr lang="tr-TR" dirty="0"/>
          </a:p>
        </p:txBody>
      </p:sp>
      <p:sp>
        <p:nvSpPr>
          <p:cNvPr id="30" name="Dikdörtgen 29"/>
          <p:cNvSpPr/>
          <p:nvPr/>
        </p:nvSpPr>
        <p:spPr>
          <a:xfrm>
            <a:off x="2992115" y="4503152"/>
            <a:ext cx="6194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err="1" smtClean="0"/>
              <a:t>false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819498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o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3932450"/>
              </p:ext>
            </p:extLst>
          </p:nvPr>
        </p:nvGraphicFramePr>
        <p:xfrm>
          <a:off x="785446" y="1629509"/>
          <a:ext cx="10386646" cy="381942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0168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697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298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tr-TR" sz="1800" dirty="0">
                          <a:effectLst/>
                        </a:rPr>
                        <a:t/>
                      </a:r>
                      <a:br>
                        <a:rPr lang="tr-TR" sz="1800" dirty="0">
                          <a:effectLst/>
                        </a:rPr>
                      </a:br>
                      <a:r>
                        <a:rPr lang="tr-TR" sz="1800" dirty="0" err="1">
                          <a:effectLst/>
                        </a:rPr>
                        <a:t>for</a:t>
                      </a:r>
                      <a:r>
                        <a:rPr lang="tr-TR" sz="1800" dirty="0">
                          <a:effectLst/>
                        </a:rPr>
                        <a:t> döngüsü ile </a:t>
                      </a:r>
                      <a:endParaRPr lang="tr-TR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800">
                          <a:effectLst/>
                        </a:rPr>
                        <a:t>while döngüsü ile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800">
                          <a:effectLst/>
                        </a:rPr>
                        <a:t> </a:t>
                      </a:r>
                      <a:endParaRPr lang="tr-TR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7078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800" dirty="0" smtClean="0">
                          <a:effectLst/>
                          <a:latin typeface="Consolas" panose="020B0609020204030204" pitchFamily="49" charset="0"/>
                        </a:rPr>
                        <a:t>  </a:t>
                      </a:r>
                      <a:r>
                        <a:rPr lang="tr-TR" sz="1800" dirty="0" err="1" smtClean="0"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tr-TR" sz="1800" dirty="0" smtClean="0"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tr-TR" sz="1800" dirty="0" err="1">
                          <a:effectLst/>
                          <a:latin typeface="Consolas" panose="020B0609020204030204" pitchFamily="49" charset="0"/>
                        </a:rPr>
                        <a:t>sy</a:t>
                      </a:r>
                      <a:r>
                        <a:rPr lang="tr-TR" sz="1800" dirty="0">
                          <a:effectLst/>
                          <a:latin typeface="Consolas" panose="020B0609020204030204" pitchFamily="49" charset="0"/>
                        </a:rPr>
                        <a:t>; </a:t>
                      </a: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tr-TR" sz="1800" dirty="0">
                          <a:effectLst/>
                          <a:latin typeface="Consolas" panose="020B0609020204030204" pitchFamily="49" charset="0"/>
                        </a:rPr>
                        <a:t> </a:t>
                      </a: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tr-TR" sz="1800" dirty="0">
                          <a:effectLst/>
                          <a:latin typeface="Consolas" panose="020B0609020204030204" pitchFamily="49" charset="0"/>
                        </a:rPr>
                        <a:t>  </a:t>
                      </a:r>
                      <a:r>
                        <a:rPr lang="tr-TR" sz="1800" dirty="0" err="1">
                          <a:effectLst/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tr-TR" sz="1800" dirty="0">
                          <a:effectLst/>
                          <a:latin typeface="Consolas" panose="020B0609020204030204" pitchFamily="49" charset="0"/>
                        </a:rPr>
                        <a:t>( </a:t>
                      </a:r>
                      <a:r>
                        <a:rPr lang="tr-TR" sz="1800" u="sng" dirty="0" err="1">
                          <a:effectLst/>
                          <a:latin typeface="Consolas" panose="020B0609020204030204" pitchFamily="49" charset="0"/>
                        </a:rPr>
                        <a:t>sy</a:t>
                      </a:r>
                      <a:r>
                        <a:rPr lang="tr-TR" sz="1800" u="sng" dirty="0">
                          <a:effectLst/>
                          <a:latin typeface="Consolas" panose="020B0609020204030204" pitchFamily="49" charset="0"/>
                        </a:rPr>
                        <a:t> = 1</a:t>
                      </a:r>
                      <a:r>
                        <a:rPr lang="tr-TR" sz="1800" dirty="0">
                          <a:effectLst/>
                          <a:latin typeface="Consolas" panose="020B0609020204030204" pitchFamily="49" charset="0"/>
                        </a:rPr>
                        <a:t>; </a:t>
                      </a:r>
                      <a:r>
                        <a:rPr lang="tr-TR" sz="1800" u="sng" dirty="0" err="1">
                          <a:effectLst/>
                          <a:latin typeface="Consolas" panose="020B0609020204030204" pitchFamily="49" charset="0"/>
                        </a:rPr>
                        <a:t>sy</a:t>
                      </a:r>
                      <a:r>
                        <a:rPr lang="tr-TR" sz="1800" u="sng" dirty="0">
                          <a:effectLst/>
                          <a:latin typeface="Consolas" panose="020B0609020204030204" pitchFamily="49" charset="0"/>
                        </a:rPr>
                        <a:t> &lt;= 10</a:t>
                      </a:r>
                      <a:r>
                        <a:rPr lang="tr-TR" sz="1800" dirty="0">
                          <a:effectLst/>
                          <a:latin typeface="Consolas" panose="020B0609020204030204" pitchFamily="49" charset="0"/>
                        </a:rPr>
                        <a:t> ; </a:t>
                      </a:r>
                      <a:r>
                        <a:rPr lang="tr-TR" sz="1800" u="sng" dirty="0" err="1">
                          <a:effectLst/>
                          <a:latin typeface="Consolas" panose="020B0609020204030204" pitchFamily="49" charset="0"/>
                        </a:rPr>
                        <a:t>sy</a:t>
                      </a:r>
                      <a:r>
                        <a:rPr lang="tr-TR" sz="1800" u="sng" dirty="0">
                          <a:effectLst/>
                          <a:latin typeface="Consolas" panose="020B0609020204030204" pitchFamily="49" charset="0"/>
                        </a:rPr>
                        <a:t>++</a:t>
                      </a:r>
                      <a:r>
                        <a:rPr lang="tr-TR" sz="1800" dirty="0">
                          <a:effectLst/>
                          <a:latin typeface="Consolas" panose="020B0609020204030204" pitchFamily="49" charset="0"/>
                        </a:rPr>
                        <a:t> ) </a:t>
                      </a: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tr-TR" sz="1800" dirty="0">
                          <a:effectLst/>
                          <a:latin typeface="Consolas" panose="020B0609020204030204" pitchFamily="49" charset="0"/>
                        </a:rPr>
                        <a:t>     </a:t>
                      </a:r>
                      <a:r>
                        <a:rPr lang="tr-TR" b="1" dirty="0" err="1" smtClean="0">
                          <a:latin typeface="Consolas" panose="020B0609020204030204" pitchFamily="49" charset="0"/>
                        </a:rPr>
                        <a:t>System.out.println</a:t>
                      </a:r>
                      <a:r>
                        <a:rPr lang="tr-TR" b="1" dirty="0" smtClean="0">
                          <a:latin typeface="Consolas" panose="020B0609020204030204" pitchFamily="49" charset="0"/>
                        </a:rPr>
                        <a:t>("</a:t>
                      </a:r>
                      <a:r>
                        <a:rPr lang="tr-TR" b="1" dirty="0" smtClean="0">
                          <a:latin typeface="Courier New"/>
                          <a:ea typeface="Times New Roman"/>
                        </a:rPr>
                        <a:t> </a:t>
                      </a:r>
                      <a:r>
                        <a:rPr lang="tr-TR" sz="1800" dirty="0" smtClean="0">
                          <a:effectLst/>
                          <a:latin typeface="Consolas" panose="020B0609020204030204" pitchFamily="49" charset="0"/>
                        </a:rPr>
                        <a:t>Ali”);</a:t>
                      </a:r>
                      <a:endParaRPr lang="tr-TR" sz="1800" dirty="0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800" dirty="0" smtClean="0">
                          <a:effectLst/>
                          <a:latin typeface="Consolas" panose="020B0609020204030204" pitchFamily="49" charset="0"/>
                        </a:rPr>
                        <a:t>   </a:t>
                      </a:r>
                      <a:r>
                        <a:rPr lang="tr-TR" sz="1800" dirty="0" err="1" smtClean="0"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tr-TR" sz="1800" dirty="0" smtClean="0"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tr-TR" sz="1800" dirty="0" err="1">
                          <a:effectLst/>
                          <a:latin typeface="Consolas" panose="020B0609020204030204" pitchFamily="49" charset="0"/>
                        </a:rPr>
                        <a:t>sy</a:t>
                      </a:r>
                      <a:r>
                        <a:rPr lang="tr-TR" sz="1800" dirty="0"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tr-TR" sz="1800" dirty="0">
                          <a:effectLst/>
                          <a:latin typeface="Consolas" panose="020B0609020204030204" pitchFamily="49" charset="0"/>
                        </a:rPr>
                        <a:t>   </a:t>
                      </a:r>
                      <a:r>
                        <a:rPr lang="tr-TR" sz="1800" u="sng" dirty="0" err="1">
                          <a:effectLst/>
                          <a:latin typeface="Consolas" panose="020B0609020204030204" pitchFamily="49" charset="0"/>
                        </a:rPr>
                        <a:t>sy</a:t>
                      </a:r>
                      <a:r>
                        <a:rPr lang="tr-TR" sz="1800" u="sng" dirty="0">
                          <a:effectLst/>
                          <a:latin typeface="Consolas" panose="020B0609020204030204" pitchFamily="49" charset="0"/>
                        </a:rPr>
                        <a:t> = 1</a:t>
                      </a:r>
                      <a:r>
                        <a:rPr lang="tr-TR" sz="1800" dirty="0"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tr-TR" sz="1800" dirty="0">
                          <a:effectLst/>
                          <a:latin typeface="Consolas" panose="020B0609020204030204" pitchFamily="49" charset="0"/>
                        </a:rPr>
                        <a:t>   </a:t>
                      </a:r>
                      <a:r>
                        <a:rPr lang="tr-TR" sz="1800" dirty="0" err="1">
                          <a:effectLst/>
                          <a:latin typeface="Consolas" panose="020B0609020204030204" pitchFamily="49" charset="0"/>
                        </a:rPr>
                        <a:t>while</a:t>
                      </a:r>
                      <a:r>
                        <a:rPr lang="tr-TR" sz="1800" dirty="0">
                          <a:effectLst/>
                          <a:latin typeface="Consolas" panose="020B0609020204030204" pitchFamily="49" charset="0"/>
                        </a:rPr>
                        <a:t>( </a:t>
                      </a:r>
                      <a:r>
                        <a:rPr lang="tr-TR" sz="1800" u="sng" dirty="0" err="1">
                          <a:effectLst/>
                          <a:latin typeface="Consolas" panose="020B0609020204030204" pitchFamily="49" charset="0"/>
                        </a:rPr>
                        <a:t>sy</a:t>
                      </a:r>
                      <a:r>
                        <a:rPr lang="tr-TR" sz="1800" u="sng" dirty="0">
                          <a:effectLst/>
                          <a:latin typeface="Consolas" panose="020B0609020204030204" pitchFamily="49" charset="0"/>
                        </a:rPr>
                        <a:t> &lt;= 10</a:t>
                      </a:r>
                      <a:r>
                        <a:rPr lang="tr-TR" sz="1800" dirty="0">
                          <a:effectLst/>
                          <a:latin typeface="Consolas" panose="020B0609020204030204" pitchFamily="49" charset="0"/>
                        </a:rPr>
                        <a:t> ){</a:t>
                      </a: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tr-TR" sz="1800" dirty="0">
                          <a:effectLst/>
                          <a:latin typeface="Consolas" panose="020B0609020204030204" pitchFamily="49" charset="0"/>
                        </a:rPr>
                        <a:t>      </a:t>
                      </a:r>
                      <a:r>
                        <a:rPr lang="tr-TR" b="1" dirty="0" err="1" smtClean="0">
                          <a:latin typeface="Consolas" panose="020B0609020204030204" pitchFamily="49" charset="0"/>
                        </a:rPr>
                        <a:t>System.out.println</a:t>
                      </a:r>
                      <a:r>
                        <a:rPr lang="tr-TR" b="1" dirty="0" smtClean="0">
                          <a:latin typeface="Consolas" panose="020B0609020204030204" pitchFamily="49" charset="0"/>
                        </a:rPr>
                        <a:t>("</a:t>
                      </a:r>
                      <a:r>
                        <a:rPr lang="tr-TR" b="1" dirty="0" smtClean="0">
                          <a:latin typeface="Courier New"/>
                          <a:ea typeface="Times New Roman"/>
                        </a:rPr>
                        <a:t> </a:t>
                      </a:r>
                      <a:r>
                        <a:rPr lang="tr-TR" sz="1800" dirty="0" smtClean="0">
                          <a:effectLst/>
                          <a:latin typeface="Consolas" panose="020B0609020204030204" pitchFamily="49" charset="0"/>
                        </a:rPr>
                        <a:t>Ali”);</a:t>
                      </a:r>
                      <a:endParaRPr lang="tr-TR" sz="18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tr-TR" sz="1800" dirty="0">
                          <a:effectLst/>
                          <a:latin typeface="Consolas" panose="020B0609020204030204" pitchFamily="49" charset="0"/>
                        </a:rPr>
                        <a:t>      </a:t>
                      </a:r>
                      <a:r>
                        <a:rPr lang="tr-TR" sz="1800" u="sng" dirty="0" err="1">
                          <a:effectLst/>
                          <a:latin typeface="Consolas" panose="020B0609020204030204" pitchFamily="49" charset="0"/>
                        </a:rPr>
                        <a:t>sy</a:t>
                      </a:r>
                      <a:r>
                        <a:rPr lang="tr-TR" sz="1800" u="sng" dirty="0">
                          <a:effectLst/>
                          <a:latin typeface="Consolas" panose="020B0609020204030204" pitchFamily="49" charset="0"/>
                        </a:rPr>
                        <a:t>++</a:t>
                      </a:r>
                      <a:r>
                        <a:rPr lang="tr-TR" sz="1800" dirty="0">
                          <a:effectLst/>
                          <a:latin typeface="Consolas" panose="020B0609020204030204" pitchFamily="49" charset="0"/>
                        </a:rPr>
                        <a:t> ;</a:t>
                      </a: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tr-TR" sz="1800" dirty="0">
                          <a:effectLst/>
                          <a:latin typeface="Consolas" panose="020B0609020204030204" pitchFamily="49" charset="0"/>
                        </a:rPr>
                        <a:t>  </a:t>
                      </a:r>
                      <a:r>
                        <a:rPr lang="tr-TR" sz="1800" dirty="0" smtClean="0">
                          <a:effectLst/>
                          <a:latin typeface="Consolas" panose="020B0609020204030204" pitchFamily="49" charset="0"/>
                        </a:rPr>
                        <a:t> }</a:t>
                      </a:r>
                      <a:endParaRPr lang="tr-TR" sz="18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tr-TR" sz="1800" dirty="0"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endParaRPr lang="tr-TR" sz="1800" dirty="0">
                        <a:effectLst/>
                        <a:latin typeface="Consolas" panose="020B0609020204030204" pitchFamily="49" charset="0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86186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/>
          <p:cNvSpPr/>
          <p:nvPr/>
        </p:nvSpPr>
        <p:spPr>
          <a:xfrm>
            <a:off x="928066" y="963970"/>
            <a:ext cx="1011507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tr-TR" dirty="0" smtClean="0"/>
              <a:t>ÖRNEK 11: </a:t>
            </a:r>
          </a:p>
          <a:p>
            <a:r>
              <a:rPr lang="tr-TR" dirty="0"/>
              <a:t>Klavyeden girilen sayının mükemmel olup olmadığını bulan programı yazınız</a:t>
            </a:r>
            <a:r>
              <a:rPr lang="tr-TR" dirty="0" smtClean="0"/>
              <a:t>.</a:t>
            </a:r>
          </a:p>
          <a:p>
            <a:endParaRPr lang="tr-TR" dirty="0"/>
          </a:p>
          <a:p>
            <a:r>
              <a:rPr lang="tr-TR" dirty="0" smtClean="0"/>
              <a:t>Mükemmel sayı,  bölenlerinin toplamı kendisine eşit olan sayıya denir.  6 </a:t>
            </a:r>
            <a:r>
              <a:rPr lang="tr-TR" dirty="0" err="1" smtClean="0"/>
              <a:t>nın</a:t>
            </a:r>
            <a:r>
              <a:rPr lang="tr-TR" dirty="0" smtClean="0"/>
              <a:t> bölenleri 3 , 2 , 1 . 3+2+1=6</a:t>
            </a:r>
          </a:p>
          <a:p>
            <a:endParaRPr lang="tr-TR" dirty="0"/>
          </a:p>
          <a:p>
            <a:r>
              <a:rPr lang="tr-TR" dirty="0" smtClean="0"/>
              <a:t>Örneğin 28, bölenleri 14, 7, 4 , 2 , 1 . 14+7+4+2+1=28 </a:t>
            </a:r>
          </a:p>
          <a:p>
            <a:endParaRPr lang="tr-TR" dirty="0"/>
          </a:p>
        </p:txBody>
      </p:sp>
      <p:sp>
        <p:nvSpPr>
          <p:cNvPr id="5" name="Dikdörtgen 4"/>
          <p:cNvSpPr/>
          <p:nvPr/>
        </p:nvSpPr>
        <p:spPr>
          <a:xfrm>
            <a:off x="928066" y="3455753"/>
            <a:ext cx="8053244" cy="120032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228600" algn="just">
              <a:spcAft>
                <a:spcPts val="0"/>
              </a:spcAft>
            </a:pPr>
            <a:r>
              <a:rPr lang="tr-TR" dirty="0">
                <a:latin typeface="Times New Roman" panose="02020603050405020304" pitchFamily="18" charset="0"/>
                <a:ea typeface="Times New Roman" panose="02020603050405020304" pitchFamily="18" charset="0"/>
              </a:rPr>
              <a:t>ÖRNEK </a:t>
            </a:r>
            <a:r>
              <a:rPr lang="tr-TR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ÇALIŞMA :</a:t>
            </a:r>
            <a:endParaRPr lang="tr-TR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tr-TR" b="1" dirty="0" smtClean="0">
                <a:latin typeface="Courier New"/>
                <a:ea typeface="Times New Roman"/>
              </a:rPr>
              <a:t>Sayıyı girini</a:t>
            </a:r>
            <a:r>
              <a:rPr lang="tr-TR" b="1" dirty="0">
                <a:latin typeface="Courier New"/>
                <a:ea typeface="Times New Roman"/>
              </a:rPr>
              <a:t>z</a:t>
            </a:r>
            <a:r>
              <a:rPr lang="tr-TR" b="1" dirty="0" smtClean="0">
                <a:latin typeface="Courier New"/>
                <a:ea typeface="Times New Roman"/>
              </a:rPr>
              <a:t> : 6</a:t>
            </a:r>
          </a:p>
          <a:p>
            <a:pPr>
              <a:spcAft>
                <a:spcPts val="0"/>
              </a:spcAft>
            </a:pPr>
            <a:r>
              <a:rPr lang="tr-TR" b="1" dirty="0" smtClean="0">
                <a:effectLst/>
                <a:latin typeface="Courier New"/>
                <a:ea typeface="Times New Roman"/>
              </a:rPr>
              <a:t>---------------</a:t>
            </a:r>
          </a:p>
          <a:p>
            <a:pPr>
              <a:spcAft>
                <a:spcPts val="0"/>
              </a:spcAft>
            </a:pPr>
            <a:r>
              <a:rPr lang="tr-TR" b="1" dirty="0" smtClean="0">
                <a:latin typeface="Courier New"/>
                <a:ea typeface="Times New Roman"/>
              </a:rPr>
              <a:t>Bu sayı mükemmeldir</a:t>
            </a:r>
            <a:endParaRPr lang="tr-TR" dirty="0">
              <a:effectLst/>
              <a:latin typeface="Times New Roman"/>
              <a:ea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867877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/>
          <p:nvPr/>
        </p:nvSpPr>
        <p:spPr>
          <a:xfrm>
            <a:off x="1371600" y="983122"/>
            <a:ext cx="6822831" cy="49939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tr-TR" b="1" dirty="0" smtClean="0">
                <a:latin typeface="Courier New"/>
                <a:ea typeface="Times New Roman"/>
              </a:rPr>
              <a:t>    </a:t>
            </a:r>
            <a:r>
              <a:rPr lang="tr-TR" b="1" dirty="0" err="1" smtClean="0">
                <a:latin typeface="Courier New"/>
                <a:ea typeface="Times New Roman"/>
              </a:rPr>
              <a:t>int</a:t>
            </a:r>
            <a:r>
              <a:rPr lang="tr-TR" b="1" dirty="0" smtClean="0">
                <a:latin typeface="Courier New"/>
                <a:ea typeface="Times New Roman"/>
              </a:rPr>
              <a:t> </a:t>
            </a:r>
            <a:r>
              <a:rPr lang="tr-TR" b="1" dirty="0" err="1">
                <a:latin typeface="Courier New"/>
                <a:ea typeface="Times New Roman"/>
              </a:rPr>
              <a:t>sayi</a:t>
            </a:r>
            <a:r>
              <a:rPr lang="tr-TR" b="1" dirty="0">
                <a:latin typeface="Courier New"/>
                <a:ea typeface="Times New Roman"/>
              </a:rPr>
              <a:t>;</a:t>
            </a:r>
            <a:endParaRPr lang="tr-TR" dirty="0">
              <a:latin typeface="Times New Roman"/>
              <a:ea typeface="Times New Roman"/>
            </a:endParaRPr>
          </a:p>
          <a:p>
            <a:pPr algn="just">
              <a:spcAft>
                <a:spcPts val="0"/>
              </a:spcAft>
            </a:pPr>
            <a:r>
              <a:rPr lang="tr-TR" b="1" dirty="0">
                <a:latin typeface="Courier New"/>
                <a:ea typeface="Times New Roman"/>
              </a:rPr>
              <a:t>    </a:t>
            </a:r>
            <a:r>
              <a:rPr lang="tr-TR" b="1" dirty="0" err="1">
                <a:latin typeface="Courier New"/>
                <a:ea typeface="Times New Roman"/>
              </a:rPr>
              <a:t>int</a:t>
            </a:r>
            <a:r>
              <a:rPr lang="tr-TR" b="1" dirty="0">
                <a:latin typeface="Courier New"/>
                <a:ea typeface="Times New Roman"/>
              </a:rPr>
              <a:t> </a:t>
            </a:r>
            <a:r>
              <a:rPr lang="tr-TR" b="1" dirty="0" err="1">
                <a:latin typeface="Courier New"/>
                <a:ea typeface="Times New Roman"/>
              </a:rPr>
              <a:t>sayac</a:t>
            </a:r>
            <a:r>
              <a:rPr lang="tr-TR" b="1" dirty="0">
                <a:latin typeface="Courier New"/>
                <a:ea typeface="Times New Roman"/>
              </a:rPr>
              <a:t> = 1;</a:t>
            </a:r>
            <a:endParaRPr lang="tr-TR" dirty="0">
              <a:latin typeface="Times New Roman"/>
              <a:ea typeface="Times New Roman"/>
            </a:endParaRPr>
          </a:p>
          <a:p>
            <a:pPr algn="just">
              <a:spcAft>
                <a:spcPts val="0"/>
              </a:spcAft>
            </a:pPr>
            <a:r>
              <a:rPr lang="tr-TR" b="1" dirty="0">
                <a:latin typeface="Courier New"/>
                <a:ea typeface="Times New Roman"/>
              </a:rPr>
              <a:t>    </a:t>
            </a:r>
            <a:r>
              <a:rPr lang="tr-TR" b="1" dirty="0" err="1">
                <a:latin typeface="Courier New"/>
                <a:ea typeface="Times New Roman"/>
              </a:rPr>
              <a:t>int</a:t>
            </a:r>
            <a:r>
              <a:rPr lang="tr-TR" b="1" dirty="0">
                <a:latin typeface="Courier New"/>
                <a:ea typeface="Times New Roman"/>
              </a:rPr>
              <a:t> </a:t>
            </a:r>
            <a:r>
              <a:rPr lang="tr-TR" b="1" dirty="0" err="1">
                <a:latin typeface="Courier New"/>
                <a:ea typeface="Times New Roman"/>
              </a:rPr>
              <a:t>bolenToplam</a:t>
            </a:r>
            <a:r>
              <a:rPr lang="tr-TR" b="1" dirty="0">
                <a:latin typeface="Courier New"/>
                <a:ea typeface="Times New Roman"/>
              </a:rPr>
              <a:t> = 0;</a:t>
            </a:r>
            <a:endParaRPr lang="tr-TR" dirty="0">
              <a:latin typeface="Times New Roman"/>
              <a:ea typeface="Times New Roman"/>
            </a:endParaRPr>
          </a:p>
          <a:p>
            <a:pPr algn="just">
              <a:spcAft>
                <a:spcPts val="0"/>
              </a:spcAft>
            </a:pPr>
            <a:r>
              <a:rPr lang="tr-TR" b="1" dirty="0">
                <a:latin typeface="Courier New"/>
                <a:ea typeface="Times New Roman"/>
              </a:rPr>
              <a:t>    </a:t>
            </a:r>
            <a:endParaRPr lang="tr-TR" dirty="0">
              <a:latin typeface="Times New Roman"/>
              <a:ea typeface="Times New Roman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tr-TR" b="1" dirty="0">
                <a:latin typeface="Courier New"/>
                <a:ea typeface="Times New Roman"/>
              </a:rPr>
              <a:t>    </a:t>
            </a:r>
            <a:r>
              <a:rPr lang="tr-TR" dirty="0" err="1">
                <a:latin typeface="Consolas"/>
                <a:ea typeface="Calibri"/>
                <a:cs typeface="Consolas"/>
              </a:rPr>
              <a:t>System.out.println</a:t>
            </a:r>
            <a:r>
              <a:rPr lang="tr-TR" dirty="0">
                <a:latin typeface="Consolas"/>
                <a:ea typeface="Calibri"/>
                <a:cs typeface="Consolas"/>
              </a:rPr>
              <a:t>("Sayıyı giriniz");</a:t>
            </a:r>
            <a:endParaRPr lang="tr-TR" sz="2400" dirty="0">
              <a:ea typeface="Calibri"/>
              <a:cs typeface="Times New Roman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tr-TR" dirty="0" smtClean="0">
                <a:latin typeface="Consolas"/>
                <a:ea typeface="Calibri"/>
                <a:cs typeface="Consolas"/>
              </a:rPr>
              <a:t>    </a:t>
            </a:r>
            <a:r>
              <a:rPr lang="tr-TR" dirty="0" err="1" smtClean="0">
                <a:latin typeface="Consolas"/>
                <a:ea typeface="Calibri"/>
                <a:cs typeface="Consolas"/>
              </a:rPr>
              <a:t>sayi</a:t>
            </a:r>
            <a:r>
              <a:rPr lang="tr-TR" dirty="0" smtClean="0">
                <a:latin typeface="Consolas"/>
                <a:ea typeface="Calibri"/>
                <a:cs typeface="Consolas"/>
              </a:rPr>
              <a:t> </a:t>
            </a:r>
            <a:r>
              <a:rPr lang="tr-TR" dirty="0">
                <a:latin typeface="Consolas"/>
                <a:ea typeface="Calibri"/>
                <a:cs typeface="Consolas"/>
              </a:rPr>
              <a:t>= </a:t>
            </a:r>
            <a:r>
              <a:rPr lang="tr-TR" dirty="0" err="1">
                <a:latin typeface="Consolas"/>
                <a:ea typeface="Calibri"/>
                <a:cs typeface="Consolas"/>
              </a:rPr>
              <a:t>sc.nextInt</a:t>
            </a:r>
            <a:r>
              <a:rPr lang="tr-TR" dirty="0">
                <a:latin typeface="Consolas"/>
                <a:ea typeface="Calibri"/>
                <a:cs typeface="Consolas"/>
              </a:rPr>
              <a:t>();</a:t>
            </a:r>
            <a:endParaRPr lang="tr-TR" sz="2400" dirty="0">
              <a:ea typeface="Calibri"/>
              <a:cs typeface="Times New Roman"/>
            </a:endParaRPr>
          </a:p>
          <a:p>
            <a:pPr algn="just">
              <a:spcAft>
                <a:spcPts val="0"/>
              </a:spcAft>
            </a:pPr>
            <a:r>
              <a:rPr lang="tr-TR" b="1" dirty="0" smtClean="0">
                <a:latin typeface="Courier New"/>
                <a:ea typeface="Times New Roman"/>
              </a:rPr>
              <a:t>    </a:t>
            </a:r>
            <a:r>
              <a:rPr lang="tr-TR" b="1" dirty="0" err="1">
                <a:latin typeface="Courier New"/>
                <a:ea typeface="Times New Roman"/>
              </a:rPr>
              <a:t>while</a:t>
            </a:r>
            <a:r>
              <a:rPr lang="tr-TR" b="1" dirty="0">
                <a:latin typeface="Courier New"/>
                <a:ea typeface="Times New Roman"/>
              </a:rPr>
              <a:t>( </a:t>
            </a:r>
            <a:r>
              <a:rPr lang="tr-TR" b="1" dirty="0" err="1">
                <a:latin typeface="Courier New"/>
                <a:ea typeface="Times New Roman"/>
              </a:rPr>
              <a:t>sayi</a:t>
            </a:r>
            <a:r>
              <a:rPr lang="tr-TR" b="1" dirty="0">
                <a:latin typeface="Courier New"/>
                <a:ea typeface="Times New Roman"/>
              </a:rPr>
              <a:t> &gt; </a:t>
            </a:r>
            <a:r>
              <a:rPr lang="tr-TR" b="1" dirty="0" err="1">
                <a:latin typeface="Courier New"/>
                <a:ea typeface="Times New Roman"/>
              </a:rPr>
              <a:t>sayac</a:t>
            </a:r>
            <a:r>
              <a:rPr lang="tr-TR" b="1" dirty="0">
                <a:latin typeface="Courier New"/>
                <a:ea typeface="Times New Roman"/>
              </a:rPr>
              <a:t> ){</a:t>
            </a:r>
            <a:endParaRPr lang="tr-TR" dirty="0">
              <a:latin typeface="Times New Roman"/>
              <a:ea typeface="Times New Roman"/>
            </a:endParaRPr>
          </a:p>
          <a:p>
            <a:pPr algn="just">
              <a:spcAft>
                <a:spcPts val="0"/>
              </a:spcAft>
            </a:pPr>
            <a:r>
              <a:rPr lang="tr-TR" b="1" dirty="0">
                <a:latin typeface="Courier New"/>
                <a:ea typeface="Times New Roman"/>
              </a:rPr>
              <a:t>       </a:t>
            </a:r>
            <a:r>
              <a:rPr lang="tr-TR" b="1" dirty="0" err="1">
                <a:latin typeface="Courier New"/>
                <a:ea typeface="Times New Roman"/>
              </a:rPr>
              <a:t>if</a:t>
            </a:r>
            <a:r>
              <a:rPr lang="tr-TR" b="1" dirty="0">
                <a:latin typeface="Courier New"/>
                <a:ea typeface="Times New Roman"/>
              </a:rPr>
              <a:t>( </a:t>
            </a:r>
            <a:r>
              <a:rPr lang="tr-TR" b="1" dirty="0" err="1">
                <a:latin typeface="Courier New"/>
                <a:ea typeface="Times New Roman"/>
              </a:rPr>
              <a:t>sayi</a:t>
            </a:r>
            <a:r>
              <a:rPr lang="tr-TR" b="1" dirty="0">
                <a:latin typeface="Courier New"/>
                <a:ea typeface="Times New Roman"/>
              </a:rPr>
              <a:t> % </a:t>
            </a:r>
            <a:r>
              <a:rPr lang="tr-TR" b="1" dirty="0" err="1">
                <a:latin typeface="Courier New"/>
                <a:ea typeface="Times New Roman"/>
              </a:rPr>
              <a:t>sayac</a:t>
            </a:r>
            <a:r>
              <a:rPr lang="tr-TR" b="1" dirty="0">
                <a:latin typeface="Courier New"/>
                <a:ea typeface="Times New Roman"/>
              </a:rPr>
              <a:t> == 0 )</a:t>
            </a:r>
            <a:endParaRPr lang="tr-TR" dirty="0">
              <a:latin typeface="Times New Roman"/>
              <a:ea typeface="Times New Roman"/>
            </a:endParaRPr>
          </a:p>
          <a:p>
            <a:pPr algn="just">
              <a:spcAft>
                <a:spcPts val="0"/>
              </a:spcAft>
            </a:pPr>
            <a:r>
              <a:rPr lang="tr-TR" b="1" dirty="0">
                <a:latin typeface="Courier New"/>
                <a:ea typeface="Times New Roman"/>
              </a:rPr>
              <a:t>          </a:t>
            </a:r>
            <a:r>
              <a:rPr lang="tr-TR" b="1" dirty="0" err="1">
                <a:latin typeface="Courier New"/>
                <a:ea typeface="Times New Roman"/>
              </a:rPr>
              <a:t>bolenToplam</a:t>
            </a:r>
            <a:r>
              <a:rPr lang="tr-TR" b="1" dirty="0">
                <a:latin typeface="Courier New"/>
                <a:ea typeface="Times New Roman"/>
              </a:rPr>
              <a:t> = </a:t>
            </a:r>
            <a:r>
              <a:rPr lang="tr-TR" b="1" dirty="0" err="1">
                <a:latin typeface="Courier New"/>
                <a:ea typeface="Times New Roman"/>
              </a:rPr>
              <a:t>bolenToplam</a:t>
            </a:r>
            <a:r>
              <a:rPr lang="tr-TR" b="1" dirty="0">
                <a:latin typeface="Courier New"/>
                <a:ea typeface="Times New Roman"/>
              </a:rPr>
              <a:t> + </a:t>
            </a:r>
            <a:r>
              <a:rPr lang="tr-TR" b="1" dirty="0" err="1">
                <a:latin typeface="Courier New"/>
                <a:ea typeface="Times New Roman"/>
              </a:rPr>
              <a:t>sayac</a:t>
            </a:r>
            <a:r>
              <a:rPr lang="tr-TR" b="1" dirty="0">
                <a:latin typeface="Courier New"/>
                <a:ea typeface="Times New Roman"/>
              </a:rPr>
              <a:t>;</a:t>
            </a:r>
            <a:endParaRPr lang="tr-TR" dirty="0">
              <a:latin typeface="Times New Roman"/>
              <a:ea typeface="Times New Roman"/>
            </a:endParaRPr>
          </a:p>
          <a:p>
            <a:pPr algn="just">
              <a:spcAft>
                <a:spcPts val="0"/>
              </a:spcAft>
            </a:pPr>
            <a:r>
              <a:rPr lang="tr-TR" b="1" dirty="0">
                <a:latin typeface="Courier New"/>
                <a:ea typeface="Times New Roman"/>
              </a:rPr>
              <a:t>       </a:t>
            </a:r>
            <a:r>
              <a:rPr lang="tr-TR" b="1" dirty="0" err="1">
                <a:latin typeface="Courier New"/>
                <a:ea typeface="Times New Roman"/>
              </a:rPr>
              <a:t>sayac</a:t>
            </a:r>
            <a:r>
              <a:rPr lang="tr-TR" b="1" dirty="0">
                <a:latin typeface="Courier New"/>
                <a:ea typeface="Times New Roman"/>
              </a:rPr>
              <a:t>++;</a:t>
            </a:r>
            <a:endParaRPr lang="tr-TR" dirty="0">
              <a:latin typeface="Times New Roman"/>
              <a:ea typeface="Times New Roman"/>
            </a:endParaRPr>
          </a:p>
          <a:p>
            <a:pPr algn="just">
              <a:spcAft>
                <a:spcPts val="0"/>
              </a:spcAft>
            </a:pPr>
            <a:r>
              <a:rPr lang="tr-TR" b="1" dirty="0">
                <a:latin typeface="Courier New"/>
                <a:ea typeface="Times New Roman"/>
              </a:rPr>
              <a:t>    </a:t>
            </a:r>
            <a:r>
              <a:rPr lang="tr-TR" b="1" dirty="0" smtClean="0">
                <a:latin typeface="Courier New"/>
                <a:ea typeface="Times New Roman"/>
              </a:rPr>
              <a:t>}</a:t>
            </a:r>
          </a:p>
          <a:p>
            <a:pPr algn="just">
              <a:spcAft>
                <a:spcPts val="0"/>
              </a:spcAft>
            </a:pPr>
            <a:r>
              <a:rPr lang="tr-TR" b="1" dirty="0">
                <a:latin typeface="Courier New"/>
                <a:ea typeface="Times New Roman"/>
              </a:rPr>
              <a:t> </a:t>
            </a:r>
            <a:r>
              <a:rPr lang="tr-TR" b="1" dirty="0" smtClean="0">
                <a:latin typeface="Courier New"/>
                <a:ea typeface="Times New Roman"/>
              </a:rPr>
              <a:t>   </a:t>
            </a:r>
            <a:r>
              <a:rPr lang="tr-TR" dirty="0" err="1">
                <a:latin typeface="Consolas"/>
                <a:ea typeface="Calibri"/>
                <a:cs typeface="Consolas"/>
              </a:rPr>
              <a:t>System.out.println</a:t>
            </a:r>
            <a:r>
              <a:rPr lang="tr-TR" dirty="0">
                <a:latin typeface="Consolas"/>
                <a:ea typeface="Calibri"/>
                <a:cs typeface="Consolas"/>
              </a:rPr>
              <a:t>("-----------------------");</a:t>
            </a:r>
            <a:endParaRPr lang="tr-TR" dirty="0">
              <a:latin typeface="Times New Roman"/>
              <a:ea typeface="Times New Roman"/>
            </a:endParaRPr>
          </a:p>
          <a:p>
            <a:pPr algn="just">
              <a:spcAft>
                <a:spcPts val="0"/>
              </a:spcAft>
            </a:pPr>
            <a:r>
              <a:rPr lang="tr-TR" b="1" dirty="0">
                <a:latin typeface="Courier New"/>
                <a:ea typeface="Times New Roman"/>
              </a:rPr>
              <a:t>    </a:t>
            </a:r>
            <a:r>
              <a:rPr lang="tr-TR" b="1" dirty="0" err="1">
                <a:latin typeface="Courier New"/>
                <a:ea typeface="Times New Roman"/>
              </a:rPr>
              <a:t>if</a:t>
            </a:r>
            <a:r>
              <a:rPr lang="tr-TR" b="1" dirty="0">
                <a:latin typeface="Courier New"/>
                <a:ea typeface="Times New Roman"/>
              </a:rPr>
              <a:t>( </a:t>
            </a:r>
            <a:r>
              <a:rPr lang="tr-TR" b="1" dirty="0" err="1">
                <a:latin typeface="Courier New"/>
                <a:ea typeface="Times New Roman"/>
              </a:rPr>
              <a:t>bolenToplam</a:t>
            </a:r>
            <a:r>
              <a:rPr lang="tr-TR" b="1" dirty="0">
                <a:latin typeface="Courier New"/>
                <a:ea typeface="Times New Roman"/>
              </a:rPr>
              <a:t> == </a:t>
            </a:r>
            <a:r>
              <a:rPr lang="tr-TR" b="1" dirty="0" err="1">
                <a:latin typeface="Courier New"/>
                <a:ea typeface="Times New Roman"/>
              </a:rPr>
              <a:t>sayi</a:t>
            </a:r>
            <a:r>
              <a:rPr lang="tr-TR" b="1" dirty="0">
                <a:latin typeface="Courier New"/>
                <a:ea typeface="Times New Roman"/>
              </a:rPr>
              <a:t> )</a:t>
            </a:r>
            <a:endParaRPr lang="tr-TR" dirty="0">
              <a:latin typeface="Times New Roman"/>
              <a:ea typeface="Times New Roman"/>
            </a:endParaRPr>
          </a:p>
          <a:p>
            <a:pPr algn="just">
              <a:spcAft>
                <a:spcPts val="0"/>
              </a:spcAft>
            </a:pPr>
            <a:r>
              <a:rPr lang="tr-TR" b="1" dirty="0">
                <a:latin typeface="Courier New"/>
                <a:ea typeface="Times New Roman"/>
              </a:rPr>
              <a:t> </a:t>
            </a:r>
            <a:r>
              <a:rPr lang="tr-TR" b="1" dirty="0" smtClean="0">
                <a:latin typeface="Courier New"/>
                <a:ea typeface="Times New Roman"/>
              </a:rPr>
              <a:t>      </a:t>
            </a:r>
            <a:r>
              <a:rPr lang="tr-TR" dirty="0" err="1" smtClean="0">
                <a:latin typeface="Consolas"/>
                <a:ea typeface="Calibri"/>
                <a:cs typeface="Consolas"/>
              </a:rPr>
              <a:t>System.out.println</a:t>
            </a:r>
            <a:r>
              <a:rPr lang="tr-TR" dirty="0">
                <a:latin typeface="Consolas"/>
                <a:ea typeface="Calibri"/>
                <a:cs typeface="Consolas"/>
              </a:rPr>
              <a:t>(" </a:t>
            </a:r>
            <a:r>
              <a:rPr lang="tr-TR" b="1" dirty="0" err="1" smtClean="0">
                <a:latin typeface="Courier New"/>
                <a:ea typeface="Times New Roman"/>
              </a:rPr>
              <a:t>Sayi</a:t>
            </a:r>
            <a:r>
              <a:rPr lang="tr-TR" b="1" dirty="0" smtClean="0">
                <a:latin typeface="Courier New"/>
                <a:ea typeface="Times New Roman"/>
              </a:rPr>
              <a:t> </a:t>
            </a:r>
            <a:r>
              <a:rPr lang="tr-TR" b="1" dirty="0" err="1">
                <a:latin typeface="Courier New"/>
                <a:ea typeface="Times New Roman"/>
              </a:rPr>
              <a:t>mukemmeldir</a:t>
            </a:r>
            <a:r>
              <a:rPr lang="tr-TR" b="1" dirty="0" smtClean="0">
                <a:latin typeface="Courier New"/>
                <a:ea typeface="Times New Roman"/>
              </a:rPr>
              <a:t>.");</a:t>
            </a:r>
            <a:endParaRPr lang="tr-TR" dirty="0">
              <a:latin typeface="Times New Roman"/>
              <a:ea typeface="Times New Roman"/>
            </a:endParaRPr>
          </a:p>
          <a:p>
            <a:pPr algn="just">
              <a:spcAft>
                <a:spcPts val="0"/>
              </a:spcAft>
            </a:pPr>
            <a:r>
              <a:rPr lang="tr-TR" b="1" dirty="0">
                <a:latin typeface="Courier New"/>
                <a:ea typeface="Times New Roman"/>
              </a:rPr>
              <a:t>    else</a:t>
            </a:r>
            <a:endParaRPr lang="tr-TR" dirty="0">
              <a:latin typeface="Times New Roman"/>
              <a:ea typeface="Times New Roman"/>
            </a:endParaRPr>
          </a:p>
          <a:p>
            <a:pPr algn="just">
              <a:spcAft>
                <a:spcPts val="0"/>
              </a:spcAft>
            </a:pPr>
            <a:r>
              <a:rPr lang="tr-TR" b="1" dirty="0">
                <a:latin typeface="Courier New"/>
                <a:ea typeface="Times New Roman"/>
              </a:rPr>
              <a:t> </a:t>
            </a:r>
            <a:r>
              <a:rPr lang="tr-TR" b="1" dirty="0" smtClean="0">
                <a:latin typeface="Courier New"/>
                <a:ea typeface="Times New Roman"/>
              </a:rPr>
              <a:t>      </a:t>
            </a:r>
            <a:r>
              <a:rPr lang="tr-TR" dirty="0" err="1" smtClean="0">
                <a:latin typeface="Consolas"/>
                <a:ea typeface="Calibri"/>
                <a:cs typeface="Consolas"/>
              </a:rPr>
              <a:t>System.out.println</a:t>
            </a:r>
            <a:r>
              <a:rPr lang="tr-TR" dirty="0">
                <a:latin typeface="Consolas"/>
                <a:ea typeface="Calibri"/>
                <a:cs typeface="Consolas"/>
              </a:rPr>
              <a:t>(" </a:t>
            </a:r>
            <a:r>
              <a:rPr lang="tr-TR" b="1" dirty="0" err="1" smtClean="0">
                <a:latin typeface="Courier New"/>
                <a:ea typeface="Times New Roman"/>
              </a:rPr>
              <a:t>Sayi</a:t>
            </a:r>
            <a:r>
              <a:rPr lang="tr-TR" b="1" dirty="0" smtClean="0">
                <a:latin typeface="Courier New"/>
                <a:ea typeface="Times New Roman"/>
              </a:rPr>
              <a:t> </a:t>
            </a:r>
            <a:r>
              <a:rPr lang="tr-TR" b="1" dirty="0" err="1">
                <a:latin typeface="Courier New"/>
                <a:ea typeface="Times New Roman"/>
              </a:rPr>
              <a:t>mukemmel</a:t>
            </a:r>
            <a:r>
              <a:rPr lang="tr-TR" b="1" dirty="0">
                <a:latin typeface="Courier New"/>
                <a:ea typeface="Times New Roman"/>
              </a:rPr>
              <a:t> </a:t>
            </a:r>
            <a:r>
              <a:rPr lang="tr-TR" b="1" dirty="0" err="1" smtClean="0">
                <a:latin typeface="Courier New"/>
                <a:ea typeface="Times New Roman"/>
              </a:rPr>
              <a:t>degil</a:t>
            </a:r>
            <a:r>
              <a:rPr lang="tr-TR" b="1" dirty="0" smtClean="0">
                <a:latin typeface="Courier New"/>
                <a:ea typeface="Times New Roman"/>
              </a:rPr>
              <a:t>");</a:t>
            </a:r>
            <a:endParaRPr lang="tr-TR" dirty="0">
              <a:latin typeface="Times New Roman"/>
              <a:ea typeface="Times New Roman"/>
            </a:endParaRPr>
          </a:p>
          <a:p>
            <a:pPr>
              <a:spcAft>
                <a:spcPts val="0"/>
              </a:spcAft>
            </a:pPr>
            <a:endParaRPr lang="tr-TR" sz="2800" dirty="0">
              <a:effectLst/>
              <a:latin typeface="Times New Roman"/>
              <a:ea typeface="Times New Roman"/>
            </a:endParaRPr>
          </a:p>
        </p:txBody>
      </p:sp>
      <p:sp>
        <p:nvSpPr>
          <p:cNvPr id="3" name="Dikdörtgen 2"/>
          <p:cNvSpPr/>
          <p:nvPr/>
        </p:nvSpPr>
        <p:spPr>
          <a:xfrm>
            <a:off x="775666" y="508746"/>
            <a:ext cx="40073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tr-TR" dirty="0" smtClean="0"/>
              <a:t>ÖRNEK 11 </a:t>
            </a:r>
            <a:r>
              <a:rPr lang="tr-TR" dirty="0" err="1" smtClean="0"/>
              <a:t>while</a:t>
            </a:r>
            <a:r>
              <a:rPr lang="tr-TR" dirty="0" smtClean="0"/>
              <a:t>  ile çözüm </a:t>
            </a:r>
            <a:endParaRPr lang="tr-TR" dirty="0"/>
          </a:p>
        </p:txBody>
      </p:sp>
      <p:sp>
        <p:nvSpPr>
          <p:cNvPr id="4" name="Dikdörtgen 3"/>
          <p:cNvSpPr/>
          <p:nvPr/>
        </p:nvSpPr>
        <p:spPr>
          <a:xfrm>
            <a:off x="7866185" y="943433"/>
            <a:ext cx="3974123" cy="3570208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tr-TR" b="1" dirty="0" err="1" smtClean="0">
                <a:latin typeface="Courier New"/>
                <a:ea typeface="Times New Roman"/>
              </a:rPr>
              <a:t>Sayi</a:t>
            </a:r>
            <a:r>
              <a:rPr lang="tr-TR" b="1" dirty="0" smtClean="0">
                <a:latin typeface="Courier New"/>
                <a:ea typeface="Times New Roman"/>
              </a:rPr>
              <a:t> </a:t>
            </a:r>
            <a:r>
              <a:rPr lang="tr-TR" b="1" dirty="0" err="1" smtClean="0">
                <a:latin typeface="Courier New"/>
                <a:ea typeface="Times New Roman"/>
              </a:rPr>
              <a:t>sayac</a:t>
            </a:r>
            <a:r>
              <a:rPr lang="tr-TR" b="1" dirty="0" smtClean="0">
                <a:latin typeface="Courier New"/>
                <a:ea typeface="Times New Roman"/>
              </a:rPr>
              <a:t> </a:t>
            </a:r>
            <a:r>
              <a:rPr lang="tr-TR" b="1" dirty="0" err="1" smtClean="0">
                <a:latin typeface="Courier New"/>
                <a:ea typeface="Times New Roman"/>
              </a:rPr>
              <a:t>bolenToplam</a:t>
            </a:r>
            <a:r>
              <a:rPr lang="tr-TR" b="1" dirty="0" smtClean="0">
                <a:latin typeface="Courier New"/>
                <a:ea typeface="Times New Roman"/>
              </a:rPr>
              <a:t> </a:t>
            </a:r>
          </a:p>
          <a:p>
            <a:pPr>
              <a:spcAft>
                <a:spcPts val="0"/>
              </a:spcAft>
            </a:pPr>
            <a:r>
              <a:rPr lang="tr-TR" b="1" dirty="0">
                <a:latin typeface="Courier New"/>
                <a:ea typeface="Times New Roman"/>
              </a:rPr>
              <a:t> </a:t>
            </a:r>
            <a:r>
              <a:rPr lang="tr-TR" b="1" dirty="0" smtClean="0">
                <a:latin typeface="Courier New"/>
                <a:ea typeface="Times New Roman"/>
              </a:rPr>
              <a:t> ?    1      0</a:t>
            </a:r>
          </a:p>
          <a:p>
            <a:pPr>
              <a:spcAft>
                <a:spcPts val="0"/>
              </a:spcAft>
            </a:pPr>
            <a:r>
              <a:rPr lang="tr-TR" b="1" dirty="0">
                <a:latin typeface="Courier New"/>
                <a:ea typeface="Times New Roman"/>
              </a:rPr>
              <a:t> </a:t>
            </a:r>
            <a:r>
              <a:rPr lang="tr-TR" b="1" dirty="0" smtClean="0">
                <a:latin typeface="Courier New"/>
                <a:ea typeface="Times New Roman"/>
              </a:rPr>
              <a:t> 6           1</a:t>
            </a:r>
          </a:p>
          <a:p>
            <a:pPr>
              <a:spcAft>
                <a:spcPts val="0"/>
              </a:spcAft>
            </a:pPr>
            <a:r>
              <a:rPr lang="tr-TR" b="1" dirty="0">
                <a:latin typeface="Courier New"/>
                <a:ea typeface="Times New Roman"/>
              </a:rPr>
              <a:t> </a:t>
            </a:r>
            <a:r>
              <a:rPr lang="tr-TR" b="1" dirty="0" smtClean="0">
                <a:latin typeface="Courier New"/>
                <a:ea typeface="Times New Roman"/>
              </a:rPr>
              <a:t>      2</a:t>
            </a:r>
          </a:p>
          <a:p>
            <a:pPr>
              <a:spcAft>
                <a:spcPts val="0"/>
              </a:spcAft>
            </a:pPr>
            <a:r>
              <a:rPr lang="tr-TR" b="1" dirty="0">
                <a:latin typeface="Courier New"/>
                <a:ea typeface="Times New Roman"/>
              </a:rPr>
              <a:t> </a:t>
            </a:r>
            <a:r>
              <a:rPr lang="tr-TR" b="1" dirty="0" smtClean="0">
                <a:latin typeface="Courier New"/>
                <a:ea typeface="Times New Roman"/>
              </a:rPr>
              <a:t>             3</a:t>
            </a:r>
          </a:p>
          <a:p>
            <a:pPr>
              <a:spcAft>
                <a:spcPts val="0"/>
              </a:spcAft>
            </a:pPr>
            <a:r>
              <a:rPr lang="tr-TR" b="1" dirty="0">
                <a:latin typeface="Courier New"/>
                <a:ea typeface="Times New Roman"/>
              </a:rPr>
              <a:t> </a:t>
            </a:r>
            <a:r>
              <a:rPr lang="tr-TR" b="1" dirty="0" smtClean="0">
                <a:latin typeface="Courier New"/>
                <a:ea typeface="Times New Roman"/>
              </a:rPr>
              <a:t>      3</a:t>
            </a:r>
          </a:p>
          <a:p>
            <a:pPr>
              <a:spcAft>
                <a:spcPts val="0"/>
              </a:spcAft>
            </a:pPr>
            <a:r>
              <a:rPr lang="tr-TR" b="1" dirty="0">
                <a:latin typeface="Courier New"/>
                <a:ea typeface="Times New Roman"/>
              </a:rPr>
              <a:t> </a:t>
            </a:r>
            <a:r>
              <a:rPr lang="tr-TR" b="1" dirty="0" smtClean="0">
                <a:latin typeface="Courier New"/>
                <a:ea typeface="Times New Roman"/>
              </a:rPr>
              <a:t>             6</a:t>
            </a:r>
          </a:p>
          <a:p>
            <a:pPr>
              <a:spcAft>
                <a:spcPts val="0"/>
              </a:spcAft>
            </a:pPr>
            <a:r>
              <a:rPr lang="tr-TR" b="1" dirty="0">
                <a:latin typeface="Courier New"/>
                <a:ea typeface="Times New Roman"/>
              </a:rPr>
              <a:t> </a:t>
            </a:r>
            <a:r>
              <a:rPr lang="tr-TR" b="1" dirty="0" smtClean="0">
                <a:latin typeface="Courier New"/>
                <a:ea typeface="Times New Roman"/>
              </a:rPr>
              <a:t>      4</a:t>
            </a:r>
          </a:p>
          <a:p>
            <a:pPr>
              <a:spcAft>
                <a:spcPts val="0"/>
              </a:spcAft>
            </a:pPr>
            <a:r>
              <a:rPr lang="tr-TR" b="1" dirty="0">
                <a:latin typeface="Courier New"/>
                <a:ea typeface="Times New Roman"/>
              </a:rPr>
              <a:t> </a:t>
            </a:r>
            <a:r>
              <a:rPr lang="tr-TR" b="1" dirty="0" smtClean="0">
                <a:latin typeface="Courier New"/>
                <a:ea typeface="Times New Roman"/>
              </a:rPr>
              <a:t>      5</a:t>
            </a:r>
          </a:p>
          <a:p>
            <a:pPr>
              <a:spcAft>
                <a:spcPts val="0"/>
              </a:spcAft>
            </a:pPr>
            <a:r>
              <a:rPr lang="tr-TR" b="1" dirty="0">
                <a:latin typeface="Courier New"/>
                <a:ea typeface="Times New Roman"/>
              </a:rPr>
              <a:t> </a:t>
            </a:r>
            <a:r>
              <a:rPr lang="tr-TR" b="1" dirty="0" smtClean="0">
                <a:latin typeface="Courier New"/>
                <a:ea typeface="Times New Roman"/>
              </a:rPr>
              <a:t>      6</a:t>
            </a:r>
          </a:p>
          <a:p>
            <a:pPr>
              <a:spcAft>
                <a:spcPts val="0"/>
              </a:spcAft>
            </a:pPr>
            <a:endParaRPr lang="tr-TR" dirty="0">
              <a:latin typeface="Times New Roman"/>
              <a:ea typeface="Times New Roman"/>
            </a:endParaRPr>
          </a:p>
          <a:p>
            <a:pPr>
              <a:spcAft>
                <a:spcPts val="0"/>
              </a:spcAft>
            </a:pPr>
            <a:endParaRPr lang="tr-TR" sz="2800" dirty="0">
              <a:effectLst/>
              <a:latin typeface="Times New Roman"/>
              <a:ea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843709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/>
          <p:nvPr/>
        </p:nvSpPr>
        <p:spPr>
          <a:xfrm>
            <a:off x="1371600" y="983122"/>
            <a:ext cx="7901354" cy="49939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tr-TR" b="1" dirty="0" smtClean="0">
                <a:latin typeface="Courier New"/>
                <a:ea typeface="Times New Roman"/>
              </a:rPr>
              <a:t>    </a:t>
            </a:r>
            <a:r>
              <a:rPr lang="tr-TR" b="1" dirty="0" err="1" smtClean="0">
                <a:latin typeface="Courier New"/>
                <a:ea typeface="Times New Roman"/>
              </a:rPr>
              <a:t>int</a:t>
            </a:r>
            <a:r>
              <a:rPr lang="tr-TR" b="1" dirty="0" smtClean="0">
                <a:latin typeface="Courier New"/>
                <a:ea typeface="Times New Roman"/>
              </a:rPr>
              <a:t> </a:t>
            </a:r>
            <a:r>
              <a:rPr lang="tr-TR" b="1" dirty="0" err="1">
                <a:latin typeface="Courier New"/>
                <a:ea typeface="Times New Roman"/>
              </a:rPr>
              <a:t>sayi</a:t>
            </a:r>
            <a:r>
              <a:rPr lang="tr-TR" b="1" dirty="0">
                <a:latin typeface="Courier New"/>
                <a:ea typeface="Times New Roman"/>
              </a:rPr>
              <a:t>;</a:t>
            </a:r>
            <a:endParaRPr lang="tr-TR" dirty="0">
              <a:latin typeface="Times New Roman"/>
              <a:ea typeface="Times New Roman"/>
            </a:endParaRPr>
          </a:p>
          <a:p>
            <a:pPr algn="just">
              <a:spcAft>
                <a:spcPts val="0"/>
              </a:spcAft>
            </a:pPr>
            <a:r>
              <a:rPr lang="tr-TR" b="1" dirty="0">
                <a:latin typeface="Courier New"/>
                <a:ea typeface="Times New Roman"/>
              </a:rPr>
              <a:t>    </a:t>
            </a:r>
            <a:r>
              <a:rPr lang="tr-TR" b="1" dirty="0" err="1">
                <a:latin typeface="Courier New"/>
                <a:ea typeface="Times New Roman"/>
              </a:rPr>
              <a:t>int</a:t>
            </a:r>
            <a:r>
              <a:rPr lang="tr-TR" b="1" dirty="0">
                <a:latin typeface="Courier New"/>
                <a:ea typeface="Times New Roman"/>
              </a:rPr>
              <a:t> </a:t>
            </a:r>
            <a:r>
              <a:rPr lang="tr-TR" b="1" dirty="0" err="1">
                <a:latin typeface="Courier New"/>
                <a:ea typeface="Times New Roman"/>
              </a:rPr>
              <a:t>sayac</a:t>
            </a:r>
            <a:r>
              <a:rPr lang="tr-TR" b="1" dirty="0">
                <a:latin typeface="Courier New"/>
                <a:ea typeface="Times New Roman"/>
              </a:rPr>
              <a:t> = 1;</a:t>
            </a:r>
            <a:endParaRPr lang="tr-TR" dirty="0">
              <a:latin typeface="Times New Roman"/>
              <a:ea typeface="Times New Roman"/>
            </a:endParaRPr>
          </a:p>
          <a:p>
            <a:pPr algn="just">
              <a:spcAft>
                <a:spcPts val="0"/>
              </a:spcAft>
            </a:pPr>
            <a:r>
              <a:rPr lang="tr-TR" b="1" dirty="0">
                <a:latin typeface="Courier New"/>
                <a:ea typeface="Times New Roman"/>
              </a:rPr>
              <a:t>    </a:t>
            </a:r>
            <a:r>
              <a:rPr lang="tr-TR" b="1" dirty="0" err="1">
                <a:latin typeface="Courier New"/>
                <a:ea typeface="Times New Roman"/>
              </a:rPr>
              <a:t>int</a:t>
            </a:r>
            <a:r>
              <a:rPr lang="tr-TR" b="1" dirty="0">
                <a:latin typeface="Courier New"/>
                <a:ea typeface="Times New Roman"/>
              </a:rPr>
              <a:t> </a:t>
            </a:r>
            <a:r>
              <a:rPr lang="tr-TR" b="1" dirty="0" err="1">
                <a:latin typeface="Courier New"/>
                <a:ea typeface="Times New Roman"/>
              </a:rPr>
              <a:t>bolenToplam</a:t>
            </a:r>
            <a:r>
              <a:rPr lang="tr-TR" b="1" dirty="0">
                <a:latin typeface="Courier New"/>
                <a:ea typeface="Times New Roman"/>
              </a:rPr>
              <a:t> = 0;</a:t>
            </a:r>
            <a:endParaRPr lang="tr-TR" dirty="0">
              <a:latin typeface="Times New Roman"/>
              <a:ea typeface="Times New Roman"/>
            </a:endParaRPr>
          </a:p>
          <a:p>
            <a:pPr algn="just">
              <a:spcAft>
                <a:spcPts val="0"/>
              </a:spcAft>
            </a:pPr>
            <a:r>
              <a:rPr lang="tr-TR" b="1" dirty="0">
                <a:latin typeface="Courier New"/>
                <a:ea typeface="Times New Roman"/>
              </a:rPr>
              <a:t>    </a:t>
            </a:r>
            <a:endParaRPr lang="tr-TR" dirty="0">
              <a:latin typeface="Times New Roman"/>
              <a:ea typeface="Times New Roman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tr-TR" b="1" dirty="0">
                <a:latin typeface="Courier New"/>
                <a:ea typeface="Times New Roman"/>
              </a:rPr>
              <a:t>    </a:t>
            </a:r>
            <a:r>
              <a:rPr lang="tr-TR" dirty="0" err="1">
                <a:latin typeface="Consolas"/>
                <a:ea typeface="Calibri"/>
                <a:cs typeface="Consolas"/>
              </a:rPr>
              <a:t>System.out.println</a:t>
            </a:r>
            <a:r>
              <a:rPr lang="tr-TR" dirty="0">
                <a:latin typeface="Consolas"/>
                <a:ea typeface="Calibri"/>
                <a:cs typeface="Consolas"/>
              </a:rPr>
              <a:t>("Sayıyı giriniz");</a:t>
            </a:r>
            <a:endParaRPr lang="tr-TR" sz="2400" dirty="0">
              <a:ea typeface="Calibri"/>
              <a:cs typeface="Times New Roman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tr-TR" dirty="0" smtClean="0">
                <a:latin typeface="Consolas"/>
                <a:ea typeface="Calibri"/>
                <a:cs typeface="Consolas"/>
              </a:rPr>
              <a:t>    </a:t>
            </a:r>
            <a:r>
              <a:rPr lang="tr-TR" dirty="0" err="1" smtClean="0">
                <a:latin typeface="Consolas"/>
                <a:ea typeface="Calibri"/>
                <a:cs typeface="Consolas"/>
              </a:rPr>
              <a:t>sayi</a:t>
            </a:r>
            <a:r>
              <a:rPr lang="tr-TR" dirty="0" smtClean="0">
                <a:latin typeface="Consolas"/>
                <a:ea typeface="Calibri"/>
                <a:cs typeface="Consolas"/>
              </a:rPr>
              <a:t> </a:t>
            </a:r>
            <a:r>
              <a:rPr lang="tr-TR" dirty="0">
                <a:latin typeface="Consolas"/>
                <a:ea typeface="Calibri"/>
                <a:cs typeface="Consolas"/>
              </a:rPr>
              <a:t>= </a:t>
            </a:r>
            <a:r>
              <a:rPr lang="tr-TR" dirty="0" err="1">
                <a:latin typeface="Consolas"/>
                <a:ea typeface="Calibri"/>
                <a:cs typeface="Consolas"/>
              </a:rPr>
              <a:t>sc.nextInt</a:t>
            </a:r>
            <a:r>
              <a:rPr lang="tr-TR" dirty="0">
                <a:latin typeface="Consolas"/>
                <a:ea typeface="Calibri"/>
                <a:cs typeface="Consolas"/>
              </a:rPr>
              <a:t>();</a:t>
            </a:r>
            <a:endParaRPr lang="tr-TR" sz="2400" dirty="0">
              <a:ea typeface="Calibri"/>
              <a:cs typeface="Times New Roman"/>
            </a:endParaRPr>
          </a:p>
          <a:p>
            <a:pPr algn="just">
              <a:spcAft>
                <a:spcPts val="0"/>
              </a:spcAft>
            </a:pPr>
            <a:r>
              <a:rPr lang="tr-TR" b="1" dirty="0" smtClean="0">
                <a:latin typeface="Courier New"/>
                <a:ea typeface="Times New Roman"/>
              </a:rPr>
              <a:t>    </a:t>
            </a:r>
            <a:r>
              <a:rPr lang="tr-TR" b="1" dirty="0" err="1">
                <a:latin typeface="Courier New"/>
                <a:ea typeface="Times New Roman"/>
              </a:rPr>
              <a:t>for</a:t>
            </a:r>
            <a:r>
              <a:rPr lang="tr-TR" b="1" dirty="0">
                <a:latin typeface="Courier New"/>
                <a:ea typeface="Times New Roman"/>
              </a:rPr>
              <a:t>( </a:t>
            </a:r>
            <a:r>
              <a:rPr lang="tr-TR" b="1" dirty="0" err="1">
                <a:latin typeface="Courier New"/>
                <a:ea typeface="Times New Roman"/>
              </a:rPr>
              <a:t>sayac</a:t>
            </a:r>
            <a:r>
              <a:rPr lang="tr-TR" b="1" dirty="0">
                <a:latin typeface="Courier New"/>
                <a:ea typeface="Times New Roman"/>
              </a:rPr>
              <a:t> = 1 ; </a:t>
            </a:r>
            <a:r>
              <a:rPr lang="tr-TR" b="1" dirty="0" err="1">
                <a:latin typeface="Courier New"/>
                <a:ea typeface="Times New Roman"/>
              </a:rPr>
              <a:t>sayac</a:t>
            </a:r>
            <a:r>
              <a:rPr lang="tr-TR" b="1" dirty="0">
                <a:latin typeface="Courier New"/>
                <a:ea typeface="Times New Roman"/>
              </a:rPr>
              <a:t> &lt; </a:t>
            </a:r>
            <a:r>
              <a:rPr lang="tr-TR" b="1" dirty="0" err="1">
                <a:latin typeface="Courier New"/>
                <a:ea typeface="Times New Roman"/>
              </a:rPr>
              <a:t>sayi</a:t>
            </a:r>
            <a:r>
              <a:rPr lang="tr-TR" b="1" dirty="0">
                <a:latin typeface="Courier New"/>
                <a:ea typeface="Times New Roman"/>
              </a:rPr>
              <a:t> ; </a:t>
            </a:r>
            <a:r>
              <a:rPr lang="tr-TR" b="1" dirty="0" err="1">
                <a:latin typeface="Courier New"/>
                <a:ea typeface="Times New Roman"/>
              </a:rPr>
              <a:t>sayac</a:t>
            </a:r>
            <a:r>
              <a:rPr lang="tr-TR" b="1" dirty="0">
                <a:latin typeface="Courier New"/>
                <a:ea typeface="Times New Roman"/>
              </a:rPr>
              <a:t>++ ){</a:t>
            </a:r>
            <a:endParaRPr lang="tr-TR" sz="2800" dirty="0">
              <a:latin typeface="Times New Roman"/>
              <a:ea typeface="Times New Roman"/>
            </a:endParaRPr>
          </a:p>
          <a:p>
            <a:pPr algn="just">
              <a:spcAft>
                <a:spcPts val="0"/>
              </a:spcAft>
            </a:pPr>
            <a:r>
              <a:rPr lang="tr-TR" b="1" dirty="0">
                <a:latin typeface="Courier New"/>
                <a:ea typeface="Times New Roman"/>
              </a:rPr>
              <a:t>       </a:t>
            </a:r>
            <a:r>
              <a:rPr lang="tr-TR" b="1" dirty="0" err="1">
                <a:latin typeface="Courier New"/>
                <a:ea typeface="Times New Roman"/>
              </a:rPr>
              <a:t>if</a:t>
            </a:r>
            <a:r>
              <a:rPr lang="tr-TR" b="1" dirty="0">
                <a:latin typeface="Courier New"/>
                <a:ea typeface="Times New Roman"/>
              </a:rPr>
              <a:t>( </a:t>
            </a:r>
            <a:r>
              <a:rPr lang="tr-TR" b="1" dirty="0" err="1">
                <a:latin typeface="Courier New"/>
                <a:ea typeface="Times New Roman"/>
              </a:rPr>
              <a:t>sayi</a:t>
            </a:r>
            <a:r>
              <a:rPr lang="tr-TR" b="1" dirty="0">
                <a:latin typeface="Courier New"/>
                <a:ea typeface="Times New Roman"/>
              </a:rPr>
              <a:t> % </a:t>
            </a:r>
            <a:r>
              <a:rPr lang="tr-TR" b="1" dirty="0" err="1">
                <a:latin typeface="Courier New"/>
                <a:ea typeface="Times New Roman"/>
              </a:rPr>
              <a:t>sayac</a:t>
            </a:r>
            <a:r>
              <a:rPr lang="tr-TR" b="1" dirty="0">
                <a:latin typeface="Courier New"/>
                <a:ea typeface="Times New Roman"/>
              </a:rPr>
              <a:t> == 0 ){</a:t>
            </a:r>
            <a:endParaRPr lang="tr-TR" sz="2800" dirty="0">
              <a:latin typeface="Times New Roman"/>
              <a:ea typeface="Times New Roman"/>
            </a:endParaRPr>
          </a:p>
          <a:p>
            <a:pPr algn="just">
              <a:spcAft>
                <a:spcPts val="0"/>
              </a:spcAft>
            </a:pPr>
            <a:r>
              <a:rPr lang="tr-TR" b="1" dirty="0">
                <a:latin typeface="Courier New"/>
                <a:ea typeface="Times New Roman"/>
              </a:rPr>
              <a:t>          </a:t>
            </a:r>
            <a:r>
              <a:rPr lang="tr-TR" b="1" dirty="0" err="1">
                <a:latin typeface="Courier New"/>
                <a:ea typeface="Times New Roman"/>
              </a:rPr>
              <a:t>bolenToplam</a:t>
            </a:r>
            <a:r>
              <a:rPr lang="tr-TR" b="1" dirty="0">
                <a:latin typeface="Courier New"/>
                <a:ea typeface="Times New Roman"/>
              </a:rPr>
              <a:t> += </a:t>
            </a:r>
            <a:r>
              <a:rPr lang="tr-TR" b="1" dirty="0" err="1">
                <a:latin typeface="Courier New"/>
                <a:ea typeface="Times New Roman"/>
              </a:rPr>
              <a:t>sayac</a:t>
            </a:r>
            <a:r>
              <a:rPr lang="tr-TR" b="1" dirty="0">
                <a:latin typeface="Courier New"/>
                <a:ea typeface="Times New Roman"/>
              </a:rPr>
              <a:t>;</a:t>
            </a:r>
            <a:endParaRPr lang="tr-TR" sz="2800" dirty="0">
              <a:latin typeface="Times New Roman"/>
              <a:ea typeface="Times New Roman"/>
            </a:endParaRPr>
          </a:p>
          <a:p>
            <a:pPr algn="just">
              <a:spcAft>
                <a:spcPts val="0"/>
              </a:spcAft>
            </a:pPr>
            <a:r>
              <a:rPr lang="tr-TR" b="1" dirty="0">
                <a:latin typeface="Courier New"/>
                <a:ea typeface="Times New Roman"/>
              </a:rPr>
              <a:t>       }</a:t>
            </a:r>
            <a:endParaRPr lang="tr-TR" sz="2800" dirty="0">
              <a:latin typeface="Times New Roman"/>
              <a:ea typeface="Times New Roman"/>
            </a:endParaRPr>
          </a:p>
          <a:p>
            <a:pPr algn="just">
              <a:spcAft>
                <a:spcPts val="0"/>
              </a:spcAft>
            </a:pPr>
            <a:r>
              <a:rPr lang="tr-TR" b="1" dirty="0">
                <a:latin typeface="Courier New"/>
                <a:ea typeface="Times New Roman"/>
              </a:rPr>
              <a:t>    }</a:t>
            </a:r>
            <a:endParaRPr lang="tr-TR" sz="2800" dirty="0">
              <a:latin typeface="Times New Roman"/>
              <a:ea typeface="Times New Roman"/>
            </a:endParaRPr>
          </a:p>
          <a:p>
            <a:pPr algn="just">
              <a:spcAft>
                <a:spcPts val="0"/>
              </a:spcAft>
            </a:pPr>
            <a:r>
              <a:rPr lang="tr-TR" b="1" dirty="0" smtClean="0">
                <a:latin typeface="Courier New"/>
                <a:ea typeface="Times New Roman"/>
              </a:rPr>
              <a:t>    </a:t>
            </a:r>
            <a:r>
              <a:rPr lang="tr-TR" dirty="0" err="1">
                <a:latin typeface="Consolas"/>
                <a:ea typeface="Calibri"/>
                <a:cs typeface="Consolas"/>
              </a:rPr>
              <a:t>System.out.println</a:t>
            </a:r>
            <a:r>
              <a:rPr lang="tr-TR" dirty="0">
                <a:latin typeface="Consolas"/>
                <a:ea typeface="Calibri"/>
                <a:cs typeface="Consolas"/>
              </a:rPr>
              <a:t>("-----------------------");</a:t>
            </a:r>
            <a:endParaRPr lang="tr-TR" dirty="0">
              <a:latin typeface="Times New Roman"/>
              <a:ea typeface="Times New Roman"/>
            </a:endParaRPr>
          </a:p>
          <a:p>
            <a:pPr algn="just">
              <a:spcAft>
                <a:spcPts val="0"/>
              </a:spcAft>
            </a:pPr>
            <a:r>
              <a:rPr lang="tr-TR" b="1" dirty="0">
                <a:latin typeface="Courier New"/>
                <a:ea typeface="Times New Roman"/>
              </a:rPr>
              <a:t>    </a:t>
            </a:r>
            <a:r>
              <a:rPr lang="tr-TR" b="1" dirty="0" err="1">
                <a:latin typeface="Courier New"/>
                <a:ea typeface="Times New Roman"/>
              </a:rPr>
              <a:t>if</a:t>
            </a:r>
            <a:r>
              <a:rPr lang="tr-TR" b="1" dirty="0">
                <a:latin typeface="Courier New"/>
                <a:ea typeface="Times New Roman"/>
              </a:rPr>
              <a:t>( </a:t>
            </a:r>
            <a:r>
              <a:rPr lang="tr-TR" b="1" dirty="0" err="1">
                <a:latin typeface="Courier New"/>
                <a:ea typeface="Times New Roman"/>
              </a:rPr>
              <a:t>bolenToplam</a:t>
            </a:r>
            <a:r>
              <a:rPr lang="tr-TR" b="1" dirty="0">
                <a:latin typeface="Courier New"/>
                <a:ea typeface="Times New Roman"/>
              </a:rPr>
              <a:t> == </a:t>
            </a:r>
            <a:r>
              <a:rPr lang="tr-TR" b="1" dirty="0" err="1">
                <a:latin typeface="Courier New"/>
                <a:ea typeface="Times New Roman"/>
              </a:rPr>
              <a:t>sayi</a:t>
            </a:r>
            <a:r>
              <a:rPr lang="tr-TR" b="1" dirty="0">
                <a:latin typeface="Courier New"/>
                <a:ea typeface="Times New Roman"/>
              </a:rPr>
              <a:t> )</a:t>
            </a:r>
            <a:endParaRPr lang="tr-TR" dirty="0">
              <a:latin typeface="Times New Roman"/>
              <a:ea typeface="Times New Roman"/>
            </a:endParaRPr>
          </a:p>
          <a:p>
            <a:pPr algn="just">
              <a:spcAft>
                <a:spcPts val="0"/>
              </a:spcAft>
            </a:pPr>
            <a:r>
              <a:rPr lang="tr-TR" b="1" dirty="0">
                <a:latin typeface="Courier New"/>
                <a:ea typeface="Times New Roman"/>
              </a:rPr>
              <a:t> </a:t>
            </a:r>
            <a:r>
              <a:rPr lang="tr-TR" b="1" dirty="0" smtClean="0">
                <a:latin typeface="Courier New"/>
                <a:ea typeface="Times New Roman"/>
              </a:rPr>
              <a:t>      </a:t>
            </a:r>
            <a:r>
              <a:rPr lang="tr-TR" dirty="0" err="1" smtClean="0">
                <a:latin typeface="Consolas"/>
                <a:ea typeface="Calibri"/>
                <a:cs typeface="Consolas"/>
              </a:rPr>
              <a:t>System.out.println</a:t>
            </a:r>
            <a:r>
              <a:rPr lang="tr-TR" dirty="0">
                <a:latin typeface="Consolas"/>
                <a:ea typeface="Calibri"/>
                <a:cs typeface="Consolas"/>
              </a:rPr>
              <a:t>(" </a:t>
            </a:r>
            <a:r>
              <a:rPr lang="tr-TR" b="1" dirty="0" err="1" smtClean="0">
                <a:latin typeface="Courier New"/>
                <a:ea typeface="Times New Roman"/>
              </a:rPr>
              <a:t>Sayi</a:t>
            </a:r>
            <a:r>
              <a:rPr lang="tr-TR" b="1" dirty="0" smtClean="0">
                <a:latin typeface="Courier New"/>
                <a:ea typeface="Times New Roman"/>
              </a:rPr>
              <a:t> </a:t>
            </a:r>
            <a:r>
              <a:rPr lang="tr-TR" b="1" dirty="0" err="1">
                <a:latin typeface="Courier New"/>
                <a:ea typeface="Times New Roman"/>
              </a:rPr>
              <a:t>mukemmeldir</a:t>
            </a:r>
            <a:r>
              <a:rPr lang="tr-TR" b="1" dirty="0" smtClean="0">
                <a:latin typeface="Courier New"/>
                <a:ea typeface="Times New Roman"/>
              </a:rPr>
              <a:t>.");</a:t>
            </a:r>
            <a:endParaRPr lang="tr-TR" dirty="0">
              <a:latin typeface="Times New Roman"/>
              <a:ea typeface="Times New Roman"/>
            </a:endParaRPr>
          </a:p>
          <a:p>
            <a:pPr algn="just">
              <a:spcAft>
                <a:spcPts val="0"/>
              </a:spcAft>
            </a:pPr>
            <a:r>
              <a:rPr lang="tr-TR" b="1" dirty="0">
                <a:latin typeface="Courier New"/>
                <a:ea typeface="Times New Roman"/>
              </a:rPr>
              <a:t>    else</a:t>
            </a:r>
            <a:endParaRPr lang="tr-TR" dirty="0">
              <a:latin typeface="Times New Roman"/>
              <a:ea typeface="Times New Roman"/>
            </a:endParaRPr>
          </a:p>
          <a:p>
            <a:pPr algn="just">
              <a:spcAft>
                <a:spcPts val="0"/>
              </a:spcAft>
            </a:pPr>
            <a:r>
              <a:rPr lang="tr-TR" b="1" dirty="0">
                <a:latin typeface="Courier New"/>
                <a:ea typeface="Times New Roman"/>
              </a:rPr>
              <a:t> </a:t>
            </a:r>
            <a:r>
              <a:rPr lang="tr-TR" b="1" dirty="0" smtClean="0">
                <a:latin typeface="Courier New"/>
                <a:ea typeface="Times New Roman"/>
              </a:rPr>
              <a:t>      </a:t>
            </a:r>
            <a:r>
              <a:rPr lang="tr-TR" dirty="0" err="1" smtClean="0">
                <a:latin typeface="Consolas"/>
                <a:ea typeface="Calibri"/>
                <a:cs typeface="Consolas"/>
              </a:rPr>
              <a:t>System.out.println</a:t>
            </a:r>
            <a:r>
              <a:rPr lang="tr-TR" dirty="0">
                <a:latin typeface="Consolas"/>
                <a:ea typeface="Calibri"/>
                <a:cs typeface="Consolas"/>
              </a:rPr>
              <a:t>(" </a:t>
            </a:r>
            <a:r>
              <a:rPr lang="tr-TR" b="1" dirty="0" err="1" smtClean="0">
                <a:latin typeface="Courier New"/>
                <a:ea typeface="Times New Roman"/>
              </a:rPr>
              <a:t>Sayi</a:t>
            </a:r>
            <a:r>
              <a:rPr lang="tr-TR" b="1" dirty="0" smtClean="0">
                <a:latin typeface="Courier New"/>
                <a:ea typeface="Times New Roman"/>
              </a:rPr>
              <a:t> </a:t>
            </a:r>
            <a:r>
              <a:rPr lang="tr-TR" b="1" dirty="0" err="1">
                <a:latin typeface="Courier New"/>
                <a:ea typeface="Times New Roman"/>
              </a:rPr>
              <a:t>mukemmel</a:t>
            </a:r>
            <a:r>
              <a:rPr lang="tr-TR" b="1" dirty="0">
                <a:latin typeface="Courier New"/>
                <a:ea typeface="Times New Roman"/>
              </a:rPr>
              <a:t> </a:t>
            </a:r>
            <a:r>
              <a:rPr lang="tr-TR" b="1" dirty="0" err="1" smtClean="0">
                <a:latin typeface="Courier New"/>
                <a:ea typeface="Times New Roman"/>
              </a:rPr>
              <a:t>degil</a:t>
            </a:r>
            <a:r>
              <a:rPr lang="tr-TR" b="1" dirty="0" smtClean="0">
                <a:latin typeface="Courier New"/>
                <a:ea typeface="Times New Roman"/>
              </a:rPr>
              <a:t>");</a:t>
            </a:r>
            <a:endParaRPr lang="tr-TR" dirty="0">
              <a:latin typeface="Times New Roman"/>
              <a:ea typeface="Times New Roman"/>
            </a:endParaRPr>
          </a:p>
          <a:p>
            <a:pPr>
              <a:spcAft>
                <a:spcPts val="0"/>
              </a:spcAft>
            </a:pPr>
            <a:endParaRPr lang="tr-TR" sz="2800" dirty="0">
              <a:effectLst/>
              <a:latin typeface="Times New Roman"/>
              <a:ea typeface="Times New Roman"/>
            </a:endParaRPr>
          </a:p>
        </p:txBody>
      </p:sp>
      <p:sp>
        <p:nvSpPr>
          <p:cNvPr id="4" name="Dikdörtgen 3"/>
          <p:cNvSpPr/>
          <p:nvPr/>
        </p:nvSpPr>
        <p:spPr>
          <a:xfrm>
            <a:off x="775666" y="508746"/>
            <a:ext cx="40073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tr-TR" dirty="0" smtClean="0"/>
              <a:t>ÖRNEK 11 </a:t>
            </a:r>
            <a:r>
              <a:rPr lang="tr-TR" dirty="0" err="1" smtClean="0"/>
              <a:t>for</a:t>
            </a:r>
            <a:r>
              <a:rPr lang="tr-TR" dirty="0" smtClean="0"/>
              <a:t>  ile çözüm 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3573494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/>
          <p:nvPr/>
        </p:nvSpPr>
        <p:spPr>
          <a:xfrm>
            <a:off x="511606" y="230639"/>
            <a:ext cx="1011507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tr-TR" dirty="0" smtClean="0"/>
              <a:t>ÖRNEK 12: </a:t>
            </a:r>
          </a:p>
          <a:p>
            <a:r>
              <a:rPr lang="tr-TR" dirty="0" smtClean="0"/>
              <a:t>Kullanıcının gireceği </a:t>
            </a:r>
            <a:r>
              <a:rPr lang="tr-TR" dirty="0"/>
              <a:t>mesajda boşluk dışındaki karakterlerin </a:t>
            </a:r>
            <a:r>
              <a:rPr lang="tr-TR" dirty="0" smtClean="0"/>
              <a:t>sayısını </a:t>
            </a:r>
            <a:r>
              <a:rPr lang="tr-TR" dirty="0" err="1" smtClean="0"/>
              <a:t>for</a:t>
            </a:r>
            <a:r>
              <a:rPr lang="tr-TR" dirty="0" smtClean="0"/>
              <a:t> döngüsü kullanarak </a:t>
            </a:r>
            <a:r>
              <a:rPr lang="tr-TR" dirty="0"/>
              <a:t>bulalım.</a:t>
            </a:r>
          </a:p>
          <a:p>
            <a:endParaRPr lang="tr-TR" dirty="0"/>
          </a:p>
          <a:p>
            <a:r>
              <a:rPr lang="tr-TR" dirty="0" smtClean="0"/>
              <a:t> </a:t>
            </a:r>
          </a:p>
          <a:p>
            <a:endParaRPr lang="tr-TR" dirty="0"/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640" y="5717301"/>
            <a:ext cx="6020640" cy="819264"/>
          </a:xfrm>
          <a:prstGeom prst="rect">
            <a:avLst/>
          </a:prstGeom>
        </p:spPr>
      </p:pic>
      <p:pic>
        <p:nvPicPr>
          <p:cNvPr id="4" name="Resi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640" y="1489008"/>
            <a:ext cx="9631119" cy="4115374"/>
          </a:xfrm>
          <a:prstGeom prst="rect">
            <a:avLst/>
          </a:prstGeom>
        </p:spPr>
      </p:pic>
      <p:sp>
        <p:nvSpPr>
          <p:cNvPr id="5" name="Dikdörtgen 4"/>
          <p:cNvSpPr/>
          <p:nvPr/>
        </p:nvSpPr>
        <p:spPr>
          <a:xfrm>
            <a:off x="766930" y="1009113"/>
            <a:ext cx="26217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tr-TR" dirty="0"/>
              <a:t>ÖRNEK </a:t>
            </a:r>
            <a:r>
              <a:rPr lang="tr-TR" dirty="0" smtClean="0"/>
              <a:t>12 – çözüm 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1517905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/>
          <p:nvPr/>
        </p:nvSpPr>
        <p:spPr>
          <a:xfrm>
            <a:off x="511606" y="230639"/>
            <a:ext cx="1011507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tr-TR" dirty="0" smtClean="0"/>
              <a:t>ÖRNEK 13: </a:t>
            </a:r>
          </a:p>
          <a:p>
            <a:r>
              <a:rPr lang="tr-TR" dirty="0" smtClean="0"/>
              <a:t>Kullanıcının gireceği mesajdaki ince sesli harflerin sayısını </a:t>
            </a:r>
            <a:r>
              <a:rPr lang="tr-TR" dirty="0" err="1" smtClean="0"/>
              <a:t>for</a:t>
            </a:r>
            <a:r>
              <a:rPr lang="tr-TR" dirty="0" smtClean="0"/>
              <a:t> döngüsü kullanarak </a:t>
            </a:r>
            <a:r>
              <a:rPr lang="tr-TR" dirty="0"/>
              <a:t>bulalım</a:t>
            </a:r>
            <a:r>
              <a:rPr lang="tr-TR" dirty="0" smtClean="0"/>
              <a:t>. Küçük-büyük harfler olabileceğini </a:t>
            </a:r>
            <a:r>
              <a:rPr lang="tr-TR" dirty="0" err="1" smtClean="0"/>
              <a:t>gözönüne</a:t>
            </a:r>
            <a:r>
              <a:rPr lang="tr-TR" dirty="0" smtClean="0"/>
              <a:t> alalım. </a:t>
            </a:r>
            <a:endParaRPr lang="tr-TR" dirty="0"/>
          </a:p>
          <a:p>
            <a:endParaRPr lang="tr-TR" dirty="0"/>
          </a:p>
          <a:p>
            <a:r>
              <a:rPr lang="tr-TR" dirty="0" smtClean="0"/>
              <a:t> </a:t>
            </a:r>
          </a:p>
          <a:p>
            <a:r>
              <a:rPr lang="tr-TR" dirty="0"/>
              <a:t>Küçük-büyük </a:t>
            </a:r>
            <a:r>
              <a:rPr lang="tr-TR" dirty="0" smtClean="0"/>
              <a:t>harflerin karışık olabileceği için burada mesajı küçük harflere dönüştürdüğümüze dikkat ediniz. Bu şekilde ‘’E’’, ‘’İ’’ , ‘’Ü’’ ve ‘’Ö’’ ile kıyaslamamıza gerek kalmaz</a:t>
            </a:r>
            <a:endParaRPr lang="tr-TR" dirty="0"/>
          </a:p>
        </p:txBody>
      </p:sp>
      <p:sp>
        <p:nvSpPr>
          <p:cNvPr id="4" name="Dikdörtgen 3"/>
          <p:cNvSpPr/>
          <p:nvPr/>
        </p:nvSpPr>
        <p:spPr>
          <a:xfrm>
            <a:off x="631129" y="1246301"/>
            <a:ext cx="26217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tr-TR" dirty="0"/>
              <a:t>ÖRNEK </a:t>
            </a:r>
            <a:r>
              <a:rPr lang="tr-TR" dirty="0" smtClean="0"/>
              <a:t>13 – çözüm </a:t>
            </a:r>
            <a:endParaRPr lang="tr-TR" dirty="0"/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471" y="6137720"/>
            <a:ext cx="3486637" cy="666843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0471" y="2466050"/>
            <a:ext cx="8792802" cy="3467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507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/>
          <p:nvPr/>
        </p:nvSpPr>
        <p:spPr>
          <a:xfrm>
            <a:off x="1219200" y="967043"/>
            <a:ext cx="983566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tr-TR" b="1" dirty="0" err="1"/>
              <a:t>while</a:t>
            </a:r>
            <a:r>
              <a:rPr lang="tr-TR" b="1" dirty="0"/>
              <a:t> Döngüsü </a:t>
            </a:r>
          </a:p>
          <a:p>
            <a:r>
              <a:rPr lang="tr-TR" dirty="0"/>
              <a:t>E</a:t>
            </a:r>
            <a:r>
              <a:rPr lang="tr-TR" dirty="0" smtClean="0"/>
              <a:t>n temel </a:t>
            </a:r>
            <a:r>
              <a:rPr lang="tr-TR" b="1" dirty="0" smtClean="0"/>
              <a:t>döngü </a:t>
            </a:r>
            <a:r>
              <a:rPr lang="tr-TR" dirty="0"/>
              <a:t>komutudur. Bilindiği üzere İngilizce “</a:t>
            </a:r>
            <a:r>
              <a:rPr lang="tr-TR" dirty="0" err="1"/>
              <a:t>while</a:t>
            </a:r>
            <a:r>
              <a:rPr lang="tr-TR" dirty="0"/>
              <a:t>” sözcüğünün Türkçe karşılığı “–iken” , “olduğu sürece” anlamlarına gelmektedir. </a:t>
            </a:r>
            <a:r>
              <a:rPr lang="tr-TR" b="1" dirty="0" err="1"/>
              <a:t>while</a:t>
            </a:r>
            <a:r>
              <a:rPr lang="tr-TR" b="1" dirty="0"/>
              <a:t> </a:t>
            </a:r>
            <a:r>
              <a:rPr lang="tr-TR" dirty="0"/>
              <a:t>komutunun genel kullanım</a:t>
            </a:r>
            <a:r>
              <a:rPr lang="tr-TR" b="1" dirty="0"/>
              <a:t> </a:t>
            </a:r>
            <a:r>
              <a:rPr lang="tr-TR" dirty="0"/>
              <a:t>yapısı şöyledir: </a:t>
            </a: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8223" y="2084144"/>
            <a:ext cx="6105525" cy="109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8223" y="3429000"/>
            <a:ext cx="5934075" cy="203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446570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ikdörtgen 2"/>
          <p:cNvSpPr/>
          <p:nvPr/>
        </p:nvSpPr>
        <p:spPr>
          <a:xfrm>
            <a:off x="511606" y="230639"/>
            <a:ext cx="101150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tr-TR" dirty="0" smtClean="0"/>
              <a:t>ÖRNEK 14: </a:t>
            </a:r>
          </a:p>
          <a:p>
            <a:r>
              <a:rPr lang="tr-TR" dirty="0" smtClean="0"/>
              <a:t>Kullanıcının gireceği bir doğal sayının faktöriyelini bulma</a:t>
            </a: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4396" y="5941710"/>
            <a:ext cx="2753109" cy="714475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4396" y="1749564"/>
            <a:ext cx="7201905" cy="3648584"/>
          </a:xfrm>
          <a:prstGeom prst="rect">
            <a:avLst/>
          </a:prstGeom>
        </p:spPr>
      </p:pic>
      <p:sp>
        <p:nvSpPr>
          <p:cNvPr id="6" name="Dikdörtgen 5"/>
          <p:cNvSpPr/>
          <p:nvPr/>
        </p:nvSpPr>
        <p:spPr>
          <a:xfrm>
            <a:off x="631129" y="1246301"/>
            <a:ext cx="26217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tr-TR" dirty="0"/>
              <a:t>ÖRNEK </a:t>
            </a:r>
            <a:r>
              <a:rPr lang="tr-TR" dirty="0" smtClean="0"/>
              <a:t>14 – çözüm 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5460888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/>
          <p:cNvSpPr/>
          <p:nvPr/>
        </p:nvSpPr>
        <p:spPr>
          <a:xfrm>
            <a:off x="511606" y="230639"/>
            <a:ext cx="101150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tr-TR" dirty="0" smtClean="0"/>
              <a:t>ÖRNEK 15: </a:t>
            </a:r>
          </a:p>
          <a:p>
            <a:r>
              <a:rPr lang="tr-TR" dirty="0" smtClean="0"/>
              <a:t>Kullanıcının gireceği bir kelimenin karakterlerini tersten yazdırma sayının faktöriyelini bulma</a:t>
            </a:r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8531" y="5682505"/>
            <a:ext cx="3296110" cy="762106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5662" y="1765051"/>
            <a:ext cx="6677957" cy="3029373"/>
          </a:xfrm>
          <a:prstGeom prst="rect">
            <a:avLst/>
          </a:prstGeom>
        </p:spPr>
      </p:pic>
      <p:sp>
        <p:nvSpPr>
          <p:cNvPr id="7" name="Dikdörtgen 6"/>
          <p:cNvSpPr/>
          <p:nvPr/>
        </p:nvSpPr>
        <p:spPr>
          <a:xfrm>
            <a:off x="631129" y="1246301"/>
            <a:ext cx="26217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tr-TR" dirty="0"/>
              <a:t>ÖRNEK </a:t>
            </a:r>
            <a:r>
              <a:rPr lang="tr-TR" dirty="0" smtClean="0"/>
              <a:t>15 – çözüm 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247143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/>
          <p:nvPr/>
        </p:nvSpPr>
        <p:spPr>
          <a:xfrm>
            <a:off x="1078522" y="1112912"/>
            <a:ext cx="1022252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b="1" dirty="0" err="1"/>
              <a:t>while</a:t>
            </a:r>
            <a:r>
              <a:rPr lang="tr-TR" b="1" dirty="0"/>
              <a:t> </a:t>
            </a:r>
            <a:r>
              <a:rPr lang="tr-TR" dirty="0"/>
              <a:t>ifadesinin çalışma mantığı </a:t>
            </a:r>
            <a:r>
              <a:rPr lang="tr-TR" dirty="0" smtClean="0"/>
              <a:t>aşağıdaki  </a:t>
            </a:r>
            <a:r>
              <a:rPr lang="tr-TR" dirty="0"/>
              <a:t>sembolik akış diyagramından da anlaşılabilir. </a:t>
            </a:r>
          </a:p>
        </p:txBody>
      </p: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2857499" y="1712912"/>
            <a:ext cx="6766335" cy="4787475"/>
            <a:chOff x="3937" y="11700"/>
            <a:chExt cx="2520" cy="2160"/>
          </a:xfrm>
        </p:grpSpPr>
        <p:sp>
          <p:nvSpPr>
            <p:cNvPr id="4" name="AutoShape 3"/>
            <p:cNvSpPr>
              <a:spLocks noChangeArrowheads="1"/>
            </p:cNvSpPr>
            <p:nvPr/>
          </p:nvSpPr>
          <p:spPr bwMode="auto">
            <a:xfrm>
              <a:off x="4297" y="11700"/>
              <a:ext cx="360" cy="360"/>
            </a:xfrm>
            <a:prstGeom prst="flowChartConnector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5" name="Line 4"/>
            <p:cNvSpPr>
              <a:spLocks noChangeShapeType="1"/>
            </p:cNvSpPr>
            <p:nvPr/>
          </p:nvSpPr>
          <p:spPr bwMode="auto">
            <a:xfrm>
              <a:off x="4477" y="12057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6" name="AutoShape 5"/>
            <p:cNvSpPr>
              <a:spLocks noChangeArrowheads="1"/>
            </p:cNvSpPr>
            <p:nvPr/>
          </p:nvSpPr>
          <p:spPr bwMode="auto">
            <a:xfrm>
              <a:off x="3937" y="12420"/>
              <a:ext cx="1080" cy="720"/>
            </a:xfrm>
            <a:prstGeom prst="flowChartDecision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7" name="Line 6"/>
            <p:cNvSpPr>
              <a:spLocks noChangeShapeType="1"/>
            </p:cNvSpPr>
            <p:nvPr/>
          </p:nvSpPr>
          <p:spPr bwMode="auto">
            <a:xfrm>
              <a:off x="5017" y="12780"/>
              <a:ext cx="3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8" name="Line 7"/>
            <p:cNvSpPr>
              <a:spLocks noChangeShapeType="1"/>
            </p:cNvSpPr>
            <p:nvPr/>
          </p:nvSpPr>
          <p:spPr bwMode="auto">
            <a:xfrm>
              <a:off x="4477" y="13140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9" name="AutoShape 8"/>
            <p:cNvSpPr>
              <a:spLocks noChangeArrowheads="1"/>
            </p:cNvSpPr>
            <p:nvPr/>
          </p:nvSpPr>
          <p:spPr bwMode="auto">
            <a:xfrm>
              <a:off x="5377" y="12600"/>
              <a:ext cx="1080" cy="360"/>
            </a:xfrm>
            <a:prstGeom prst="flowChartProcess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10" name="AutoShape 9"/>
            <p:cNvSpPr>
              <a:spLocks noChangeArrowheads="1"/>
            </p:cNvSpPr>
            <p:nvPr/>
          </p:nvSpPr>
          <p:spPr bwMode="auto">
            <a:xfrm>
              <a:off x="4297" y="13500"/>
              <a:ext cx="360" cy="360"/>
            </a:xfrm>
            <a:prstGeom prst="flowChartConnector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 flipV="1">
              <a:off x="5917" y="12240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12" name="Line 11"/>
            <p:cNvSpPr>
              <a:spLocks noChangeShapeType="1"/>
            </p:cNvSpPr>
            <p:nvPr/>
          </p:nvSpPr>
          <p:spPr bwMode="auto">
            <a:xfrm flipH="1">
              <a:off x="4477" y="12240"/>
              <a:ext cx="14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13" name="Text Box 12"/>
            <p:cNvSpPr txBox="1">
              <a:spLocks noChangeArrowheads="1"/>
            </p:cNvSpPr>
            <p:nvPr/>
          </p:nvSpPr>
          <p:spPr bwMode="auto">
            <a:xfrm>
              <a:off x="5084" y="12605"/>
              <a:ext cx="209" cy="1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lang="tr-TR" altLang="tr-TR" dirty="0" err="1" smtClean="0">
                  <a:latin typeface="Calibri" pitchFamily="34" charset="0"/>
                  <a:cs typeface="Arial" pitchFamily="34" charset="0"/>
                </a:rPr>
                <a:t>true</a:t>
              </a:r>
              <a:endParaRPr kumimoji="0" lang="tr-TR" altLang="tr-T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" name="Text Box 13"/>
            <p:cNvSpPr txBox="1">
              <a:spLocks noChangeArrowheads="1"/>
            </p:cNvSpPr>
            <p:nvPr/>
          </p:nvSpPr>
          <p:spPr bwMode="auto">
            <a:xfrm>
              <a:off x="4117" y="13140"/>
              <a:ext cx="360" cy="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lang="tr-TR" altLang="tr-TR" sz="1600" dirty="0" err="1" smtClean="0">
                  <a:latin typeface="Calibri" pitchFamily="34" charset="0"/>
                  <a:cs typeface="Arial" pitchFamily="34" charset="0"/>
                </a:rPr>
                <a:t>false</a:t>
              </a:r>
              <a:endParaRPr kumimoji="0" lang="tr-TR" altLang="tr-T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5" name="Dikdörtgen 14"/>
          <p:cNvSpPr/>
          <p:nvPr/>
        </p:nvSpPr>
        <p:spPr>
          <a:xfrm>
            <a:off x="4050482" y="3806757"/>
            <a:ext cx="6674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smtClean="0"/>
              <a:t>koşul</a:t>
            </a:r>
            <a:endParaRPr lang="tr-TR" dirty="0"/>
          </a:p>
        </p:txBody>
      </p:sp>
      <p:sp>
        <p:nvSpPr>
          <p:cNvPr id="16" name="Dikdörtgen 15"/>
          <p:cNvSpPr/>
          <p:nvPr/>
        </p:nvSpPr>
        <p:spPr>
          <a:xfrm>
            <a:off x="6748415" y="3686095"/>
            <a:ext cx="296315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200" dirty="0" smtClean="0"/>
              <a:t>Çalıştırılmak istenen kod </a:t>
            </a:r>
          </a:p>
          <a:p>
            <a:r>
              <a:rPr lang="tr-TR" sz="1200" dirty="0" smtClean="0"/>
              <a:t>Bu kısımda, koşul için bir güncelleme (örneğin sayacın artırılması veya kullanıcıdan yeni bir bilgi alınması) yapılır.</a:t>
            </a:r>
            <a:endParaRPr lang="tr-TR" sz="1200" dirty="0"/>
          </a:p>
        </p:txBody>
      </p:sp>
      <p:sp>
        <p:nvSpPr>
          <p:cNvPr id="17" name="Dikdörtgen 16"/>
          <p:cNvSpPr/>
          <p:nvPr/>
        </p:nvSpPr>
        <p:spPr>
          <a:xfrm>
            <a:off x="3951225" y="5870599"/>
            <a:ext cx="8659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200" dirty="0" smtClean="0"/>
              <a:t>Döngüden </a:t>
            </a:r>
          </a:p>
          <a:p>
            <a:r>
              <a:rPr lang="tr-TR" sz="1200" dirty="0" smtClean="0"/>
              <a:t>çıkış</a:t>
            </a:r>
            <a:endParaRPr lang="tr-TR" sz="1200" dirty="0"/>
          </a:p>
        </p:txBody>
      </p:sp>
      <p:sp>
        <p:nvSpPr>
          <p:cNvPr id="18" name="Dikdörtgen 17"/>
          <p:cNvSpPr/>
          <p:nvPr/>
        </p:nvSpPr>
        <p:spPr>
          <a:xfrm>
            <a:off x="3828784" y="1795598"/>
            <a:ext cx="3857146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000" dirty="0" smtClean="0"/>
              <a:t>Döngüye </a:t>
            </a:r>
          </a:p>
          <a:p>
            <a:r>
              <a:rPr lang="tr-TR" sz="1000" dirty="0" smtClean="0"/>
              <a:t>giriş için  atama</a:t>
            </a:r>
          </a:p>
          <a:p>
            <a:r>
              <a:rPr lang="tr-TR" sz="1000" dirty="0" smtClean="0"/>
              <a:t>(sayaç değişkeni ilk değeri atanması veya kullanıcıdan bir bilgi alınması)</a:t>
            </a:r>
            <a:endParaRPr lang="tr-TR" sz="1000" dirty="0"/>
          </a:p>
        </p:txBody>
      </p:sp>
    </p:spTree>
    <p:extLst>
      <p:ext uri="{BB962C8B-B14F-4D97-AF65-F5344CB8AC3E}">
        <p14:creationId xmlns:p14="http://schemas.microsoft.com/office/powerpoint/2010/main" val="2557373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/>
          <p:cNvSpPr/>
          <p:nvPr/>
        </p:nvSpPr>
        <p:spPr>
          <a:xfrm>
            <a:off x="928066" y="963970"/>
            <a:ext cx="1011507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tr-TR" dirty="0" smtClean="0"/>
              <a:t>ÖRNEK 1 : 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endParaRPr lang="tr-TR" dirty="0"/>
          </a:p>
          <a:p>
            <a:pPr algn="just"/>
            <a:r>
              <a:rPr lang="tr-TR" dirty="0"/>
              <a:t>Programcı adını ekrana 10 kere yazan programı </a:t>
            </a:r>
            <a:r>
              <a:rPr lang="tr-TR" b="1" dirty="0" err="1"/>
              <a:t>while</a:t>
            </a:r>
            <a:r>
              <a:rPr lang="tr-TR" b="1" dirty="0"/>
              <a:t> </a:t>
            </a:r>
            <a:r>
              <a:rPr lang="tr-TR" dirty="0"/>
              <a:t>döngüsü ile yazınız. </a:t>
            </a:r>
          </a:p>
          <a:p>
            <a:pPr algn="just"/>
            <a:endParaRPr lang="tr-TR" dirty="0"/>
          </a:p>
        </p:txBody>
      </p:sp>
      <p:sp>
        <p:nvSpPr>
          <p:cNvPr id="5" name="Dikdörtgen 4"/>
          <p:cNvSpPr/>
          <p:nvPr/>
        </p:nvSpPr>
        <p:spPr>
          <a:xfrm>
            <a:off x="1190402" y="2150517"/>
            <a:ext cx="6124797" cy="341632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228600" algn="just">
              <a:spcAft>
                <a:spcPts val="0"/>
              </a:spcAft>
            </a:pPr>
            <a:r>
              <a:rPr lang="tr-TR" dirty="0">
                <a:latin typeface="Times New Roman" panose="02020603050405020304" pitchFamily="18" charset="0"/>
                <a:ea typeface="Times New Roman" panose="02020603050405020304" pitchFamily="18" charset="0"/>
              </a:rPr>
              <a:t>ÖRNEK </a:t>
            </a:r>
            <a:r>
              <a:rPr lang="tr-TR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ÇALIŞMA :</a:t>
            </a:r>
            <a:endParaRPr lang="tr-TR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28600" algn="just">
              <a:spcAft>
                <a:spcPts val="0"/>
              </a:spcAft>
            </a:pPr>
            <a:r>
              <a:rPr lang="tr-TR" b="1" dirty="0" smtClean="0">
                <a:latin typeface="Courier New" panose="02070309020205020404" pitchFamily="49" charset="0"/>
                <a:ea typeface="MS Mincho"/>
              </a:rPr>
              <a:t>Ali</a:t>
            </a:r>
          </a:p>
          <a:p>
            <a:pPr marL="228600" algn="just"/>
            <a:r>
              <a:rPr lang="tr-TR" b="1" dirty="0">
                <a:latin typeface="Courier New" panose="02070309020205020404" pitchFamily="49" charset="0"/>
                <a:ea typeface="MS Mincho"/>
              </a:rPr>
              <a:t>Ali</a:t>
            </a:r>
          </a:p>
          <a:p>
            <a:pPr marL="228600" algn="just"/>
            <a:r>
              <a:rPr lang="tr-TR" b="1" dirty="0">
                <a:latin typeface="Courier New" panose="02070309020205020404" pitchFamily="49" charset="0"/>
                <a:ea typeface="MS Mincho"/>
              </a:rPr>
              <a:t>Ali</a:t>
            </a:r>
          </a:p>
          <a:p>
            <a:pPr marL="228600" algn="just"/>
            <a:r>
              <a:rPr lang="tr-TR" b="1" dirty="0">
                <a:latin typeface="Courier New" panose="02070309020205020404" pitchFamily="49" charset="0"/>
                <a:ea typeface="MS Mincho"/>
              </a:rPr>
              <a:t>Ali</a:t>
            </a:r>
          </a:p>
          <a:p>
            <a:pPr marL="228600" algn="just"/>
            <a:r>
              <a:rPr lang="tr-TR" b="1" dirty="0">
                <a:latin typeface="Courier New" panose="02070309020205020404" pitchFamily="49" charset="0"/>
                <a:ea typeface="MS Mincho"/>
              </a:rPr>
              <a:t>Ali</a:t>
            </a:r>
          </a:p>
          <a:p>
            <a:pPr marL="228600" algn="just"/>
            <a:r>
              <a:rPr lang="tr-TR" b="1" dirty="0">
                <a:latin typeface="Courier New" panose="02070309020205020404" pitchFamily="49" charset="0"/>
                <a:ea typeface="MS Mincho"/>
              </a:rPr>
              <a:t>Ali</a:t>
            </a:r>
          </a:p>
          <a:p>
            <a:pPr marL="228600" algn="just"/>
            <a:r>
              <a:rPr lang="tr-TR" b="1" dirty="0">
                <a:latin typeface="Courier New" panose="02070309020205020404" pitchFamily="49" charset="0"/>
                <a:ea typeface="MS Mincho"/>
              </a:rPr>
              <a:t>Ali</a:t>
            </a:r>
          </a:p>
          <a:p>
            <a:pPr marL="228600" algn="just"/>
            <a:r>
              <a:rPr lang="tr-TR" b="1" dirty="0">
                <a:latin typeface="Courier New" panose="02070309020205020404" pitchFamily="49" charset="0"/>
                <a:ea typeface="MS Mincho"/>
              </a:rPr>
              <a:t>Ali</a:t>
            </a:r>
          </a:p>
          <a:p>
            <a:pPr marL="228600" algn="just"/>
            <a:r>
              <a:rPr lang="tr-TR" b="1" dirty="0">
                <a:latin typeface="Courier New" panose="02070309020205020404" pitchFamily="49" charset="0"/>
                <a:ea typeface="MS Mincho"/>
              </a:rPr>
              <a:t>Ali</a:t>
            </a:r>
          </a:p>
          <a:p>
            <a:pPr marL="228600" algn="just"/>
            <a:r>
              <a:rPr lang="tr-TR" b="1" dirty="0">
                <a:latin typeface="Courier New" panose="02070309020205020404" pitchFamily="49" charset="0"/>
                <a:ea typeface="MS Mincho"/>
              </a:rPr>
              <a:t>Ali</a:t>
            </a:r>
          </a:p>
          <a:p>
            <a:pPr marL="228600" algn="just">
              <a:spcAft>
                <a:spcPts val="0"/>
              </a:spcAft>
            </a:pPr>
            <a:endParaRPr lang="tr-TR" b="1" dirty="0" smtClean="0">
              <a:latin typeface="Courier New" panose="02070309020205020404" pitchFamily="49" charset="0"/>
              <a:ea typeface="MS Mincho"/>
            </a:endParaRPr>
          </a:p>
        </p:txBody>
      </p:sp>
    </p:spTree>
    <p:extLst>
      <p:ext uri="{BB962C8B-B14F-4D97-AF65-F5344CB8AC3E}">
        <p14:creationId xmlns:p14="http://schemas.microsoft.com/office/powerpoint/2010/main" val="17002229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ikdörtgen 2"/>
          <p:cNvSpPr/>
          <p:nvPr/>
        </p:nvSpPr>
        <p:spPr>
          <a:xfrm>
            <a:off x="8921842" y="1475986"/>
            <a:ext cx="270803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400" b="1" dirty="0" err="1" smtClean="0">
                <a:latin typeface="Consolas" panose="020B0609020204030204" pitchFamily="49" charset="0"/>
              </a:rPr>
              <a:t>Sayac</a:t>
            </a:r>
            <a:r>
              <a:rPr lang="tr-TR" sz="2400" b="1" dirty="0" smtClean="0">
                <a:latin typeface="Consolas" panose="020B0609020204030204" pitchFamily="49" charset="0"/>
              </a:rPr>
              <a:t>   ÇIKTI</a:t>
            </a:r>
          </a:p>
          <a:p>
            <a:r>
              <a:rPr lang="tr-TR" sz="2400" b="1" dirty="0" smtClean="0">
                <a:latin typeface="Consolas" panose="020B0609020204030204" pitchFamily="49" charset="0"/>
              </a:rPr>
              <a:t> 1      Ali</a:t>
            </a:r>
          </a:p>
          <a:p>
            <a:r>
              <a:rPr lang="tr-TR" sz="2400" b="1" dirty="0">
                <a:latin typeface="Consolas" panose="020B0609020204030204" pitchFamily="49" charset="0"/>
              </a:rPr>
              <a:t> </a:t>
            </a:r>
            <a:r>
              <a:rPr lang="tr-TR" sz="2400" b="1" dirty="0" smtClean="0">
                <a:latin typeface="Consolas" panose="020B0609020204030204" pitchFamily="49" charset="0"/>
              </a:rPr>
              <a:t>2      Ali</a:t>
            </a:r>
          </a:p>
          <a:p>
            <a:r>
              <a:rPr lang="tr-TR" sz="2400" b="1" dirty="0">
                <a:latin typeface="Consolas" panose="020B0609020204030204" pitchFamily="49" charset="0"/>
              </a:rPr>
              <a:t> </a:t>
            </a:r>
            <a:r>
              <a:rPr lang="tr-TR" sz="2400" b="1" dirty="0" smtClean="0">
                <a:latin typeface="Consolas" panose="020B0609020204030204" pitchFamily="49" charset="0"/>
              </a:rPr>
              <a:t>3</a:t>
            </a:r>
          </a:p>
          <a:p>
            <a:r>
              <a:rPr lang="tr-TR" sz="2400" b="1" dirty="0">
                <a:latin typeface="Consolas" panose="020B0609020204030204" pitchFamily="49" charset="0"/>
              </a:rPr>
              <a:t> </a:t>
            </a:r>
            <a:r>
              <a:rPr lang="tr-TR" sz="2400" b="1" dirty="0" smtClean="0">
                <a:latin typeface="Consolas" panose="020B0609020204030204" pitchFamily="49" charset="0"/>
              </a:rPr>
              <a:t>:</a:t>
            </a:r>
          </a:p>
          <a:p>
            <a:r>
              <a:rPr lang="tr-TR" sz="2400" b="1" dirty="0">
                <a:latin typeface="Consolas" panose="020B0609020204030204" pitchFamily="49" charset="0"/>
              </a:rPr>
              <a:t> </a:t>
            </a:r>
            <a:r>
              <a:rPr lang="tr-TR" sz="2400" b="1" dirty="0" smtClean="0">
                <a:latin typeface="Consolas" panose="020B0609020204030204" pitchFamily="49" charset="0"/>
              </a:rPr>
              <a:t>:</a:t>
            </a:r>
          </a:p>
          <a:p>
            <a:r>
              <a:rPr lang="tr-TR" sz="2400" b="1" dirty="0">
                <a:latin typeface="Consolas" panose="020B0609020204030204" pitchFamily="49" charset="0"/>
              </a:rPr>
              <a:t> </a:t>
            </a:r>
            <a:r>
              <a:rPr lang="tr-TR" sz="2400" b="1" dirty="0" smtClean="0">
                <a:latin typeface="Consolas" panose="020B0609020204030204" pitchFamily="49" charset="0"/>
              </a:rPr>
              <a:t>:</a:t>
            </a:r>
          </a:p>
          <a:p>
            <a:r>
              <a:rPr lang="tr-TR" sz="2400" b="1" dirty="0" smtClean="0">
                <a:latin typeface="Consolas" panose="020B0609020204030204" pitchFamily="49" charset="0"/>
              </a:rPr>
              <a:t> 9      Ali</a:t>
            </a:r>
          </a:p>
          <a:p>
            <a:r>
              <a:rPr lang="tr-TR" sz="2400" b="1" dirty="0" smtClean="0">
                <a:latin typeface="Consolas" panose="020B0609020204030204" pitchFamily="49" charset="0"/>
              </a:rPr>
              <a:t>10      Ali</a:t>
            </a:r>
          </a:p>
          <a:p>
            <a:r>
              <a:rPr lang="tr-TR" sz="2400" b="1" dirty="0" smtClean="0">
                <a:latin typeface="Consolas" panose="020B0609020204030204" pitchFamily="49" charset="0"/>
              </a:rPr>
              <a:t>11  </a:t>
            </a:r>
            <a:endParaRPr lang="tr-TR" sz="2400" b="1" dirty="0">
              <a:latin typeface="Consolas" panose="020B0609020204030204" pitchFamily="49" charset="0"/>
            </a:endParaRPr>
          </a:p>
          <a:p>
            <a:endParaRPr lang="tr-TR" sz="2400" dirty="0">
              <a:latin typeface="Consolas" panose="020B0609020204030204" pitchFamily="49" charset="0"/>
            </a:endParaRPr>
          </a:p>
        </p:txBody>
      </p:sp>
      <p:pic>
        <p:nvPicPr>
          <p:cNvPr id="8" name="Resi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228" y="3769550"/>
            <a:ext cx="2076740" cy="2572109"/>
          </a:xfrm>
          <a:prstGeom prst="rect">
            <a:avLst/>
          </a:prstGeom>
        </p:spPr>
      </p:pic>
      <p:pic>
        <p:nvPicPr>
          <p:cNvPr id="9" name="Resim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991" y="838232"/>
            <a:ext cx="8392696" cy="2248214"/>
          </a:xfrm>
          <a:prstGeom prst="rect">
            <a:avLst/>
          </a:prstGeom>
        </p:spPr>
      </p:pic>
      <p:sp>
        <p:nvSpPr>
          <p:cNvPr id="10" name="Dikdörtgen 9"/>
          <p:cNvSpPr/>
          <p:nvPr/>
        </p:nvSpPr>
        <p:spPr>
          <a:xfrm>
            <a:off x="592230" y="351205"/>
            <a:ext cx="26217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tr-TR" dirty="0"/>
              <a:t>ÖRNEK 1 </a:t>
            </a:r>
            <a:r>
              <a:rPr lang="tr-TR" dirty="0" smtClean="0"/>
              <a:t>- çözüm 1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3774055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1339" y="1612491"/>
            <a:ext cx="8802328" cy="2381582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1339" y="4208520"/>
            <a:ext cx="4191585" cy="2333951"/>
          </a:xfrm>
          <a:prstGeom prst="rect">
            <a:avLst/>
          </a:prstGeom>
        </p:spPr>
      </p:pic>
      <p:sp>
        <p:nvSpPr>
          <p:cNvPr id="7" name="Dikdörtgen 6"/>
          <p:cNvSpPr/>
          <p:nvPr/>
        </p:nvSpPr>
        <p:spPr>
          <a:xfrm>
            <a:off x="345869" y="105382"/>
            <a:ext cx="1130880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smtClean="0"/>
              <a:t>Aynı örneği farklı bir </a:t>
            </a:r>
            <a:r>
              <a:rPr lang="tr-TR" dirty="0" err="1" smtClean="0"/>
              <a:t>sayac</a:t>
            </a:r>
            <a:r>
              <a:rPr lang="tr-TR" dirty="0" smtClean="0"/>
              <a:t> değişimi ile de yapabilirdik. Burada önemli olan </a:t>
            </a:r>
            <a:r>
              <a:rPr lang="tr-TR" dirty="0" err="1" smtClean="0"/>
              <a:t>while</a:t>
            </a:r>
            <a:r>
              <a:rPr lang="tr-TR" dirty="0" smtClean="0"/>
              <a:t> içerisindeki koşulun 10 kez sağlanarak</a:t>
            </a:r>
          </a:p>
          <a:p>
            <a:r>
              <a:rPr lang="tr-TR" dirty="0" smtClean="0"/>
              <a:t>döngüye girilmesidir. Örneğin sayacı 1’den başlatıp, koşulumuzu </a:t>
            </a:r>
            <a:r>
              <a:rPr lang="tr-TR" dirty="0" err="1" smtClean="0"/>
              <a:t>sayac</a:t>
            </a:r>
            <a:r>
              <a:rPr lang="tr-TR" dirty="0" smtClean="0"/>
              <a:t>&lt;=10 yapabiliriz.</a:t>
            </a:r>
          </a:p>
          <a:p>
            <a:r>
              <a:rPr lang="tr-TR" dirty="0" err="1" smtClean="0"/>
              <a:t>sayac’ın</a:t>
            </a:r>
            <a:r>
              <a:rPr lang="tr-TR" dirty="0" smtClean="0"/>
              <a:t> değişimini görmek için mesajın başında sayacı da yazdıralım.</a:t>
            </a:r>
            <a:endParaRPr lang="tr-TR" dirty="0"/>
          </a:p>
        </p:txBody>
      </p:sp>
      <p:sp>
        <p:nvSpPr>
          <p:cNvPr id="10" name="Dikdörtgen 9"/>
          <p:cNvSpPr/>
          <p:nvPr/>
        </p:nvSpPr>
        <p:spPr>
          <a:xfrm>
            <a:off x="411160" y="1135935"/>
            <a:ext cx="26217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tr-TR" dirty="0"/>
              <a:t>ÖRNEK 1 </a:t>
            </a:r>
            <a:r>
              <a:rPr lang="tr-TR" dirty="0" smtClean="0"/>
              <a:t>- çözüm 2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9826236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710" y="1523932"/>
            <a:ext cx="8487960" cy="2343477"/>
          </a:xfrm>
          <a:prstGeom prst="rect">
            <a:avLst/>
          </a:prstGeom>
        </p:spPr>
      </p:pic>
      <p:sp>
        <p:nvSpPr>
          <p:cNvPr id="3" name="Dikdörtgen 2"/>
          <p:cNvSpPr/>
          <p:nvPr/>
        </p:nvSpPr>
        <p:spPr>
          <a:xfrm>
            <a:off x="508832" y="431306"/>
            <a:ext cx="55814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smtClean="0"/>
              <a:t>Aynı örneği farklı sayacı 10’dan başlatıp azaltarak yapalım.</a:t>
            </a:r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710" y="4336214"/>
            <a:ext cx="4248743" cy="2295845"/>
          </a:xfrm>
          <a:prstGeom prst="rect">
            <a:avLst/>
          </a:prstGeom>
        </p:spPr>
      </p:pic>
      <p:sp>
        <p:nvSpPr>
          <p:cNvPr id="6" name="Dikdörtgen 5"/>
          <p:cNvSpPr/>
          <p:nvPr/>
        </p:nvSpPr>
        <p:spPr>
          <a:xfrm>
            <a:off x="440240" y="920198"/>
            <a:ext cx="26217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tr-TR" dirty="0"/>
              <a:t>ÖRNEK 1 </a:t>
            </a:r>
            <a:r>
              <a:rPr lang="tr-TR" dirty="0" smtClean="0"/>
              <a:t>- çözüm 3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0000574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6567" y="2136738"/>
            <a:ext cx="9231013" cy="2391109"/>
          </a:xfrm>
          <a:prstGeom prst="rect">
            <a:avLst/>
          </a:prstGeom>
        </p:spPr>
      </p:pic>
      <p:pic>
        <p:nvPicPr>
          <p:cNvPr id="4" name="Resi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6567" y="4869215"/>
            <a:ext cx="4277322" cy="1247949"/>
          </a:xfrm>
          <a:prstGeom prst="rect">
            <a:avLst/>
          </a:prstGeom>
        </p:spPr>
      </p:pic>
      <p:sp>
        <p:nvSpPr>
          <p:cNvPr id="5" name="Dikdörtgen 4"/>
          <p:cNvSpPr/>
          <p:nvPr/>
        </p:nvSpPr>
        <p:spPr>
          <a:xfrm>
            <a:off x="1160682" y="872041"/>
            <a:ext cx="955402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smtClean="0"/>
              <a:t>Kullanmayacak olsak da, aşağıdaki </a:t>
            </a:r>
            <a:r>
              <a:rPr lang="tr-TR" dirty="0" smtClean="0"/>
              <a:t>gibi bir sayaç kullanım biçimi </a:t>
            </a:r>
            <a:r>
              <a:rPr lang="tr-TR" dirty="0" smtClean="0"/>
              <a:t>ile</a:t>
            </a:r>
            <a:r>
              <a:rPr lang="tr-TR" dirty="0" smtClean="0"/>
              <a:t> </a:t>
            </a:r>
            <a:r>
              <a:rPr lang="tr-TR" dirty="0" smtClean="0"/>
              <a:t>de 5 kez mesajımızı yazdırabiliriz</a:t>
            </a:r>
            <a:r>
              <a:rPr lang="tr-TR" dirty="0" smtClean="0"/>
              <a:t>.</a:t>
            </a:r>
          </a:p>
          <a:p>
            <a:r>
              <a:rPr lang="tr-TR" dirty="0" smtClean="0"/>
              <a:t>Burada sayacı 5’er </a:t>
            </a:r>
            <a:r>
              <a:rPr lang="tr-TR" dirty="0" err="1" smtClean="0"/>
              <a:t>5’er</a:t>
            </a:r>
            <a:r>
              <a:rPr lang="tr-TR" dirty="0" smtClean="0"/>
              <a:t> artırırken , sonuçta </a:t>
            </a:r>
            <a:r>
              <a:rPr lang="tr-TR" dirty="0" err="1" smtClean="0"/>
              <a:t>while</a:t>
            </a:r>
            <a:r>
              <a:rPr lang="tr-TR" dirty="0" smtClean="0"/>
              <a:t> içindeki koşul yine 5 kez sağlanmaktadır. Dolayısıyla </a:t>
            </a:r>
          </a:p>
          <a:p>
            <a:r>
              <a:rPr lang="tr-TR" dirty="0" smtClean="0"/>
              <a:t>amacımız sadece aynı mesajı 5 kez yazdırmaksa, böyle bir kullanım </a:t>
            </a:r>
            <a:r>
              <a:rPr lang="tr-TR" dirty="0" smtClean="0"/>
              <a:t>bile </a:t>
            </a:r>
            <a:r>
              <a:rPr lang="tr-TR" dirty="0" smtClean="0"/>
              <a:t>teorik olarak mümkün.</a:t>
            </a:r>
            <a:endParaRPr lang="tr-TR" dirty="0"/>
          </a:p>
        </p:txBody>
      </p:sp>
      <p:sp>
        <p:nvSpPr>
          <p:cNvPr id="6" name="Dikdörtgen 5"/>
          <p:cNvSpPr/>
          <p:nvPr/>
        </p:nvSpPr>
        <p:spPr>
          <a:xfrm>
            <a:off x="592230" y="351205"/>
            <a:ext cx="26217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tr-TR" dirty="0"/>
              <a:t>ÖRNEK 1 </a:t>
            </a:r>
            <a:r>
              <a:rPr lang="tr-TR" dirty="0" smtClean="0"/>
              <a:t>- çözüm 4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2687812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4442</TotalTime>
  <Words>1208</Words>
  <Application>Microsoft Office PowerPoint</Application>
  <PresentationFormat>Geniş ekran</PresentationFormat>
  <Paragraphs>206</Paragraphs>
  <Slides>31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8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31</vt:i4>
      </vt:variant>
    </vt:vector>
  </HeadingPairs>
  <TitlesOfParts>
    <vt:vector size="40" baseType="lpstr">
      <vt:lpstr>Arial</vt:lpstr>
      <vt:lpstr>Calibri</vt:lpstr>
      <vt:lpstr>Calibri Light</vt:lpstr>
      <vt:lpstr>Consolas</vt:lpstr>
      <vt:lpstr>Courier New</vt:lpstr>
      <vt:lpstr>MS Mincho</vt:lpstr>
      <vt:lpstr>Times New Roman</vt:lpstr>
      <vt:lpstr>Wingdings</vt:lpstr>
      <vt:lpstr>Office Teması</vt:lpstr>
      <vt:lpstr>Hafta 06 BİLP104-Nesneye Yönelik Programlama I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Neo</dc:creator>
  <cp:lastModifiedBy>Neo</cp:lastModifiedBy>
  <cp:revision>103</cp:revision>
  <dcterms:created xsi:type="dcterms:W3CDTF">2019-03-26T11:43:30Z</dcterms:created>
  <dcterms:modified xsi:type="dcterms:W3CDTF">2020-04-10T19:15:22Z</dcterms:modified>
</cp:coreProperties>
</file>