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8"/>
  </p:notesMasterIdLst>
  <p:sldIdLst>
    <p:sldId id="294" r:id="rId2"/>
    <p:sldId id="345" r:id="rId3"/>
    <p:sldId id="346" r:id="rId4"/>
    <p:sldId id="344" r:id="rId5"/>
    <p:sldId id="347" r:id="rId6"/>
    <p:sldId id="348" r:id="rId7"/>
    <p:sldId id="341" r:id="rId8"/>
    <p:sldId id="342" r:id="rId9"/>
    <p:sldId id="264" r:id="rId10"/>
    <p:sldId id="310" r:id="rId11"/>
    <p:sldId id="311" r:id="rId12"/>
    <p:sldId id="306" r:id="rId13"/>
    <p:sldId id="314" r:id="rId14"/>
    <p:sldId id="325" r:id="rId15"/>
    <p:sldId id="326" r:id="rId16"/>
    <p:sldId id="349" r:id="rId17"/>
    <p:sldId id="350" r:id="rId18"/>
    <p:sldId id="351" r:id="rId19"/>
    <p:sldId id="353" r:id="rId20"/>
    <p:sldId id="352" r:id="rId21"/>
    <p:sldId id="327" r:id="rId22"/>
    <p:sldId id="328" r:id="rId23"/>
    <p:sldId id="329" r:id="rId24"/>
    <p:sldId id="330" r:id="rId25"/>
    <p:sldId id="331" r:id="rId26"/>
    <p:sldId id="333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7846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B1A2-4631-4A31-ACA4-2EDA68824716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58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B1A2-4631-4A31-ACA4-2EDA68824716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6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java.html#code=public%20class%20YourClassNameHere%20%7B%0A%20%20%20%20public%20static%20void%20main%28String%5B%5D%20args%29%20%7B%0A%20%20%20%20%20%20int%20i%3B%0A%20%20%20%20%20%20int%20j%3B%0A%20%20%20%20%20%20%0A%20%20%20%20%20%20for%20%28%20i%20%3D%201%20%3B%20i%20%3C%3D%205%20%3B%20i%2B%2B%20%29%7B%20/*d%C4%B1%C5%9Ftaki%20d%C3%B6ng%C3%BC*/%20%0A%20%20%20%20%20%20%20%20for%20%28%20j%20%3D%201%20%3B%20j%20%3C%3D%20i%20%3B%20j%2B%2B%20%29%20/*i%C3%A7teki%20d%C3%B6ng%C3%BC*/%20%0A%20%20%20%20%20%20%20%20%20%20System.out.print%28%22*%22%29%3B%0A%20%20%20%20%20%20%20%20System.out.print%28%22%5Cn%22%29%3B%20%20/*Her%20y%C4%B1ld%C4%B1z%20sat%C4%B1r%C4%B1ndan%20sonra%20*/%0A%20%20%20%20%20%20%7D%20%20%20%20%20%20%20%20%20%20%20%20%20%20%20%20%20%20%20/*alt%20sat%C4%B1ra%20ge%C3%A7mek%20i%C3%A7in%20kullan%C4%B1l%C4%B1r*/%20%0A%20%20%20%20%7D%0A%7D&amp;cumulative=false&amp;curInstr=61&amp;heapPrimitives=nevernest&amp;mode=display&amp;origin=opt-frontend.js&amp;py=java&amp;rawInputLstJSON=%5B%5D&amp;textReferences=fal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java.html#code=public%20class%20MyClass%20%7B%0A%20%20public%20static%20void%20main%28String%5B%5D%20args%29%20%7B%0A%20%20%20%20for%20%28int%20i%20%3D%200%3B%20i%20%3C%2010%3B%20i%2B%2B%29%20%7B%0A%20%20%20%20%20%20if%20%28i%20%3D%3D%204%29%20%7B%0A%20%20%20%20%20%20%20%20break%3B%0A%20%20%20%20%20%20%7D%0A%20%20%20%20%20%20System.out.println%28i%29%3B%0A%20%20%20%20%7D%20%20%0A%20%20%7D%0A%7D&amp;cumulative=false&amp;curInstr=22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java.html#code=public%20class%20YourClassNameHere%20%7B%0A%20%20%20%20public%20static%20void%20main%28String%5B%5D%20args%29%20%7B%0A%20%20%20%20%20%20for%20%28int%20i%20%3D%200%3B%20i%20%3C%2010%3B%20i%2B%2B%29%7B%20%20%20%20%20%20%20%20%20%0A%20%20%20%20%20%20%20%20if%20%28i%20%3D%3D%204%29%7B%20%20%20%20%20%20%20%20%0A%20%20%20%20%20%20%20%20%20%20continue%3B%20%20%20%20%20%20%0A%20%20%20%20%20%20%20%20%7D%20%20%20%20%20%20%0A%20%20%20%20%20%20System.out.println%28i%29%3B%20%20%20%20%0A%20%20%20%20%20%7D%20%20%0A%20%20%20%20%7D%0A%7D&amp;cumulative=false&amp;curInstr=44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Hafta 07</a:t>
            </a:r>
            <a:br>
              <a:rPr lang="tr-TR" dirty="0"/>
            </a:br>
            <a:r>
              <a:rPr lang="tr-TR" dirty="0"/>
              <a:t>BİLP104-Nesneye Yönelik Programlama 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7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not değeri olarak -1 girilinceye kadar verilen notların ortalamasını ekrana yazan programı yazınız. </a:t>
            </a:r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47899" y="2708543"/>
            <a:ext cx="612479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56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45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34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-1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Ortalama: 45.00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002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76917DE-695C-4F93-B0FB-A6FF2DBBBC45}"/>
              </a:ext>
            </a:extLst>
          </p:cNvPr>
          <p:cNvSpPr/>
          <p:nvPr/>
        </p:nvSpPr>
        <p:spPr>
          <a:xfrm>
            <a:off x="222493" y="394692"/>
            <a:ext cx="87586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(System.in);</a:t>
            </a:r>
          </a:p>
          <a:p>
            <a:pPr algn="just">
              <a:spcAft>
                <a:spcPts val="0"/>
              </a:spcAft>
            </a:pPr>
            <a:r>
              <a:rPr lang="tr-TR" b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tr-TR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toplam = 0;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/* toplam sıfırlanmalı */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ogrenciSayisi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/*İlk değer  */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notu; 	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ortalama;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"); </a:t>
            </a:r>
            <a:endParaRPr lang="tr-TR" dirty="0">
              <a:latin typeface="Consolas"/>
              <a:ea typeface="Calibri"/>
              <a:cs typeface="Consolas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nsolas"/>
                <a:ea typeface="Calibri"/>
                <a:cs typeface="Consolas"/>
              </a:rPr>
              <a:t>notu =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latin typeface="Consolas"/>
                <a:ea typeface="Calibri"/>
                <a:cs typeface="Consolas"/>
              </a:rPr>
              <a:t>();</a:t>
            </a:r>
            <a:endParaRPr lang="tr-TR" sz="2400" b="1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 notu != -1 ){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/* –1'den </a:t>
            </a:r>
            <a:r>
              <a:rPr lang="tr-TR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farkli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oldugu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surece*/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toplam = toplam + notu;  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/* notu  toplama ekle */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ogrenciSayisi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ogrenciSayisi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+ 1;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/* Öğrenci Sayısını bir artır */ 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/* Diğer notu oku. Bu ifade tekrar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yazılmazsa başka not okunamaz */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"Notu giriniz 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–1): ");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>
                <a:latin typeface="Consolas"/>
                <a:ea typeface="Calibri"/>
                <a:cs typeface="Consolas"/>
              </a:rPr>
              <a:t>notu =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latin typeface="Consolas"/>
                <a:ea typeface="Calibri"/>
                <a:cs typeface="Consolas"/>
              </a:rPr>
              <a:t>();</a:t>
            </a:r>
            <a:endParaRPr lang="tr-TR" sz="2800" dirty="0">
              <a:latin typeface="Times New Roman" panose="02020603050405020304" pitchFamily="18" charset="0"/>
              <a:ea typeface="Calibri"/>
              <a:cs typeface="Consolas"/>
            </a:endParaRPr>
          </a:p>
          <a:p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b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ogrenciSayisi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!= 0 ){ 	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/*İlk çalıştığı anda –1 girilirse 0’a bölme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  hatası olmaması için kontrol */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ortalama =</a:t>
            </a: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toplam /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ogrenciSayisi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 Ortalama: " + ortalama);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4499" y="25360"/>
            <a:ext cx="379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 smtClean="0"/>
              <a:t>ÖRNEK 7 Ç</a:t>
            </a:r>
            <a:r>
              <a:rPr lang="tr-TR" dirty="0" smtClean="0"/>
              <a:t>özüm </a:t>
            </a:r>
            <a:r>
              <a:rPr lang="tr-T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774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19200" y="967043"/>
            <a:ext cx="9835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/>
              <a:t>do..</a:t>
            </a:r>
            <a:r>
              <a:rPr lang="tr-TR" b="1" dirty="0" err="1"/>
              <a:t>while</a:t>
            </a:r>
            <a:r>
              <a:rPr lang="tr-TR" b="1" dirty="0"/>
              <a:t> Döngüsü </a:t>
            </a:r>
          </a:p>
          <a:p>
            <a:r>
              <a:rPr lang="tr-TR" b="1" dirty="0"/>
              <a:t>do-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döngü yapısı </a:t>
            </a:r>
            <a:r>
              <a:rPr lang="tr-TR" b="1" dirty="0" err="1"/>
              <a:t>while</a:t>
            </a:r>
            <a:r>
              <a:rPr lang="tr-TR" dirty="0"/>
              <a:t> döngüsüne benzerdir. 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deyiminde döngünün devam edip etmeyeceğini kontrol eden mantıksal ifadenin değeri, döngü gövdesine girmeden kontrol edilir. </a:t>
            </a:r>
          </a:p>
          <a:p>
            <a:r>
              <a:rPr lang="tr-TR" b="1" dirty="0"/>
              <a:t>do..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komutunun genel kullanım</a:t>
            </a:r>
            <a:r>
              <a:rPr lang="tr-TR" b="1" dirty="0"/>
              <a:t> </a:t>
            </a:r>
            <a:r>
              <a:rPr lang="tr-TR" dirty="0"/>
              <a:t>yapısı şöyledir: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73397DB-DA04-4879-BEE8-1B0FCFB5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5" y="2298742"/>
            <a:ext cx="7372350" cy="172402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C39010D-8F78-40E5-A611-1E133DB4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62821"/>
            <a:ext cx="7029450" cy="245745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8E77A3F4-9020-4D45-9226-773E65C63D43}"/>
              </a:ext>
            </a:extLst>
          </p:cNvPr>
          <p:cNvSpPr/>
          <p:nvPr/>
        </p:nvSpPr>
        <p:spPr>
          <a:xfrm>
            <a:off x="8352435" y="4399222"/>
            <a:ext cx="3079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!!!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Programların okunabilirliği açısından muhakkak blok içerisine alınmalıdır.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465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8522" y="1112912"/>
            <a:ext cx="1022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do...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ifadesinin çalışma mantığı aşağıdaki  sembolik akış diyagramından da anlaşılabilir. </a:t>
            </a:r>
          </a:p>
        </p:txBody>
      </p:sp>
      <p:pic>
        <p:nvPicPr>
          <p:cNvPr id="16" name="Resim 15" descr="çizim, ışık, saat içeren bir resim&#10;&#10;Açıklama otomatik olarak oluşturuldu">
            <a:extLst>
              <a:ext uri="{FF2B5EF4-FFF2-40B4-BE49-F238E27FC236}">
                <a16:creationId xmlns:a16="http://schemas.microsoft.com/office/drawing/2014/main" id="{9BF9076E-4D11-41B6-9F71-F9C15E99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29" y="2117268"/>
            <a:ext cx="1775571" cy="32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8 </a:t>
            </a:r>
            <a:r>
              <a:rPr lang="tr-TR" dirty="0"/>
              <a:t>: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negatif tamsayı girilene kadar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girilen tamsayılardan en büyük ve en küçük olanını ekrana yazan programı aşağıdaki örnek çalışmaya uygun olacak şekilde yazınız.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47899" y="2708543"/>
            <a:ext cx="6124797" cy="27392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6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4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9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-4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Girilenlerin en büyüğü = 9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Girilenlerin en küçüğü = 4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9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76917DE-695C-4F93-B0FB-A6FF2DBBBC45}"/>
              </a:ext>
            </a:extLst>
          </p:cNvPr>
          <p:cNvSpPr/>
          <p:nvPr/>
        </p:nvSpPr>
        <p:spPr>
          <a:xfrm>
            <a:off x="183458" y="535900"/>
            <a:ext cx="9625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(System.in);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enBuyuk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enKucuk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"); </a:t>
            </a:r>
            <a:endParaRPr lang="tr-TR" dirty="0">
              <a:solidFill>
                <a:prstClr val="black"/>
              </a:solidFill>
              <a:latin typeface="Consolas"/>
              <a:ea typeface="Calibri"/>
              <a:cs typeface="Consolas"/>
            </a:endParaRPr>
          </a:p>
          <a:p>
            <a:pPr lvl="0"/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sayi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();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solidFill>
                  <a:prstClr val="black"/>
                </a:solidFill>
                <a:latin typeface="Consolas"/>
              </a:rPr>
              <a:t>enBuyuk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solidFill>
                  <a:prstClr val="black"/>
                </a:solidFill>
                <a:latin typeface="Consolas"/>
              </a:rPr>
              <a:t>enKucuk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 algn="just"/>
            <a:r>
              <a:rPr lang="tr-TR" b="1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r>
              <a:rPr lang="tr-TR" b="1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&gt;= 0 ){</a:t>
            </a:r>
            <a:r>
              <a:rPr lang="tr-TR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/* Pozitif </a:t>
            </a:r>
            <a:r>
              <a:rPr lang="tr-TR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oldugu</a:t>
            </a:r>
            <a:r>
              <a:rPr lang="tr-TR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surece*/</a:t>
            </a:r>
            <a:endParaRPr lang="tr-TR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enBuyuk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)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enBuyuk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enKucuk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)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enKucuk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tr-TR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</a:p>
          <a:p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Calibri"/>
                <a:cs typeface="Consolas"/>
              </a:rPr>
              <a:t>   </a:t>
            </a:r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Sayı giriniz(sonlandırmak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icin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negatif): 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"); </a:t>
            </a:r>
            <a:endParaRPr lang="tr-TR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tr-TR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sayi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();</a:t>
            </a:r>
            <a:endParaRPr lang="tr-TR" sz="2800" dirty="0">
              <a:solidFill>
                <a:prstClr val="black"/>
              </a:solidFill>
              <a:latin typeface="Times New Roman" panose="02020603050405020304" pitchFamily="18" charset="0"/>
              <a:ea typeface="Calibri"/>
              <a:cs typeface="Consolas"/>
            </a:endParaRPr>
          </a:p>
          <a:p>
            <a:pPr lvl="0"/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b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Girilenlerin en büyüğü = 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+ </a:t>
            </a:r>
            <a:r>
              <a:rPr lang="tr-TR" b="1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enBuyuk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  <a:p>
            <a:r>
              <a:rPr lang="tr-TR" b="1" dirty="0" err="1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Girilenlerin en küçüğü = 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+ </a:t>
            </a:r>
            <a:r>
              <a:rPr lang="tr-TR" b="1" dirty="0" err="1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enKucuk</a:t>
            </a:r>
            <a:r>
              <a:rPr lang="tr-TR" b="1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tr-TR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tr-TR" b="1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4499" y="25360"/>
            <a:ext cx="379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/>
              <a:t>ÖRNEK </a:t>
            </a:r>
            <a:r>
              <a:rPr lang="tr-TR" dirty="0" smtClean="0"/>
              <a:t>8  Ç</a:t>
            </a:r>
            <a:r>
              <a:rPr lang="tr-TR" dirty="0" smtClean="0"/>
              <a:t>özüm </a:t>
            </a:r>
            <a:r>
              <a:rPr lang="tr-T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8349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12842" y="330227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9 </a:t>
            </a:r>
            <a:r>
              <a:rPr lang="tr-TR" dirty="0"/>
              <a:t>: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</a:t>
            </a: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girilen tamsayının kullanıcının tahmini olduğu sayı tahmin oyununda, kullanıcı  doğru cevabı bilene kadar tahmin yapmaya devam etmelidir. Doğru cevap [0,9] aralığında rastgele belirlenecektir. Kullanıcının tahminine göre kullanıcıya örnek çalışmadaki gibi bir ipucu sunulmaktadır. Örnek çalışmaya göre uygun Java programını yazınız.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2" y="2771683"/>
            <a:ext cx="5163271" cy="13146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74" y="2658993"/>
            <a:ext cx="5763429" cy="257210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725780" y="2104953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ÖRNEK ÇALIŞMA </a:t>
            </a:r>
            <a:r>
              <a:rPr lang="tr-TR" altLang="tr-TR" dirty="0" smtClean="0"/>
              <a:t>1</a:t>
            </a:r>
            <a:endParaRPr lang="tr-TR" altLang="tr-TR" dirty="0"/>
          </a:p>
        </p:txBody>
      </p:sp>
      <p:sp>
        <p:nvSpPr>
          <p:cNvPr id="7" name="Dikdörtgen 6"/>
          <p:cNvSpPr/>
          <p:nvPr/>
        </p:nvSpPr>
        <p:spPr>
          <a:xfrm>
            <a:off x="6441126" y="2104953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ÖRNEK ÇALIŞMA </a:t>
            </a:r>
            <a:r>
              <a:rPr lang="tr-TR" altLang="tr-TR" dirty="0" smtClean="0"/>
              <a:t>2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86012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8230" y="0"/>
            <a:ext cx="119143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Burada cevabı 4 gibi bir sayı belirleseydik oyun her çalıştığında cevap aynı olacaktı. Bunun yerine rastgele olması için Math kütüphanesinin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metodunu kullanabiliriz.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metodu;  0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ile 1 arasında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değer döndürür. </a:t>
            </a:r>
            <a:endParaRPr lang="tr-T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 değeri 10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ile çarpınca 0 ile 10 aralığında rastgele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elde ederiz.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Son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olarak (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dönüşümüyle [0,9] aralığında rastgele tam sayı elde ederiz.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86103" y="1709305"/>
            <a:ext cx="379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/>
              <a:t>ÖRNEK 9</a:t>
            </a:r>
            <a:r>
              <a:rPr lang="tr-TR" dirty="0" smtClean="0"/>
              <a:t>  Ç</a:t>
            </a:r>
            <a:r>
              <a:rPr lang="tr-TR" dirty="0" smtClean="0"/>
              <a:t>özüm </a:t>
            </a:r>
            <a:r>
              <a:rPr lang="tr-TR" dirty="0"/>
              <a:t>: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5446" y="6187009"/>
            <a:ext cx="1126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/>
              <a:t>Not: Kullanıcının oyundan çıkmak için -1 girebildiği ve bu durumda ‘’Oyunu kaybettiniz!’’ mesajı yazdırılacak şekilde </a:t>
            </a:r>
          </a:p>
          <a:p>
            <a:r>
              <a:rPr lang="tr-TR" b="1" dirty="0" smtClean="0"/>
              <a:t>programı düzenlemeyi deneyiniz.</a:t>
            </a:r>
            <a:endParaRPr lang="tr-TR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01" y="1709305"/>
            <a:ext cx="7061999" cy="43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73" y="5927560"/>
            <a:ext cx="2457793" cy="7049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73" y="791987"/>
            <a:ext cx="9069066" cy="429637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0" y="103891"/>
            <a:ext cx="12054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10 </a:t>
            </a:r>
            <a:r>
              <a:rPr lang="tr-TR" dirty="0"/>
              <a:t>: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</a:t>
            </a: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girilen tamsayının basamaklarındaki rakamların toplamını bularak konsola yazdıran programı yazınız.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6576" y="698771"/>
            <a:ext cx="379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 smtClean="0"/>
              <a:t> Ç</a:t>
            </a:r>
            <a:r>
              <a:rPr lang="tr-TR" dirty="0" smtClean="0"/>
              <a:t>özüm </a:t>
            </a:r>
            <a:r>
              <a:rPr lang="tr-T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6503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103891"/>
            <a:ext cx="1205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11 </a:t>
            </a:r>
            <a:r>
              <a:rPr lang="tr-TR" dirty="0"/>
              <a:t>: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</a:t>
            </a: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kullanıcı adı ‘’Ahmet’’ ve tam sayı şifre 1234 ise ‘’GİRİŞ YAPILDI’’ mesajını yazdıran, aksi takdirde kullanıcı doğru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kullanıcı adı ve şifre değerlerini girene kadar, bu bilgileri yeniden girmesini isteyen programı yazınız.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Örnek çalışma aşağıda verilmiştir.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58" y="2458502"/>
            <a:ext cx="2734057" cy="119079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02" y="2458502"/>
            <a:ext cx="3238952" cy="317226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725780" y="194063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ÖRNEK ÇALIŞMA </a:t>
            </a:r>
            <a:r>
              <a:rPr lang="tr-TR" altLang="tr-TR" dirty="0" smtClean="0"/>
              <a:t>1</a:t>
            </a:r>
            <a:endParaRPr lang="tr-TR" altLang="tr-TR" dirty="0"/>
          </a:p>
        </p:txBody>
      </p:sp>
      <p:sp>
        <p:nvSpPr>
          <p:cNvPr id="6" name="Dikdörtgen 5"/>
          <p:cNvSpPr/>
          <p:nvPr/>
        </p:nvSpPr>
        <p:spPr>
          <a:xfrm>
            <a:off x="6441126" y="194063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ÖRNEK ÇALIŞMA </a:t>
            </a:r>
            <a:r>
              <a:rPr lang="tr-TR" altLang="tr-TR" dirty="0" smtClean="0"/>
              <a:t>2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8404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71755" y="381147"/>
            <a:ext cx="11520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Klavyeden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sayılardan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olanların</a:t>
            </a:r>
            <a:r>
              <a:rPr lang="en-US" dirty="0"/>
              <a:t> </a:t>
            </a:r>
            <a:r>
              <a:rPr lang="en-US" dirty="0" err="1"/>
              <a:t>adedini</a:t>
            </a:r>
            <a:r>
              <a:rPr lang="en-US" dirty="0"/>
              <a:t> </a:t>
            </a:r>
            <a:r>
              <a:rPr lang="en-US" dirty="0" err="1"/>
              <a:t>bulup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 smtClean="0"/>
              <a:t>yazınız</a:t>
            </a:r>
            <a:r>
              <a:rPr lang="tr-TR" dirty="0" smtClean="0"/>
              <a:t>.</a:t>
            </a:r>
            <a:endParaRPr lang="en-US" dirty="0"/>
          </a:p>
          <a:p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6119" y="81966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: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82867" y="1904825"/>
            <a:ext cx="111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603" y="888979"/>
            <a:ext cx="61209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 ÖRNEK ÇALIŞMA </a:t>
            </a:r>
            <a:r>
              <a:rPr lang="tr-TR" dirty="0" smtClean="0"/>
              <a:t>:  </a:t>
            </a:r>
            <a:r>
              <a:rPr lang="tr-TR" altLang="tr-TR" dirty="0" smtClean="0"/>
              <a:t>Kaç </a:t>
            </a:r>
            <a:r>
              <a:rPr lang="tr-TR" altLang="tr-TR" dirty="0"/>
              <a:t>adet sayı gireceksiniz: </a:t>
            </a:r>
            <a:r>
              <a:rPr lang="tr-TR" altLang="tr-TR" dirty="0" smtClean="0"/>
              <a:t>8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	</a:t>
            </a:r>
            <a:r>
              <a:rPr lang="tr-TR" altLang="tr-TR" dirty="0" smtClean="0"/>
              <a:t>	Sayılar </a:t>
            </a:r>
            <a:r>
              <a:rPr lang="tr-TR" altLang="tr-TR" dirty="0"/>
              <a:t>(8 tane): 1 4 7 6 3 8 6 </a:t>
            </a:r>
            <a:r>
              <a:rPr lang="tr-TR" altLang="tr-TR" dirty="0" smtClean="0"/>
              <a:t>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	</a:t>
            </a:r>
            <a:r>
              <a:rPr lang="tr-TR" altLang="tr-TR" dirty="0" smtClean="0"/>
              <a:t>	Girilen </a:t>
            </a:r>
            <a:r>
              <a:rPr lang="tr-TR" altLang="tr-TR" dirty="0"/>
              <a:t>8 sayının 3 tanesi tek, 5 tanesi çifttir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93" y="2089491"/>
            <a:ext cx="9388931" cy="36902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93" y="6138488"/>
            <a:ext cx="474411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3387" y="260750"/>
            <a:ext cx="379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/>
              <a:t>ÖRNEK </a:t>
            </a:r>
            <a:r>
              <a:rPr lang="tr-TR" dirty="0" smtClean="0"/>
              <a:t>11  Ç</a:t>
            </a:r>
            <a:r>
              <a:rPr lang="tr-TR" dirty="0" smtClean="0"/>
              <a:t>özüm </a:t>
            </a:r>
            <a:r>
              <a:rPr lang="tr-TR" dirty="0"/>
              <a:t>: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774533"/>
            <a:ext cx="960254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2C8A585-1C6F-480E-AF0F-28B910A505FA}"/>
              </a:ext>
            </a:extLst>
          </p:cNvPr>
          <p:cNvSpPr txBox="1"/>
          <p:nvPr/>
        </p:nvSpPr>
        <p:spPr>
          <a:xfrm>
            <a:off x="4132613" y="273132"/>
            <a:ext cx="31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İç-İçe Döngüler (</a:t>
            </a:r>
            <a:r>
              <a:rPr lang="tr-TR" b="1" dirty="0" err="1"/>
              <a:t>Nested</a:t>
            </a:r>
            <a:r>
              <a:rPr lang="tr-TR" b="1" dirty="0"/>
              <a:t> </a:t>
            </a:r>
            <a:r>
              <a:rPr lang="tr-TR" b="1" dirty="0" err="1"/>
              <a:t>Loops</a:t>
            </a:r>
            <a:r>
              <a:rPr lang="tr-TR" b="1" dirty="0"/>
              <a:t>)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65E1FAB-E342-497A-B5FE-255DC659EA35}"/>
              </a:ext>
            </a:extLst>
          </p:cNvPr>
          <p:cNvSpPr/>
          <p:nvPr/>
        </p:nvSpPr>
        <p:spPr>
          <a:xfrm>
            <a:off x="889823" y="815369"/>
            <a:ext cx="10629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döngü içerisinde başka bir döngü bulunuyorsa, bu tür yapılara iç-içe döngüler denir. Bu durumda içteki döngü dıştaki döngünün her adımında yeniden  çalıştırılacaktır. 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7811555-0E06-4BC9-A2E9-A38331974586}"/>
              </a:ext>
            </a:extLst>
          </p:cNvPr>
          <p:cNvSpPr/>
          <p:nvPr/>
        </p:nvSpPr>
        <p:spPr>
          <a:xfrm>
            <a:off x="889823" y="1846566"/>
            <a:ext cx="7221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b="1" dirty="0" err="1">
                <a:solidFill>
                  <a:prstClr val="black"/>
                </a:solidFill>
                <a:latin typeface="Consolas"/>
              </a:rPr>
              <a:t>int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pPr lvl="0"/>
            <a:r>
              <a:rPr lang="tr-TR" b="1" dirty="0" err="1">
                <a:solidFill>
                  <a:prstClr val="black"/>
                </a:solidFill>
                <a:latin typeface="Consolas"/>
              </a:rPr>
              <a:t>int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j;</a:t>
            </a:r>
          </a:p>
          <a:p>
            <a:pPr lvl="0"/>
            <a:r>
              <a:rPr lang="tr-TR" b="1" dirty="0">
                <a:solidFill>
                  <a:prstClr val="black"/>
                </a:solidFill>
                <a:latin typeface="Consolas"/>
              </a:rPr>
              <a:t>	      </a:t>
            </a:r>
          </a:p>
          <a:p>
            <a:pPr lvl="0"/>
            <a:r>
              <a:rPr lang="tr-TR" b="1" dirty="0" err="1">
                <a:solidFill>
                  <a:prstClr val="black"/>
                </a:solidFill>
                <a:latin typeface="Consolas"/>
              </a:rPr>
              <a:t>for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( i = 1 ; i &lt;= 5 ; i++ ){ /*dış döngü*/ </a:t>
            </a:r>
          </a:p>
          <a:p>
            <a:pPr lvl="0"/>
            <a:r>
              <a:rPr lang="tr-TR" b="1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b="1" dirty="0" err="1">
                <a:solidFill>
                  <a:prstClr val="black"/>
                </a:solidFill>
                <a:latin typeface="Consolas"/>
              </a:rPr>
              <a:t>for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 ( j = 1 ; j &lt;= i ; j++ ) /*iç döngü*/ </a:t>
            </a:r>
          </a:p>
          <a:p>
            <a:pPr lvl="0"/>
            <a:r>
              <a:rPr lang="tr-TR" b="1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b="1" dirty="0" err="1">
                <a:solidFill>
                  <a:prstClr val="black"/>
                </a:solidFill>
                <a:latin typeface="Consolas"/>
              </a:rPr>
              <a:t>System.out.print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("*");</a:t>
            </a:r>
          </a:p>
          <a:p>
            <a:pPr lvl="0"/>
            <a:r>
              <a:rPr lang="tr-TR" b="1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b="1" dirty="0" err="1">
                <a:solidFill>
                  <a:prstClr val="black"/>
                </a:solidFill>
                <a:latin typeface="Consolas"/>
              </a:rPr>
              <a:t>System.out.print</a:t>
            </a:r>
            <a:r>
              <a:rPr lang="tr-TR" b="1" dirty="0">
                <a:solidFill>
                  <a:prstClr val="black"/>
                </a:solidFill>
                <a:latin typeface="Consolas"/>
              </a:rPr>
              <a:t>("\n"); //Her yıldız satırından sonra </a:t>
            </a:r>
          </a:p>
          <a:p>
            <a:pPr lvl="0"/>
            <a:r>
              <a:rPr lang="tr-TR" b="1" dirty="0">
                <a:solidFill>
                  <a:prstClr val="black"/>
                </a:solidFill>
                <a:latin typeface="Consolas"/>
              </a:rPr>
              <a:t>}                          //alt satıra geçmek için kullanılır*/</a:t>
            </a:r>
          </a:p>
          <a:p>
            <a:pPr lvl="0"/>
            <a:endParaRPr lang="tr-TR" b="1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8CF2FACA-A04C-4072-8587-AEE688499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92984"/>
              </p:ext>
            </p:extLst>
          </p:nvPr>
        </p:nvGraphicFramePr>
        <p:xfrm>
          <a:off x="8293546" y="1846566"/>
          <a:ext cx="3451149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138">
                  <a:extLst>
                    <a:ext uri="{9D8B030D-6E8A-4147-A177-3AD203B41FA5}">
                      <a16:colId xmlns:a16="http://schemas.microsoft.com/office/drawing/2014/main" val="3989052289"/>
                    </a:ext>
                  </a:extLst>
                </a:gridCol>
                <a:gridCol w="1008103">
                  <a:extLst>
                    <a:ext uri="{9D8B030D-6E8A-4147-A177-3AD203B41FA5}">
                      <a16:colId xmlns:a16="http://schemas.microsoft.com/office/drawing/2014/main" val="2559404526"/>
                    </a:ext>
                  </a:extLst>
                </a:gridCol>
                <a:gridCol w="1882908">
                  <a:extLst>
                    <a:ext uri="{9D8B030D-6E8A-4147-A177-3AD203B41FA5}">
                      <a16:colId xmlns:a16="http://schemas.microsoft.com/office/drawing/2014/main" val="4186120170"/>
                    </a:ext>
                  </a:extLst>
                </a:gridCol>
              </a:tblGrid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j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Çıktı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727627505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rowSpan="1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**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***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****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*****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72451953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8842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5996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3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19979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9529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3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6763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58753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6937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3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0785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48686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5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8157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08603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3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90309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76236"/>
                  </a:ext>
                </a:extLst>
              </a:tr>
              <a:tr h="190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5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2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2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E8951F0-1D99-49A1-BF5D-B82A7A72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12" y="1589138"/>
            <a:ext cx="9417389" cy="4825949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F1005CAE-67F9-4544-A239-A5E9598A8922}"/>
              </a:ext>
            </a:extLst>
          </p:cNvPr>
          <p:cNvSpPr/>
          <p:nvPr/>
        </p:nvSpPr>
        <p:spPr>
          <a:xfrm>
            <a:off x="889823" y="815369"/>
            <a:ext cx="10629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internet sitesine girerseniz. Özellikle bu tür soruları adım adım izleme (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işlemini görsel olarak izleyebilirsiniz.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4728BE2-F6BC-463F-9759-597A974B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95350"/>
            <a:ext cx="770200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9F9FAF0-E0D5-474F-A71A-346EF8BD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28799"/>
            <a:ext cx="11031322" cy="942976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B05433F5-25D3-485C-98EB-04426684ACED}"/>
              </a:ext>
            </a:extLst>
          </p:cNvPr>
          <p:cNvSpPr/>
          <p:nvPr/>
        </p:nvSpPr>
        <p:spPr>
          <a:xfrm>
            <a:off x="2461448" y="958244"/>
            <a:ext cx="7011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Yazılan kodun linkini oluşturabilirsiniz. 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8CD9AF9E-51AB-40E9-8173-527FDCB54B73}"/>
              </a:ext>
            </a:extLst>
          </p:cNvPr>
          <p:cNvCxnSpPr/>
          <p:nvPr/>
        </p:nvCxnSpPr>
        <p:spPr>
          <a:xfrm flipH="1">
            <a:off x="2461448" y="1481464"/>
            <a:ext cx="2453452" cy="66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C13207D4-AE63-4D91-8AA3-7E18887176D0}"/>
              </a:ext>
            </a:extLst>
          </p:cNvPr>
          <p:cNvSpPr/>
          <p:nvPr/>
        </p:nvSpPr>
        <p:spPr>
          <a:xfrm>
            <a:off x="580339" y="3021156"/>
            <a:ext cx="11031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://pythontutor.com/java.html#code=public%20class%20YourClassNameHere%20%7B%0A%20%20%20%20public%20static%20void%20main%28String%5B%5D%20args%29%20%7B%0A%20%20%20%20%20%20int%20i%3B%0A%20%20%20%20%20%20int%20j%3B%0A%20%20%20%20%20%20%0A%20%20%20%20%20%20for%20%28%20i%20%3D%201%20%3B%20i%20%3C%3D%205%20%3B%20i%2B%2B%20%29%7B%20/*d%C4%B1%C5%9Ftaki%20d%C3%B6ng%C3%BC*/%20%0A%20%20%20%20%20%20%20%20for%20%28%20j%20%3D%201%20%3B%20j%20%3C%3D%20i%20%3B%20j%2B%2B%20%29%20/*i%C3%A7teki%20d%C3%B6ng%C3%BC*/%20%0A%20%20%20%20%20%20%20%20%20%20System.out.print%28%22*%22%29%3B%0A%20%20%20%20%20%20%20%20System.out.print%28%22%5Cn%22%29%3B%20%20/*Her%20y%C4%B1ld%C4%B1z%20sat%C4%B1r%C4%B1ndan%20sonra%20*/%0A%20%20%20%20%20%20%7D%20%20%20%20%20%20%20%20%20%20%20%20%20%20%20%20%20%20%20/*alt%20sat%C4%B1ra%20ge%C3%A7mek%20i%C3%A7in%20kullan%C4%B1l%C4%B1r*/%20%0A%20%20%20%20%7D%0A%7D&amp;cumulative=false&amp;curInstr=61&amp;heapPrimitives=nevernest&amp;mode=display&amp;origin=opt-frontend.js&amp;py=java&amp;rawInputLstJSON=%5B%5D&amp;textReferences=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32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86D5DD1-C117-413C-AB50-470E66BCF6C2}"/>
              </a:ext>
            </a:extLst>
          </p:cNvPr>
          <p:cNvSpPr/>
          <p:nvPr/>
        </p:nvSpPr>
        <p:spPr>
          <a:xfrm>
            <a:off x="1432955" y="1138536"/>
            <a:ext cx="9326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b="1" dirty="0">
                <a:latin typeface="Courier New" panose="02070309020205020404" pitchFamily="49" charset="0"/>
              </a:rPr>
              <a:t>break</a:t>
            </a:r>
            <a:r>
              <a:rPr lang="tr-TR" sz="1600" b="1" dirty="0">
                <a:latin typeface="Times New Roman" panose="02020603050405020304" pitchFamily="18" charset="0"/>
              </a:rPr>
              <a:t> Deyimi</a:t>
            </a: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komut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daha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önceki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switch…case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yapısında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kullanılmıştı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Benzer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şekilde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içinde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kullanılan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komutunun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amacı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çalıştığı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döngüyü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sonlandırarak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program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akışını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dışına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yönlendirmektir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16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143FAD-C81B-4F5F-8FFE-0844A7DE0946}"/>
              </a:ext>
            </a:extLst>
          </p:cNvPr>
          <p:cNvSpPr/>
          <p:nvPr/>
        </p:nvSpPr>
        <p:spPr>
          <a:xfrm>
            <a:off x="1599209" y="2459504"/>
            <a:ext cx="4255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for</a:t>
            </a:r>
            <a:r>
              <a:rPr lang="tr-TR" sz="2000" dirty="0">
                <a:latin typeface="Consolas" panose="020B0609020204030204" pitchFamily="49" charset="0"/>
              </a:rPr>
              <a:t> (</a:t>
            </a:r>
            <a:r>
              <a:rPr lang="tr-TR" sz="2000" dirty="0" err="1"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i = 0; i &lt; 10; i++){   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if</a:t>
            </a:r>
            <a:r>
              <a:rPr lang="tr-TR" sz="2000" dirty="0">
                <a:latin typeface="Consolas" panose="020B0609020204030204" pitchFamily="49" charset="0"/>
              </a:rPr>
              <a:t> (i == 4){  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  break;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}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System.out.println</a:t>
            </a:r>
            <a:r>
              <a:rPr lang="tr-TR" sz="2000" dirty="0">
                <a:latin typeface="Consolas" panose="020B0609020204030204" pitchFamily="49" charset="0"/>
              </a:rPr>
              <a:t>(i);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ACAF0E0-EB4D-4174-A347-FBB6727E1E3C}"/>
              </a:ext>
            </a:extLst>
          </p:cNvPr>
          <p:cNvSpPr/>
          <p:nvPr/>
        </p:nvSpPr>
        <p:spPr>
          <a:xfrm>
            <a:off x="7435781" y="2853523"/>
            <a:ext cx="2708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Consolas" panose="020B0609020204030204" pitchFamily="49" charset="0"/>
              </a:rPr>
              <a:t>ÇIKTI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?</a:t>
            </a:r>
          </a:p>
          <a:p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3E52928-CA53-492F-94F0-77835476FABA}"/>
              </a:ext>
            </a:extLst>
          </p:cNvPr>
          <p:cNvSpPr/>
          <p:nvPr/>
        </p:nvSpPr>
        <p:spPr>
          <a:xfrm>
            <a:off x="1432955" y="4765357"/>
            <a:ext cx="932608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dirty="0"/>
              <a:t>İnternette </a:t>
            </a:r>
            <a:r>
              <a:rPr lang="tr-TR" sz="1600" dirty="0">
                <a:hlinkClick r:id="rId3"/>
              </a:rPr>
              <a:t>çalışan haline bağlantı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9639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86D5DD1-C117-413C-AB50-470E66BCF6C2}"/>
              </a:ext>
            </a:extLst>
          </p:cNvPr>
          <p:cNvSpPr/>
          <p:nvPr/>
        </p:nvSpPr>
        <p:spPr>
          <a:xfrm>
            <a:off x="1432955" y="1138536"/>
            <a:ext cx="9326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b="1" dirty="0" err="1">
                <a:latin typeface="Courier New" panose="02070309020205020404" pitchFamily="49" charset="0"/>
              </a:rPr>
              <a:t>continue</a:t>
            </a:r>
            <a:r>
              <a:rPr lang="tr-TR" sz="1600" b="1" dirty="0">
                <a:latin typeface="Times New Roman" panose="02020603050405020304" pitchFamily="18" charset="0"/>
              </a:rPr>
              <a:t> Deyimi</a:t>
            </a:r>
          </a:p>
          <a:p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Türkçe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devam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etmek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anlamına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gelen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içinde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kullanılan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komutun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amacı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çalıştığı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içindeki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geri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komutları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işletmeden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döngü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başı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yapılmasını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sağlamaktır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6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143FAD-C81B-4F5F-8FFE-0844A7DE0946}"/>
              </a:ext>
            </a:extLst>
          </p:cNvPr>
          <p:cNvSpPr/>
          <p:nvPr/>
        </p:nvSpPr>
        <p:spPr>
          <a:xfrm>
            <a:off x="1599209" y="2459504"/>
            <a:ext cx="4255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for</a:t>
            </a:r>
            <a:r>
              <a:rPr lang="tr-TR" sz="2000" dirty="0">
                <a:latin typeface="Consolas" panose="020B0609020204030204" pitchFamily="49" charset="0"/>
              </a:rPr>
              <a:t> (</a:t>
            </a:r>
            <a:r>
              <a:rPr lang="tr-TR" sz="2000" dirty="0" err="1"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i = 0; i &lt; 10; i++){   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if</a:t>
            </a:r>
            <a:r>
              <a:rPr lang="tr-TR" sz="2000" dirty="0">
                <a:latin typeface="Consolas" panose="020B0609020204030204" pitchFamily="49" charset="0"/>
              </a:rPr>
              <a:t> (i == 4){  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  </a:t>
            </a:r>
            <a:r>
              <a:rPr lang="tr-TR" sz="2000" dirty="0" err="1">
                <a:latin typeface="Consolas" panose="020B0609020204030204" pitchFamily="49" charset="0"/>
              </a:rPr>
              <a:t>continue</a:t>
            </a:r>
            <a:r>
              <a:rPr lang="tr-TR" sz="2000" dirty="0">
                <a:latin typeface="Consolas" panose="020B0609020204030204" pitchFamily="49" charset="0"/>
              </a:rPr>
              <a:t>;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}  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System.out.println</a:t>
            </a:r>
            <a:r>
              <a:rPr lang="tr-TR" sz="2000" dirty="0">
                <a:latin typeface="Consolas" panose="020B0609020204030204" pitchFamily="49" charset="0"/>
              </a:rPr>
              <a:t>(i);   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ACAF0E0-EB4D-4174-A347-FBB6727E1E3C}"/>
              </a:ext>
            </a:extLst>
          </p:cNvPr>
          <p:cNvSpPr/>
          <p:nvPr/>
        </p:nvSpPr>
        <p:spPr>
          <a:xfrm>
            <a:off x="7435781" y="2853523"/>
            <a:ext cx="2708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Consolas" panose="020B0609020204030204" pitchFamily="49" charset="0"/>
              </a:rPr>
              <a:t>ÇIKTI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?</a:t>
            </a:r>
          </a:p>
          <a:p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3E52928-CA53-492F-94F0-77835476FABA}"/>
              </a:ext>
            </a:extLst>
          </p:cNvPr>
          <p:cNvSpPr/>
          <p:nvPr/>
        </p:nvSpPr>
        <p:spPr>
          <a:xfrm>
            <a:off x="1432955" y="4765357"/>
            <a:ext cx="932608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dirty="0"/>
              <a:t>İnternette </a:t>
            </a:r>
            <a:r>
              <a:rPr lang="tr-TR" sz="1600" dirty="0">
                <a:hlinkClick r:id="rId3"/>
              </a:rPr>
              <a:t>çalışan haline bağlantı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2709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526393" y="30986"/>
            <a:ext cx="1048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Klavyeden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değerlerine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aradaki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adetlerini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java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 smtClean="0"/>
              <a:t>yazınız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çiftse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edilecektir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6119" y="38755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 </a:t>
            </a:r>
            <a:r>
              <a:rPr lang="tr-TR" dirty="0"/>
              <a:t>: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214962" y="1935826"/>
            <a:ext cx="111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708" y="731435"/>
            <a:ext cx="55601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 ÖRNEK ÇALIŞMA : </a:t>
            </a:r>
            <a:r>
              <a:rPr lang="tr-TR" dirty="0" smtClean="0"/>
              <a:t> </a:t>
            </a:r>
            <a:r>
              <a:rPr lang="tr-TR" altLang="tr-TR" dirty="0" smtClean="0"/>
              <a:t>Başlangıç </a:t>
            </a:r>
            <a:r>
              <a:rPr lang="tr-TR" altLang="tr-TR" dirty="0"/>
              <a:t>ve bitiş değerini giriniz: 5 </a:t>
            </a:r>
            <a:r>
              <a:rPr lang="tr-TR" altLang="tr-TR" dirty="0" smtClean="0"/>
              <a:t>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	</a:t>
            </a:r>
            <a:r>
              <a:rPr lang="tr-TR" altLang="tr-TR" dirty="0" smtClean="0"/>
              <a:t>	Sayılar </a:t>
            </a:r>
            <a:r>
              <a:rPr lang="tr-TR" altLang="tr-TR" dirty="0"/>
              <a:t>şunlardır: </a:t>
            </a:r>
            <a:r>
              <a:rPr lang="tr-TR" altLang="tr-TR" dirty="0" smtClean="0"/>
              <a:t>6   8  10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	</a:t>
            </a:r>
            <a:r>
              <a:rPr lang="tr-TR" altLang="tr-TR" dirty="0" smtClean="0"/>
              <a:t>	Toplam </a:t>
            </a:r>
            <a:r>
              <a:rPr lang="tr-TR" altLang="tr-TR" dirty="0"/>
              <a:t>3 adet 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79" y="5958886"/>
            <a:ext cx="4286848" cy="809738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37" y="1927817"/>
            <a:ext cx="5231554" cy="37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359239" y="0"/>
            <a:ext cx="10636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Klavyeden </a:t>
            </a:r>
            <a:r>
              <a:rPr lang="tr-TR" dirty="0"/>
              <a:t>girilen 10 adet pozitif tamsayıdan, çift olanların </a:t>
            </a:r>
            <a:r>
              <a:rPr lang="tr-TR" dirty="0" smtClean="0"/>
              <a:t>ortalamasını </a:t>
            </a:r>
            <a:r>
              <a:rPr lang="tr-TR" dirty="0"/>
              <a:t>bulup ekrana yazan programı </a:t>
            </a:r>
            <a:r>
              <a:rPr lang="tr-TR" dirty="0" smtClean="0"/>
              <a:t>yazınız.</a:t>
            </a:r>
            <a:endParaRPr lang="tr-TR" dirty="0"/>
          </a:p>
          <a:p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0" y="10427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/>
              <a:t>3 </a:t>
            </a:r>
            <a:r>
              <a:rPr lang="tr-TR" dirty="0"/>
              <a:t>: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57277" y="1569724"/>
            <a:ext cx="111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187104" y="743909"/>
            <a:ext cx="10885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/>
              <a:t>ÖRNEK ÇALIŞMA :</a:t>
            </a:r>
          </a:p>
          <a:p>
            <a:r>
              <a:rPr lang="tr-TR" dirty="0"/>
              <a:t> </a:t>
            </a:r>
            <a:r>
              <a:rPr lang="tr-TR" dirty="0" smtClean="0"/>
              <a:t>Sayıları </a:t>
            </a:r>
            <a:r>
              <a:rPr lang="tr-TR" dirty="0"/>
              <a:t>giriniz (10 adet): 5 2 1 4 7 6 3 8 6 10 Girilen sayılardan 6 </a:t>
            </a:r>
            <a:r>
              <a:rPr lang="tr-TR" dirty="0" smtClean="0"/>
              <a:t>adet </a:t>
            </a:r>
            <a:r>
              <a:rPr lang="tr-TR" dirty="0"/>
              <a:t>çift sayının aritmetik ortalaması = 6.0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40" y="2120125"/>
            <a:ext cx="705901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61038" y="-10573"/>
            <a:ext cx="10921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Klavyeden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4 </a:t>
            </a:r>
            <a:r>
              <a:rPr lang="en-US" dirty="0" err="1"/>
              <a:t>ve</a:t>
            </a:r>
            <a:r>
              <a:rPr lang="en-US" dirty="0"/>
              <a:t> 7’ye tam </a:t>
            </a:r>
            <a:r>
              <a:rPr lang="en-US" dirty="0" err="1"/>
              <a:t>bölünebilen</a:t>
            </a:r>
            <a:r>
              <a:rPr lang="en-US" dirty="0"/>
              <a:t>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olduklarını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program </a:t>
            </a:r>
            <a:r>
              <a:rPr lang="en-US" dirty="0" err="1" smtClean="0"/>
              <a:t>yazınız</a:t>
            </a:r>
            <a:r>
              <a:rPr lang="tr-TR" dirty="0" smtClean="0"/>
              <a:t> (G</a:t>
            </a:r>
            <a:r>
              <a:rPr lang="en-US" dirty="0" err="1" smtClean="0"/>
              <a:t>irilen</a:t>
            </a:r>
            <a:r>
              <a:rPr lang="tr-TR" dirty="0" smtClean="0"/>
              <a:t> iki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tr-TR" dirty="0" smtClean="0"/>
              <a:t> </a:t>
            </a:r>
            <a:r>
              <a:rPr lang="en-US" dirty="0" smtClean="0"/>
              <a:t>da </a:t>
            </a:r>
            <a:r>
              <a:rPr lang="en-US" dirty="0"/>
              <a:t>4’e </a:t>
            </a:r>
            <a:r>
              <a:rPr lang="en-US" dirty="0" err="1"/>
              <a:t>ve</a:t>
            </a:r>
            <a:r>
              <a:rPr lang="en-US" dirty="0"/>
              <a:t> 7’ye tam </a:t>
            </a:r>
            <a:r>
              <a:rPr lang="en-US" dirty="0" err="1"/>
              <a:t>bölünebiliyorsa</a:t>
            </a:r>
            <a:r>
              <a:rPr lang="en-US" dirty="0"/>
              <a:t> 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yazdırılıp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sayılmalıdır</a:t>
            </a:r>
            <a:r>
              <a:rPr lang="tr-TR" dirty="0"/>
              <a:t>)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0" y="10427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4 </a:t>
            </a:r>
            <a:r>
              <a:rPr lang="tr-TR" dirty="0"/>
              <a:t>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6872" y="965652"/>
            <a:ext cx="25481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/>
              <a:t>ÖRNEK ÇALIŞMA </a:t>
            </a:r>
            <a:r>
              <a:rPr lang="tr-TR" altLang="tr-TR" dirty="0" smtClean="0"/>
              <a:t>:</a:t>
            </a:r>
            <a:endParaRPr lang="tr-TR" alt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/>
              <a:t>Birinci sayıyı giriniz : </a:t>
            </a:r>
            <a:r>
              <a:rPr lang="tr-TR" altLang="tr-TR" dirty="0" smtClean="0"/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 </a:t>
            </a:r>
            <a:r>
              <a:rPr lang="tr-TR" altLang="tr-TR" dirty="0"/>
              <a:t>İkinci sayıyı giriniz : </a:t>
            </a:r>
            <a:r>
              <a:rPr lang="tr-TR" altLang="tr-TR" dirty="0" smtClean="0"/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 </a:t>
            </a:r>
            <a:r>
              <a:rPr lang="tr-TR" altLang="tr-TR" dirty="0"/>
              <a:t>----------------------------- </a:t>
            </a:r>
            <a:endParaRPr lang="tr-TR" altLang="tr-T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28</a:t>
            </a:r>
            <a:r>
              <a:rPr lang="tr-TR" altLang="tr-TR" dirty="0"/>
              <a:t>, 56, 84, Toplam 3 adet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96" y="5498503"/>
            <a:ext cx="3324689" cy="112410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96" y="1149265"/>
            <a:ext cx="5430008" cy="412490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3023734" y="1149265"/>
            <a:ext cx="111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08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25" y="933757"/>
            <a:ext cx="5410955" cy="424874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25" y="5548539"/>
            <a:ext cx="3429479" cy="111458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364947" y="10427"/>
            <a:ext cx="10827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Klavyeden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yılları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yılları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olduklarını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program </a:t>
            </a:r>
            <a:r>
              <a:rPr lang="en-US" dirty="0" err="1"/>
              <a:t>yazınız</a:t>
            </a:r>
            <a:r>
              <a:rPr lang="en-US" dirty="0"/>
              <a:t>.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 smtClean="0"/>
              <a:t>yılları</a:t>
            </a:r>
            <a:r>
              <a:rPr lang="tr-TR" dirty="0" smtClean="0"/>
              <a:t> </a:t>
            </a:r>
            <a:r>
              <a:rPr lang="en-US" dirty="0" smtClean="0"/>
              <a:t>da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yılsa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yazdırılıp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sayılmalıdır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yıl</a:t>
            </a:r>
            <a:r>
              <a:rPr lang="en-US" dirty="0"/>
              <a:t> 4’e tam </a:t>
            </a:r>
            <a:r>
              <a:rPr lang="en-US" dirty="0" err="1"/>
              <a:t>bölünen</a:t>
            </a:r>
            <a:r>
              <a:rPr lang="en-US" dirty="0"/>
              <a:t> </a:t>
            </a:r>
            <a:r>
              <a:rPr lang="en-US" dirty="0" err="1"/>
              <a:t>yıllar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2549" y="1112080"/>
            <a:ext cx="28488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/>
              <a:t>ÖRNEK ÇALIŞMA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Başlangıç </a:t>
            </a:r>
            <a:r>
              <a:rPr lang="tr-TR" altLang="tr-TR" dirty="0"/>
              <a:t>yılını giriniz : 1995 </a:t>
            </a:r>
            <a:endParaRPr lang="tr-TR" altLang="tr-T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Bitiş </a:t>
            </a:r>
            <a:r>
              <a:rPr lang="tr-TR" altLang="tr-TR" dirty="0"/>
              <a:t>yılını giriniz : </a:t>
            </a:r>
            <a:r>
              <a:rPr lang="tr-TR" altLang="tr-TR" dirty="0" smtClean="0"/>
              <a:t>2011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 </a:t>
            </a:r>
            <a:r>
              <a:rPr lang="tr-TR" altLang="tr-TR" dirty="0"/>
              <a:t>----------------------------- </a:t>
            </a:r>
            <a:endParaRPr lang="tr-TR" altLang="tr-T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1996</a:t>
            </a:r>
            <a:r>
              <a:rPr lang="tr-TR" altLang="tr-TR" dirty="0"/>
              <a:t>, 2000, 2004, 2008, </a:t>
            </a:r>
            <a:endParaRPr lang="tr-TR" altLang="tr-T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/>
              <a:t>Toplam </a:t>
            </a:r>
            <a:r>
              <a:rPr lang="tr-TR" altLang="tr-TR" dirty="0"/>
              <a:t>4 adet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0" y="10427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5 </a:t>
            </a:r>
            <a:r>
              <a:rPr lang="tr-TR" dirty="0"/>
              <a:t>: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966153" y="927414"/>
            <a:ext cx="111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0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46" y="1204546"/>
            <a:ext cx="8211696" cy="487748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85868" y="465882"/>
            <a:ext cx="10930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Klavyeden girilen bir sayının asal olup olmadığını bulan programı yazınız.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36190" y="96550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6 </a:t>
            </a:r>
            <a:r>
              <a:rPr lang="tr-TR" dirty="0"/>
              <a:t>: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74566" y="999674"/>
            <a:ext cx="1393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6 </a:t>
            </a:r>
            <a:endParaRPr lang="tr-TR" dirty="0" smtClean="0"/>
          </a:p>
          <a:p>
            <a:pPr algn="just"/>
            <a:r>
              <a:rPr lang="tr-TR" dirty="0" smtClean="0"/>
              <a:t>      Çözüm </a:t>
            </a:r>
            <a:r>
              <a:rPr lang="tr-TR" dirty="0" smtClean="0"/>
              <a:t>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031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49" y="905065"/>
            <a:ext cx="8402223" cy="539190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02137" y="905065"/>
            <a:ext cx="1393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6 </a:t>
            </a:r>
            <a:endParaRPr lang="tr-TR" dirty="0" smtClean="0"/>
          </a:p>
          <a:p>
            <a:pPr algn="just"/>
            <a:r>
              <a:rPr lang="tr-TR" dirty="0" smtClean="0"/>
              <a:t>      Çözüm </a:t>
            </a:r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83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991544" y="271604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tr-TR" sz="3000" dirty="0">
                <a:solidFill>
                  <a:srgbClr val="FF0000"/>
                </a:solidFill>
              </a:rPr>
              <a:t>2- Gözcü (</a:t>
            </a:r>
            <a:r>
              <a:rPr lang="tr-TR" sz="3000" dirty="0" err="1">
                <a:solidFill>
                  <a:srgbClr val="FF0000"/>
                </a:solidFill>
              </a:rPr>
              <a:t>sentinel</a:t>
            </a:r>
            <a:r>
              <a:rPr lang="tr-TR" sz="3000" dirty="0">
                <a:solidFill>
                  <a:srgbClr val="FF0000"/>
                </a:solidFill>
              </a:rPr>
              <a:t>) Kontrollü Döngüler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3000" dirty="0">
                <a:solidFill>
                  <a:srgbClr val="FF0000"/>
                </a:solidFill>
              </a:rPr>
              <a:t> </a:t>
            </a:r>
            <a:endParaRPr lang="tr-TR" sz="3000" noProof="1">
              <a:solidFill>
                <a:srgbClr val="FF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74431" y="1247365"/>
            <a:ext cx="10785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Algoritma </a:t>
            </a:r>
            <a:r>
              <a:rPr lang="tr-TR" dirty="0"/>
              <a:t>içerisinde bazı ifadeleri birden fazla çalıştırmak tekrar ettirmek için kullanılan yapılara </a:t>
            </a:r>
            <a:r>
              <a:rPr lang="tr-TR" i="1" dirty="0"/>
              <a:t>döngü</a:t>
            </a:r>
            <a:r>
              <a:rPr lang="tr-TR" dirty="0"/>
              <a:t> (</a:t>
            </a:r>
            <a:r>
              <a:rPr lang="tr-TR" dirty="0" err="1"/>
              <a:t>loop</a:t>
            </a:r>
            <a:r>
              <a:rPr lang="tr-TR" dirty="0"/>
              <a:t>) adı verilir. Genel olarak döngü yapıları, sayaç kontrollü ve gözcü kontrollü olmak üzere ikiye ayrılabilir.</a:t>
            </a:r>
          </a:p>
          <a:p>
            <a:endParaRPr lang="tr-TR" dirty="0"/>
          </a:p>
          <a:p>
            <a:r>
              <a:rPr lang="tr-TR" dirty="0" smtClean="0"/>
              <a:t>Buraya kadar olan kısımda </a:t>
            </a:r>
            <a:r>
              <a:rPr lang="tr-TR" dirty="0"/>
              <a:t>sayaç kontrollü döngüler üzerinde durulmuştu.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74431" y="3153431"/>
            <a:ext cx="105624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/>
              <a:t>2- Gözcü (</a:t>
            </a:r>
            <a:r>
              <a:rPr lang="tr-TR" b="1" dirty="0" err="1"/>
              <a:t>sentinel</a:t>
            </a:r>
            <a:r>
              <a:rPr lang="tr-TR" b="1" dirty="0"/>
              <a:t>) Kontrollü </a:t>
            </a:r>
            <a:r>
              <a:rPr lang="tr-TR" b="1" dirty="0" smtClean="0"/>
              <a:t>Döngüler</a:t>
            </a:r>
          </a:p>
          <a:p>
            <a:pPr lvl="1"/>
            <a:endParaRPr lang="tr-TR" b="1" dirty="0"/>
          </a:p>
          <a:p>
            <a:pPr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Çalıştırılması gereken adımların tekrar sayısının bilinmediği problemlerle karşılaşılabilir. </a:t>
            </a:r>
          </a:p>
          <a:p>
            <a:pPr algn="just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tür problemlerde program, kullanıcının dışarıdan belli bir değer veya değer grubundan birini girdi olarak vermesiyle ya da program içinde üretilen belli bir değerin ortaya çıkmasıyla sonlandırılır. </a:t>
            </a:r>
          </a:p>
          <a:p>
            <a:pPr algn="just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değer ya da değerlere </a:t>
            </a:r>
            <a:r>
              <a:rPr lang="tr-TR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gözcü değeri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tr-T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sentinel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adı verilir.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1174</Words>
  <Application>Microsoft Office PowerPoint</Application>
  <PresentationFormat>Geniş ekran</PresentationFormat>
  <Paragraphs>216</Paragraphs>
  <Slides>26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07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116</cp:revision>
  <dcterms:created xsi:type="dcterms:W3CDTF">2019-03-26T11:43:30Z</dcterms:created>
  <dcterms:modified xsi:type="dcterms:W3CDTF">2020-04-18T00:50:29Z</dcterms:modified>
</cp:coreProperties>
</file>