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5"/>
  </p:notesMasterIdLst>
  <p:sldIdLst>
    <p:sldId id="294" r:id="rId2"/>
    <p:sldId id="332" r:id="rId3"/>
    <p:sldId id="342" r:id="rId4"/>
    <p:sldId id="340" r:id="rId5"/>
    <p:sldId id="334" r:id="rId6"/>
    <p:sldId id="335" r:id="rId7"/>
    <p:sldId id="336" r:id="rId8"/>
    <p:sldId id="338" r:id="rId9"/>
    <p:sldId id="339" r:id="rId10"/>
    <p:sldId id="341" r:id="rId11"/>
    <p:sldId id="343" r:id="rId12"/>
    <p:sldId id="345" r:id="rId13"/>
    <p:sldId id="346" r:id="rId14"/>
    <p:sldId id="344" r:id="rId15"/>
    <p:sldId id="348" r:id="rId16"/>
    <p:sldId id="350" r:id="rId17"/>
    <p:sldId id="349" r:id="rId18"/>
    <p:sldId id="347" r:id="rId19"/>
    <p:sldId id="351" r:id="rId20"/>
    <p:sldId id="352" r:id="rId21"/>
    <p:sldId id="353" r:id="rId22"/>
    <p:sldId id="354" r:id="rId23"/>
    <p:sldId id="355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7846" autoAdjust="0"/>
  </p:normalViewPr>
  <p:slideViewPr>
    <p:cSldViewPr snapToGrid="0">
      <p:cViewPr varScale="1">
        <p:scale>
          <a:sx n="106" d="100"/>
          <a:sy n="106" d="100"/>
        </p:scale>
        <p:origin x="7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22.04.2020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java.html#code=public%20class%20YourClassNameHere%20%7B%0A%20%20%20%20public%20static%20void%20main%28String%5B%5D%20args%29%20%7B%0A%20%20%20%20%20%20String%5B%5D%20arabalar%20%3D%20%7B%22Volvo%22,%20%22BMW%22,%20%22Ford%22,%20%22Mazda%22%7D%3B%0A%20%20%20%20%20%20System.out.println%28arabalar%5B1%5D%29%3B%0A%20%20%20%20%7D%0A%7D&amp;cumulative=false&amp;curInstr=3&amp;heapPrimitives=nevernest&amp;mode=display&amp;origin=opt-frontend.js&amp;py=java&amp;rawInputLstJSON=%5B%5D&amp;textReferences=fal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Hafta </a:t>
            </a:r>
            <a:r>
              <a:rPr lang="tr-TR" dirty="0" smtClean="0"/>
              <a:t>08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BİLP104-Nesneye Yönelik Programlama 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Muhammet Yorulmaz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7150218" y="737642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2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Elemanları 8, 5, 7, 9, 3 olan bir tam sayı dizisi tanımlayınız. Bu dizinin en büyük ve küçük elemanını </a:t>
            </a:r>
            <a:r>
              <a:rPr lang="tr-TR" dirty="0" err="1" smtClean="0"/>
              <a:t>algoritmik</a:t>
            </a:r>
            <a:r>
              <a:rPr lang="tr-TR" dirty="0" smtClean="0"/>
              <a:t> bir şekilde bulup yazdırınız.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ÖRNEK ÇALIŞMA:</a:t>
            </a:r>
          </a:p>
          <a:p>
            <a:endParaRPr lang="tr-TR" dirty="0" smtClean="0"/>
          </a:p>
          <a:p>
            <a:r>
              <a:rPr lang="tr-TR" dirty="0" smtClean="0"/>
              <a:t>Dizinin </a:t>
            </a:r>
            <a:r>
              <a:rPr lang="tr-TR" dirty="0"/>
              <a:t>en küçük elemanı: 3</a:t>
            </a:r>
          </a:p>
          <a:p>
            <a:r>
              <a:rPr lang="nl-NL" dirty="0"/>
              <a:t>Dizinin en büyük elemanı: 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362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66583" y="1216357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2  ÇÖZÜM: 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93" y="1956443"/>
            <a:ext cx="604921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06743" y="3668211"/>
            <a:ext cx="6124797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b="1" dirty="0">
                <a:latin typeface="Courier New" panose="02070309020205020404" pitchFamily="49" charset="0"/>
              </a:rPr>
              <a:t>Yazın toplam yağış: 250.0 </a:t>
            </a:r>
            <a:r>
              <a:rPr lang="tr-TR" b="1" dirty="0" err="1">
                <a:latin typeface="Courier New" panose="02070309020205020404" pitchFamily="49" charset="0"/>
              </a:rPr>
              <a:t>mm.dir</a:t>
            </a:r>
            <a:r>
              <a:rPr lang="tr-TR" b="1" dirty="0">
                <a:latin typeface="Courier New" panose="02070309020205020404" pitchFamily="49" charset="0"/>
              </a:rPr>
              <a:t>.</a:t>
            </a:r>
          </a:p>
          <a:p>
            <a:r>
              <a:rPr lang="es-ES" b="1" dirty="0">
                <a:latin typeface="Courier New" panose="02070309020205020404" pitchFamily="49" charset="0"/>
              </a:rPr>
              <a:t>Yazın Ortalama yağış: 62.5 mm.dir. </a:t>
            </a:r>
            <a:endParaRPr lang="tr-TR" b="1" dirty="0">
              <a:latin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65104" y="556564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3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Elemanları 56.3</a:t>
            </a:r>
            <a:r>
              <a:rPr lang="tr-TR" dirty="0"/>
              <a:t>, 45.7, 68.6, 79.4 </a:t>
            </a:r>
            <a:r>
              <a:rPr lang="tr-TR" dirty="0" smtClean="0"/>
              <a:t>olan </a:t>
            </a:r>
            <a:r>
              <a:rPr lang="tr-TR" dirty="0" err="1" smtClean="0"/>
              <a:t>yagislar</a:t>
            </a:r>
            <a:r>
              <a:rPr lang="tr-TR" dirty="0" smtClean="0"/>
              <a:t> isimli bir  </a:t>
            </a:r>
            <a:r>
              <a:rPr lang="tr-TR" dirty="0" err="1" smtClean="0"/>
              <a:t>double</a:t>
            </a:r>
            <a:r>
              <a:rPr lang="tr-TR" dirty="0" smtClean="0"/>
              <a:t> sayı dizisi tanımlayınız. Bu dizinin elemanları toplamını ve ortalamasını </a:t>
            </a:r>
            <a:r>
              <a:rPr lang="tr-TR" dirty="0" err="1" smtClean="0"/>
              <a:t>algoritmik</a:t>
            </a:r>
            <a:r>
              <a:rPr lang="tr-TR" dirty="0" smtClean="0"/>
              <a:t> bir şekilde bulup aşağıdaki gibi yazdırınız.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64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485629"/>
            <a:ext cx="7421011" cy="3886742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84690" y="917593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3  ÇÖZÜM: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225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4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Elemanları </a:t>
            </a:r>
            <a:r>
              <a:rPr lang="tr-TR" dirty="0"/>
              <a:t>"İstanbul", "</a:t>
            </a:r>
            <a:r>
              <a:rPr lang="tr-TR" dirty="0" err="1"/>
              <a:t>Afyon","Edirne</a:t>
            </a:r>
            <a:r>
              <a:rPr lang="tr-TR" dirty="0"/>
              <a:t>", "Ankara", "Mersin", "Tokat", "Adana" </a:t>
            </a:r>
            <a:r>
              <a:rPr lang="tr-TR" dirty="0" smtClean="0"/>
              <a:t>olan bir </a:t>
            </a:r>
            <a:r>
              <a:rPr lang="tr-TR" dirty="0" err="1" smtClean="0"/>
              <a:t>String</a:t>
            </a:r>
            <a:r>
              <a:rPr lang="tr-TR" dirty="0" smtClean="0"/>
              <a:t> dizisi tanımlayınız. </a:t>
            </a:r>
            <a:r>
              <a:rPr lang="tr-TR" dirty="0"/>
              <a:t>Bu dizinin </a:t>
            </a:r>
            <a:r>
              <a:rPr lang="tr-TR" dirty="0" smtClean="0"/>
              <a:t>küçük veya büyük harf </a:t>
            </a:r>
            <a:r>
              <a:rPr lang="tr-TR" dirty="0" err="1" smtClean="0"/>
              <a:t>farketmeksizin</a:t>
            </a:r>
            <a:r>
              <a:rPr lang="tr-TR" dirty="0" smtClean="0"/>
              <a:t> ‘’a’’ harfi ile başlayan kaç il olduğunu  </a:t>
            </a:r>
            <a:r>
              <a:rPr lang="tr-TR" dirty="0" err="1"/>
              <a:t>algoritmik</a:t>
            </a:r>
            <a:r>
              <a:rPr lang="tr-TR" dirty="0"/>
              <a:t> bir şekilde bulup </a:t>
            </a:r>
            <a:r>
              <a:rPr lang="tr-TR" dirty="0" smtClean="0"/>
              <a:t>aşağıdaki gibi yazdırınız</a:t>
            </a:r>
            <a:r>
              <a:rPr lang="tr-TR" dirty="0"/>
              <a:t>.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288224" y="3342286"/>
            <a:ext cx="6124797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t-IT" b="1" dirty="0" smtClean="0">
                <a:latin typeface="Courier New" panose="02070309020205020404" pitchFamily="49" charset="0"/>
              </a:rPr>
              <a:t>Dizide </a:t>
            </a:r>
            <a:r>
              <a:rPr lang="it-IT" b="1" dirty="0">
                <a:latin typeface="Courier New" panose="02070309020205020404" pitchFamily="49" charset="0"/>
              </a:rPr>
              <a:t>a harfi ile başlayan </a:t>
            </a:r>
            <a:r>
              <a:rPr lang="tr-TR" b="1" dirty="0" smtClean="0">
                <a:latin typeface="Courier New" panose="02070309020205020404" pitchFamily="49" charset="0"/>
              </a:rPr>
              <a:t>3</a:t>
            </a:r>
            <a:r>
              <a:rPr lang="it-IT" b="1" dirty="0" smtClean="0">
                <a:latin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</a:rPr>
              <a:t>il vardır.</a:t>
            </a:r>
            <a:endParaRPr lang="tr-TR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1" y="1286948"/>
            <a:ext cx="6985009" cy="209470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60938" y="146310"/>
            <a:ext cx="10646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 1</a:t>
            </a:r>
            <a:endParaRPr lang="tr-TR" dirty="0"/>
          </a:p>
          <a:p>
            <a:pPr algn="just"/>
            <a:r>
              <a:rPr lang="tr-TR" dirty="0" smtClean="0"/>
              <a:t>Bir </a:t>
            </a:r>
            <a:r>
              <a:rPr lang="tr-TR" dirty="0" err="1" smtClean="0"/>
              <a:t>stringin</a:t>
            </a:r>
            <a:r>
              <a:rPr lang="tr-TR" dirty="0" smtClean="0"/>
              <a:t>, başka bir </a:t>
            </a:r>
            <a:r>
              <a:rPr lang="tr-TR" dirty="0" err="1" smtClean="0"/>
              <a:t>string</a:t>
            </a:r>
            <a:r>
              <a:rPr lang="tr-TR" dirty="0" smtClean="0"/>
              <a:t> ile başlayıp (</a:t>
            </a:r>
            <a:r>
              <a:rPr lang="tr-TR" dirty="0" err="1" smtClean="0"/>
              <a:t>true</a:t>
            </a:r>
            <a:r>
              <a:rPr lang="tr-TR" dirty="0" smtClean="0"/>
              <a:t>) başlamadığını (</a:t>
            </a:r>
            <a:r>
              <a:rPr lang="tr-TR" dirty="0" err="1" smtClean="0"/>
              <a:t>false</a:t>
            </a:r>
            <a:r>
              <a:rPr lang="tr-TR" dirty="0" smtClean="0"/>
              <a:t>) bize </a:t>
            </a:r>
            <a:r>
              <a:rPr lang="tr-TR" dirty="0" err="1" smtClean="0"/>
              <a:t>boolean</a:t>
            </a:r>
            <a:r>
              <a:rPr lang="tr-TR" dirty="0" smtClean="0"/>
              <a:t> bir değer vererek </a:t>
            </a:r>
          </a:p>
          <a:p>
            <a:pPr algn="just"/>
            <a:r>
              <a:rPr lang="tr-TR" dirty="0" smtClean="0"/>
              <a:t>söyleyen </a:t>
            </a:r>
            <a:r>
              <a:rPr lang="tr-TR" dirty="0" err="1" smtClean="0"/>
              <a:t>startsWith</a:t>
            </a:r>
            <a:r>
              <a:rPr lang="tr-TR" dirty="0" smtClean="0"/>
              <a:t> metodunu kullanabiliriz.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627" y="4601102"/>
            <a:ext cx="6877628" cy="208389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549631" y="3529713"/>
            <a:ext cx="100371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ÇÖZÜM:2</a:t>
            </a:r>
          </a:p>
          <a:p>
            <a:pPr algn="just"/>
            <a:r>
              <a:rPr lang="tr-TR" dirty="0" smtClean="0"/>
              <a:t>Birden fazla metodu zincirleme kullanabiliriz. Örneğin önce dizinin elemanını küçük harfli halini elde edip,</a:t>
            </a:r>
          </a:p>
          <a:p>
            <a:pPr algn="just"/>
            <a:r>
              <a:rPr lang="tr-TR" dirty="0" smtClean="0"/>
              <a:t> ‘’a’’ </a:t>
            </a:r>
            <a:r>
              <a:rPr lang="tr-TR" dirty="0" err="1" smtClean="0"/>
              <a:t>stringi</a:t>
            </a:r>
            <a:r>
              <a:rPr lang="tr-TR" dirty="0" smtClean="0"/>
              <a:t> ile başlayıp başlamadığına bakabiliriz.</a:t>
            </a:r>
          </a:p>
        </p:txBody>
      </p:sp>
    </p:spTree>
    <p:extLst>
      <p:ext uri="{BB962C8B-B14F-4D97-AF65-F5344CB8AC3E}">
        <p14:creationId xmlns:p14="http://schemas.microsoft.com/office/powerpoint/2010/main" val="280402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78" y="2833734"/>
            <a:ext cx="9388441" cy="276130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55186" y="329197"/>
            <a:ext cx="11236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ÇÖZÜM:3</a:t>
            </a:r>
          </a:p>
          <a:p>
            <a:pPr algn="just"/>
            <a:r>
              <a:rPr lang="tr-TR" dirty="0" smtClean="0"/>
              <a:t>Bu örnekte her ilin sadece ilk harfini kontrol edeceğimizden;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err="1" smtClean="0"/>
              <a:t>stringi</a:t>
            </a:r>
            <a:r>
              <a:rPr lang="tr-TR" dirty="0" smtClean="0"/>
              <a:t> küçük harfe dönüştürülmüş halini elde edip, ilk karakterini </a:t>
            </a:r>
            <a:r>
              <a:rPr lang="tr-TR" dirty="0" err="1" smtClean="0"/>
              <a:t>char</a:t>
            </a:r>
            <a:r>
              <a:rPr lang="tr-TR" dirty="0" smtClean="0"/>
              <a:t> tipinde alabilir ve  == operatörü ile ‘a’ karakteri (</a:t>
            </a:r>
            <a:r>
              <a:rPr lang="tr-TR" dirty="0" err="1" smtClean="0"/>
              <a:t>string</a:t>
            </a:r>
            <a:r>
              <a:rPr lang="tr-TR" dirty="0" smtClean="0"/>
              <a:t> değil) ile kıyaslayabiliriz. </a:t>
            </a:r>
            <a:endParaRPr lang="tr-TR" dirty="0"/>
          </a:p>
          <a:p>
            <a:pPr algn="just"/>
            <a:r>
              <a:rPr lang="tr-TR" dirty="0" smtClean="0"/>
              <a:t>Burada yine zincirleme metot (aynı anda) kullandığımıza dikkat ediniz.</a:t>
            </a:r>
          </a:p>
        </p:txBody>
      </p:sp>
    </p:spTree>
    <p:extLst>
      <p:ext uri="{BB962C8B-B14F-4D97-AF65-F5344CB8AC3E}">
        <p14:creationId xmlns:p14="http://schemas.microsoft.com/office/powerpoint/2010/main" val="173312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55186" y="329197"/>
            <a:ext cx="11236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4</a:t>
            </a:r>
            <a:r>
              <a:rPr lang="tr-TR" dirty="0" smtClean="0"/>
              <a:t>  ÇÖZÜM:4</a:t>
            </a:r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Bir başka yöntem de dizinin ilk harfini </a:t>
            </a:r>
            <a:r>
              <a:rPr lang="tr-TR" dirty="0" err="1" smtClean="0"/>
              <a:t>string</a:t>
            </a:r>
            <a:r>
              <a:rPr lang="tr-TR" dirty="0" smtClean="0"/>
              <a:t> olarak elde edip, </a:t>
            </a:r>
            <a:r>
              <a:rPr lang="tr-TR" dirty="0" err="1" smtClean="0"/>
              <a:t>equalsIgnoreCase</a:t>
            </a:r>
            <a:r>
              <a:rPr lang="tr-TR" dirty="0" smtClean="0"/>
              <a:t> metodu ile küçük büyük harf duyarsız bir şekilde ‘’a’’ veya ‘’A’’ ile </a:t>
            </a:r>
            <a:r>
              <a:rPr lang="tr-TR" dirty="0" err="1" smtClean="0"/>
              <a:t>kıyaslmaktır</a:t>
            </a:r>
            <a:r>
              <a:rPr lang="tr-TR" dirty="0" smtClean="0"/>
              <a:t>. </a:t>
            </a:r>
          </a:p>
          <a:p>
            <a:pPr algn="just"/>
            <a:r>
              <a:rPr lang="tr-TR" dirty="0" err="1" smtClean="0"/>
              <a:t>equalsIgnoreCase</a:t>
            </a:r>
            <a:r>
              <a:rPr lang="tr-TR" dirty="0" smtClean="0"/>
              <a:t> metodu iki </a:t>
            </a:r>
            <a:r>
              <a:rPr lang="tr-TR" dirty="0" err="1" smtClean="0"/>
              <a:t>stringi</a:t>
            </a:r>
            <a:r>
              <a:rPr lang="tr-TR" dirty="0" smtClean="0"/>
              <a:t> küçük, büyük harf ayrımı yapmadan karşılaştırmaktadır.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81" y="2558897"/>
            <a:ext cx="819264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5: </a:t>
            </a:r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Elemanları </a:t>
            </a:r>
            <a:r>
              <a:rPr lang="tr-TR" dirty="0" smtClean="0">
                <a:latin typeface="Consolas" panose="020B0609020204030204" pitchFamily="49" charset="0"/>
              </a:rPr>
              <a:t>"İstanbul",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"Edirne", "Ankara", "Mersin",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</a:rPr>
              <a:t>"Tokat", "Adana" </a:t>
            </a:r>
            <a:endParaRPr lang="tr-TR" dirty="0"/>
          </a:p>
          <a:p>
            <a:pPr algn="just"/>
            <a:r>
              <a:rPr lang="tr-TR" dirty="0" smtClean="0"/>
              <a:t>olan bir </a:t>
            </a:r>
            <a:r>
              <a:rPr lang="tr-TR" dirty="0" err="1" smtClean="0"/>
              <a:t>String</a:t>
            </a:r>
            <a:r>
              <a:rPr lang="tr-TR" dirty="0" smtClean="0"/>
              <a:t> dizisi tanımlayınız. </a:t>
            </a:r>
            <a:r>
              <a:rPr lang="tr-TR" dirty="0"/>
              <a:t>Bu dizinin </a:t>
            </a:r>
            <a:r>
              <a:rPr lang="tr-TR" dirty="0" smtClean="0"/>
              <a:t>küçük veya büyük harf </a:t>
            </a:r>
            <a:r>
              <a:rPr lang="tr-TR" dirty="0" err="1" smtClean="0"/>
              <a:t>farketmeksizin</a:t>
            </a:r>
            <a:r>
              <a:rPr lang="tr-TR" dirty="0" smtClean="0"/>
              <a:t> ‘’a’’ harfi ile başlayıp ‘’a’’ harfi ile biten kaç il olduğunu  </a:t>
            </a:r>
            <a:r>
              <a:rPr lang="tr-TR" dirty="0" err="1"/>
              <a:t>algoritmik</a:t>
            </a:r>
            <a:r>
              <a:rPr lang="tr-TR" dirty="0"/>
              <a:t> bir şekilde bulup yazdırınız.</a:t>
            </a:r>
          </a:p>
          <a:p>
            <a:pPr algn="just"/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563947" y="3785906"/>
            <a:ext cx="8231903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Dizide a harfi ile başlayan ve a harfi ile biten 2 il vardır.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5654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95" y="2606598"/>
            <a:ext cx="9554908" cy="267689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364771" y="1171090"/>
            <a:ext cx="236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5  </a:t>
            </a:r>
            <a:r>
              <a:rPr lang="tr-TR" dirty="0"/>
              <a:t>ÇÖZÜM: 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3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7674BB8-CA33-4008-9F27-C38FFF3DB93E}"/>
              </a:ext>
            </a:extLst>
          </p:cNvPr>
          <p:cNvSpPr/>
          <p:nvPr/>
        </p:nvSpPr>
        <p:spPr>
          <a:xfrm>
            <a:off x="4464063" y="408513"/>
            <a:ext cx="391991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  <a:tabLst>
                <a:tab pos="274320" algn="l"/>
              </a:tabLst>
            </a:pPr>
            <a:r>
              <a:rPr lang="tr-TR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DİZİLER (ARRAYS)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932867" y="1065751"/>
            <a:ext cx="10637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Aynı isim altında, aynı türde birden fazla değer tutmak için kullanılan veri yapılarıdır (Data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Dizi bir kümedir; aynı türde verilere tek isimle erişmek için kullanılır. Dizi içindeki verilerin her birine eleman adı verilir. </a:t>
            </a:r>
            <a:endParaRPr lang="tr-TR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</a:rPr>
              <a:t>Dizilerde, baştan kaç eleman saklayacağı belirlidir. Diziyi boş olarak oluşturacaksak (</a:t>
            </a:r>
            <a:r>
              <a:rPr lang="tr-TR" dirty="0" smtClean="0">
                <a:latin typeface="Times New Roman" panose="02020603050405020304" pitchFamily="18" charset="0"/>
              </a:rPr>
              <a:t>daha sonra değerlerini atayacaksak)</a:t>
            </a:r>
            <a:r>
              <a:rPr lang="tr-TR" dirty="0" smtClean="0">
                <a:latin typeface="Times New Roman" panose="02020603050405020304" pitchFamily="18" charset="0"/>
              </a:rPr>
              <a:t> aşağıdaki biçimde tanımlarız.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D94AA071-F813-47E7-A820-9E672C4E5655}"/>
              </a:ext>
            </a:extLst>
          </p:cNvPr>
          <p:cNvSpPr/>
          <p:nvPr/>
        </p:nvSpPr>
        <p:spPr>
          <a:xfrm>
            <a:off x="1064220" y="3572209"/>
            <a:ext cx="10719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latin typeface="Consolas" panose="020B0609020204030204" pitchFamily="49" charset="0"/>
              </a:rPr>
              <a:t>Dizinintürü</a:t>
            </a:r>
            <a:r>
              <a:rPr lang="tr-TR" sz="2400" dirty="0" smtClean="0">
                <a:latin typeface="Consolas" panose="020B0609020204030204" pitchFamily="49" charset="0"/>
              </a:rPr>
              <a:t>[] </a:t>
            </a:r>
            <a:r>
              <a:rPr lang="tr-TR" sz="2400" dirty="0" err="1">
                <a:latin typeface="Consolas" panose="020B0609020204030204" pitchFamily="49" charset="0"/>
              </a:rPr>
              <a:t>dizininadı</a:t>
            </a:r>
            <a:r>
              <a:rPr lang="tr-TR" sz="2400" dirty="0">
                <a:latin typeface="Consolas" panose="020B0609020204030204" pitchFamily="49" charset="0"/>
              </a:rPr>
              <a:t> = </a:t>
            </a:r>
            <a:r>
              <a:rPr lang="tr-TR" sz="2400" dirty="0" err="1">
                <a:latin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Dizinintürü</a:t>
            </a:r>
            <a:r>
              <a:rPr lang="tr-TR" sz="2400" dirty="0">
                <a:latin typeface="Consolas" panose="020B0609020204030204" pitchFamily="49" charset="0"/>
              </a:rPr>
              <a:t>[ </a:t>
            </a:r>
            <a:r>
              <a:rPr lang="tr-TR" sz="2400" dirty="0" err="1">
                <a:latin typeface="Consolas" panose="020B0609020204030204" pitchFamily="49" charset="0"/>
              </a:rPr>
              <a:t>elemanSayısı</a:t>
            </a:r>
            <a:r>
              <a:rPr lang="tr-TR" sz="2400" dirty="0">
                <a:latin typeface="Consolas" panose="020B0609020204030204" pitchFamily="49" charset="0"/>
              </a:rPr>
              <a:t> ] ; 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1064219" y="4300245"/>
            <a:ext cx="10506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Yukarıdaki tanımlama sonucunda dizinin elemanları varsayılan (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değerler alır. Örneğin 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dizisinin elemanları 0,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dizisinin elemanları 0.0 olacaktır.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Ancak dizi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tipinde ise varsayılan değerler </a:t>
            </a:r>
            <a:r>
              <a:rPr lang="tr-TR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olacaktır. Bunun nedeni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String’in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ilkel(primitif) bir veri tipi değil bir sınıf olması ve bu saklanan değerlerin de bu sınıftan nesneler olmasıdır. Buna sınıf-nesne konusunda değineceğiz.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585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6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İlk değerlerini kendi seçeceğiniz 5 tam sayı içeren bir dizi tanımlayınız. Bu dizinin elemanları arasında 1 olup olmadığını </a:t>
            </a:r>
            <a:r>
              <a:rPr lang="tr-TR" dirty="0" err="1" smtClean="0"/>
              <a:t>algoritmik</a:t>
            </a:r>
            <a:r>
              <a:rPr lang="tr-TR" dirty="0" smtClean="0"/>
              <a:t> </a:t>
            </a:r>
            <a:r>
              <a:rPr lang="tr-TR" dirty="0"/>
              <a:t>bir şekilde bulup </a:t>
            </a:r>
            <a:r>
              <a:rPr lang="tr-TR" dirty="0" smtClean="0"/>
              <a:t>aşağıdaki gibi yazdırınız. </a:t>
            </a:r>
            <a:endParaRPr lang="tr-TR" dirty="0"/>
          </a:p>
          <a:p>
            <a:pPr algn="just"/>
            <a:endParaRPr lang="tr-TR" dirty="0" smtClean="0"/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68889" y="3478088"/>
            <a:ext cx="452903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n-NO" dirty="0" smtClean="0">
                <a:latin typeface="Consolas" panose="020B0609020204030204" pitchFamily="49" charset="0"/>
              </a:rPr>
              <a:t>Dizinin </a:t>
            </a:r>
            <a:r>
              <a:rPr lang="nn-NO" dirty="0">
                <a:latin typeface="Consolas" panose="020B0609020204030204" pitchFamily="49" charset="0"/>
              </a:rPr>
              <a:t>elemanları arasında 1 var.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451309" y="3478088"/>
            <a:ext cx="452903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nn-NO" dirty="0" smtClean="0">
                <a:latin typeface="Consolas" panose="020B0609020204030204" pitchFamily="49" charset="0"/>
              </a:rPr>
              <a:t>Dizinin </a:t>
            </a:r>
            <a:r>
              <a:rPr lang="nn-NO" dirty="0">
                <a:latin typeface="Consolas" panose="020B0609020204030204" pitchFamily="49" charset="0"/>
              </a:rPr>
              <a:t>elemanları arasında 1 </a:t>
            </a:r>
            <a:r>
              <a:rPr lang="tr-TR" dirty="0" smtClean="0">
                <a:latin typeface="Consolas" panose="020B0609020204030204" pitchFamily="49" charset="0"/>
              </a:rPr>
              <a:t>yok</a:t>
            </a:r>
            <a:r>
              <a:rPr lang="nn-NO" dirty="0" smtClean="0">
                <a:latin typeface="Consolas" panose="020B0609020204030204" pitchFamily="49" charset="0"/>
              </a:rPr>
              <a:t>.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0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99" y="1613323"/>
            <a:ext cx="6430272" cy="384863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89538" y="582615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6  </a:t>
            </a:r>
            <a:r>
              <a:rPr lang="tr-TR" dirty="0"/>
              <a:t>ÇÖZÜM</a:t>
            </a:r>
            <a:r>
              <a:rPr lang="tr-TR" dirty="0" smtClean="0"/>
              <a:t>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861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65104" y="556564"/>
            <a:ext cx="10115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7 </a:t>
            </a:r>
            <a:r>
              <a:rPr lang="tr-TR" dirty="0"/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İlk değerlerini kendi seçeceğiniz 5 tam sayı içeren bir dizi tanımlayınız. Bu dizide aynı sayıdan  yan yana gelip gelmediğine göre aşağıdaki örnek çalışmayı verecek programı yazınız.</a:t>
            </a:r>
          </a:p>
          <a:p>
            <a:pPr algn="just"/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68889" y="3478088"/>
            <a:ext cx="452903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 smtClean="0"/>
              <a:t>Dizide yan yana aynı sayıya rastlandı.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51309" y="3478088"/>
            <a:ext cx="4529035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 smtClean="0"/>
              <a:t>  </a:t>
            </a:r>
            <a:r>
              <a:rPr lang="tr-TR" dirty="0"/>
              <a:t>Dizide yan yana aynı sayıya </a:t>
            </a:r>
            <a:r>
              <a:rPr lang="tr-TR" dirty="0" smtClean="0"/>
              <a:t>rastlanmadı</a:t>
            </a:r>
            <a:r>
              <a:rPr lang="tr-TR" dirty="0"/>
              <a:t>.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 smtClean="0"/>
              <a:t> 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0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5" y="1399892"/>
            <a:ext cx="6839905" cy="405821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15988" y="582615"/>
            <a:ext cx="219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7 ÇÖZÜM: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113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3643038" y="1239407"/>
            <a:ext cx="47724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>
                <a:latin typeface="Consolas" panose="020B0609020204030204" pitchFamily="49" charset="0"/>
              </a:rPr>
              <a:t>int[] </a:t>
            </a:r>
            <a:r>
              <a:rPr lang="tr-TR" sz="2400" dirty="0" err="1">
                <a:latin typeface="Consolas" panose="020B0609020204030204" pitchFamily="49" charset="0"/>
              </a:rPr>
              <a:t>sayilar</a:t>
            </a:r>
            <a:r>
              <a:rPr lang="sv-SE" sz="2400" dirty="0">
                <a:latin typeface="Consolas" panose="020B0609020204030204" pitchFamily="49" charset="0"/>
              </a:rPr>
              <a:t> = </a:t>
            </a:r>
            <a:r>
              <a:rPr lang="tr-TR" sz="2400" dirty="0" err="1" smtClean="0">
                <a:latin typeface="Consolas" panose="020B0609020204030204" pitchFamily="49" charset="0"/>
              </a:rPr>
              <a:t>new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</a:rPr>
              <a:t>int</a:t>
            </a:r>
            <a:r>
              <a:rPr lang="tr-TR" sz="2400" dirty="0" smtClean="0">
                <a:latin typeface="Consolas" panose="020B0609020204030204" pitchFamily="49" charset="0"/>
              </a:rPr>
              <a:t>[3];</a:t>
            </a:r>
          </a:p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[0]=5;</a:t>
            </a:r>
          </a:p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[1]=8;</a:t>
            </a:r>
          </a:p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[2]=3;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18078" y="504793"/>
            <a:ext cx="1067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</a:rPr>
              <a:t>Boş olarak oluşturduğumuz dizinin elemanlarına, indeksleri ile belirtip, aşağıdaki gibi değer atayabiliriz.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4184502" y="5551400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 smtClean="0">
                <a:latin typeface="Consolas" panose="020B0609020204030204" pitchFamily="49" charset="0"/>
              </a:rPr>
              <a:t>sayilar</a:t>
            </a:r>
            <a:r>
              <a:rPr lang="tr-TR" sz="2400" dirty="0" smtClean="0">
                <a:latin typeface="Consolas" panose="020B0609020204030204" pitchFamily="49" charset="0"/>
              </a:rPr>
              <a:t>[3]=7;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18078" y="3616458"/>
            <a:ext cx="10677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Times New Roman" panose="02020603050405020304" pitchFamily="18" charset="0"/>
              </a:rPr>
              <a:t>Aşağıdaki gibi bir atama yapmayı denediğimizde ise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ArrayIndexOutOfBounds</a:t>
            </a:r>
            <a:r>
              <a:rPr lang="tr-TR" dirty="0" smtClean="0">
                <a:latin typeface="Times New Roman" panose="02020603050405020304" pitchFamily="18" charset="0"/>
              </a:rPr>
              <a:t> hatası ile karşılaşırız. Bu hata «Dizi indeksi sınırların dışında» anlamına gelir. Bu örnekte 3 eleman saklayacağımız dizinin (ilk </a:t>
            </a:r>
            <a:r>
              <a:rPr lang="tr-TR" dirty="0">
                <a:latin typeface="Times New Roman" panose="02020603050405020304" pitchFamily="18" charset="0"/>
              </a:rPr>
              <a:t>elemanın indeksi </a:t>
            </a:r>
            <a:r>
              <a:rPr lang="tr-TR" dirty="0" smtClean="0">
                <a:latin typeface="Times New Roman" panose="02020603050405020304" pitchFamily="18" charset="0"/>
              </a:rPr>
              <a:t>0 olduğu için) son indeksi 2 olacaktır. Dolayısıyla aşağıdaki örnekte 3 indeksli bir elemanı (4. elemanı) olmadığı için hata vermektedir.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038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1191628" y="1103471"/>
            <a:ext cx="9337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Dizilerde ilk değerler belirli ise {}İlk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değer atama ve elemanlarına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erişim aşağıdaki gibi yapılabilir.</a:t>
            </a:r>
          </a:p>
          <a:p>
            <a:r>
              <a:rPr lang="tr-TR" dirty="0" smtClean="0">
                <a:latin typeface="Times New Roman" panose="02020603050405020304" pitchFamily="18" charset="0"/>
              </a:rPr>
              <a:t>Burada süslü parantezler içerisindeki eleman sayısına göre bellekte yer ayrılır.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A793D9E-54D3-4089-9B67-A6D4903A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86" y="3429000"/>
            <a:ext cx="5748424" cy="269360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1750630" y="2371090"/>
            <a:ext cx="681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dirty="0">
                <a:latin typeface="Consolas" panose="020B0609020204030204" pitchFamily="49" charset="0"/>
              </a:rPr>
              <a:t>int[] </a:t>
            </a:r>
            <a:r>
              <a:rPr lang="tr-TR" sz="2400" dirty="0" err="1">
                <a:latin typeface="Consolas" panose="020B0609020204030204" pitchFamily="49" charset="0"/>
              </a:rPr>
              <a:t>sayilar</a:t>
            </a:r>
            <a:r>
              <a:rPr lang="sv-SE" sz="2400" dirty="0">
                <a:latin typeface="Consolas" panose="020B0609020204030204" pitchFamily="49" charset="0"/>
              </a:rPr>
              <a:t> = {</a:t>
            </a:r>
            <a:r>
              <a:rPr lang="tr-TR" sz="2400" dirty="0">
                <a:latin typeface="Consolas" panose="020B0609020204030204" pitchFamily="49" charset="0"/>
              </a:rPr>
              <a:t>25</a:t>
            </a:r>
            <a:r>
              <a:rPr lang="sv-SE" sz="2400" dirty="0">
                <a:latin typeface="Consolas" panose="020B0609020204030204" pitchFamily="49" charset="0"/>
              </a:rPr>
              <a:t>, 2</a:t>
            </a:r>
            <a:r>
              <a:rPr lang="tr-TR" sz="2400" dirty="0">
                <a:latin typeface="Consolas" panose="020B0609020204030204" pitchFamily="49" charset="0"/>
              </a:rPr>
              <a:t>1</a:t>
            </a:r>
            <a:r>
              <a:rPr lang="sv-SE" sz="2400" dirty="0">
                <a:latin typeface="Consolas" panose="020B0609020204030204" pitchFamily="49" charset="0"/>
              </a:rPr>
              <a:t>, 3</a:t>
            </a:r>
            <a:r>
              <a:rPr lang="tr-TR" sz="2400" dirty="0">
                <a:latin typeface="Consolas" panose="020B0609020204030204" pitchFamily="49" charset="0"/>
              </a:rPr>
              <a:t>5</a:t>
            </a:r>
            <a:r>
              <a:rPr lang="sv-SE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56, 0, 8</a:t>
            </a:r>
            <a:r>
              <a:rPr lang="sv-SE" sz="2400" dirty="0">
                <a:latin typeface="Consolas" panose="020B0609020204030204" pitchFamily="49" charset="0"/>
              </a:rPr>
              <a:t>};</a:t>
            </a:r>
            <a:endParaRPr lang="tr-T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4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7ED81F7D-82D5-4EE1-BA2D-4DCDA529D4F3}"/>
              </a:ext>
            </a:extLst>
          </p:cNvPr>
          <p:cNvSpPr/>
          <p:nvPr/>
        </p:nvSpPr>
        <p:spPr>
          <a:xfrm>
            <a:off x="1184131" y="2374760"/>
            <a:ext cx="9514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arabalar = {"Volvo", "BMW", "Ford", "Mazda"};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System.out.println</a:t>
            </a:r>
            <a:r>
              <a:rPr lang="tr-TR" sz="2400" dirty="0">
                <a:latin typeface="Consolas" panose="020B0609020204030204" pitchFamily="49" charset="0"/>
              </a:rPr>
              <a:t>( arabalar[1] );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A0AC5390-EBA9-4AFB-BF34-1381A5A3F83F}"/>
              </a:ext>
            </a:extLst>
          </p:cNvPr>
          <p:cNvSpPr/>
          <p:nvPr/>
        </p:nvSpPr>
        <p:spPr>
          <a:xfrm>
            <a:off x="1427018" y="1530774"/>
            <a:ext cx="346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Aşağıdaki örnekte ekrana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 yazar?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634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29F4A86-BE09-4308-9E05-68CFAE2D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68" y="721797"/>
            <a:ext cx="9982200" cy="3371850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4F9C0AA4-53B4-4EB0-A41E-3D21D2CDB88C}"/>
              </a:ext>
            </a:extLst>
          </p:cNvPr>
          <p:cNvSpPr/>
          <p:nvPr/>
        </p:nvSpPr>
        <p:spPr>
          <a:xfrm>
            <a:off x="1432955" y="4765357"/>
            <a:ext cx="932608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  <a:tabLst>
                <a:tab pos="365760" algn="l"/>
              </a:tabLst>
            </a:pPr>
            <a:r>
              <a:rPr lang="tr-TR" sz="1600" dirty="0"/>
              <a:t>İnternette </a:t>
            </a:r>
            <a:r>
              <a:rPr lang="tr-TR" sz="1600" dirty="0">
                <a:hlinkClick r:id="rId3"/>
              </a:rPr>
              <a:t>çalışan haline bağlantı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0845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1089716" y="260490"/>
            <a:ext cx="933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Elemanlarına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özelliği kullanılarak erişilebilir.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dizinin eleman sayısını döndürür. 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A0F5920C-D0C3-4982-BD8A-016B8CD429C3}"/>
              </a:ext>
            </a:extLst>
          </p:cNvPr>
          <p:cNvSpPr/>
          <p:nvPr/>
        </p:nvSpPr>
        <p:spPr>
          <a:xfrm>
            <a:off x="1267539" y="965791"/>
            <a:ext cx="987001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arabalar = {"Volvo", "BMW", "Ford", "Mazda"};</a:t>
            </a:r>
          </a:p>
          <a:p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err="1"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 (</a:t>
            </a: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indis = 0 ; indis &lt; </a:t>
            </a:r>
            <a:r>
              <a:rPr lang="tr-TR" sz="2400" dirty="0" err="1">
                <a:latin typeface="Consolas" panose="020B0609020204030204" pitchFamily="49" charset="0"/>
              </a:rPr>
              <a:t>arabalar.length</a:t>
            </a:r>
            <a:r>
              <a:rPr lang="tr-TR" sz="2400" dirty="0">
                <a:latin typeface="Consolas" panose="020B0609020204030204" pitchFamily="49" charset="0"/>
              </a:rPr>
              <a:t> ; indis++) {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</a:t>
            </a:r>
            <a:r>
              <a:rPr lang="tr-TR" sz="2400" dirty="0" err="1">
                <a:latin typeface="Consolas" panose="020B0609020204030204" pitchFamily="49" charset="0"/>
              </a:rPr>
              <a:t>System.out.println</a:t>
            </a:r>
            <a:r>
              <a:rPr lang="tr-TR" sz="2400" dirty="0">
                <a:latin typeface="Consolas" panose="020B0609020204030204" pitchFamily="49" charset="0"/>
              </a:rPr>
              <a:t>( arabalar[indis] 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5EBCDA6-5C94-464B-B8CB-5DB3EB617391}"/>
              </a:ext>
            </a:extLst>
          </p:cNvPr>
          <p:cNvSpPr/>
          <p:nvPr/>
        </p:nvSpPr>
        <p:spPr>
          <a:xfrm>
            <a:off x="3307808" y="28714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ÇIKTI</a:t>
            </a:r>
          </a:p>
          <a:p>
            <a:r>
              <a:rPr lang="tr-TR" dirty="0"/>
              <a:t>Volvo</a:t>
            </a:r>
          </a:p>
          <a:p>
            <a:r>
              <a:rPr lang="tr-TR" dirty="0"/>
              <a:t>BMW</a:t>
            </a:r>
          </a:p>
          <a:p>
            <a:r>
              <a:rPr lang="tr-TR" dirty="0"/>
              <a:t>Ford</a:t>
            </a:r>
          </a:p>
          <a:p>
            <a:r>
              <a:rPr lang="tr-TR" dirty="0"/>
              <a:t>Mazda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C1EBF1F-C5E2-4062-8248-360E9CD058EF}"/>
              </a:ext>
            </a:extLst>
          </p:cNvPr>
          <p:cNvSpPr/>
          <p:nvPr/>
        </p:nvSpPr>
        <p:spPr>
          <a:xfrm>
            <a:off x="680800" y="4487246"/>
            <a:ext cx="11170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Dizilerdeki 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özelliği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ile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String’lerdeki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metodu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genellikle karıştırılabilmektedir. Örneğin; aşağıdaki kodda</a:t>
            </a:r>
          </a:p>
          <a:p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ifadesinden sonra parantez açılıp kapatılmaktadır. Yukarıda ise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ifadesinden sonra parantez açıp kapatılmamaktadır. 		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dirty="0" smtClean="0">
                <a:latin typeface="Consolas" panose="020B0609020204030204" pitchFamily="49" charset="0"/>
              </a:rPr>
              <a:t>"Volvo</a:t>
            </a:r>
            <a:r>
              <a:rPr lang="tr-TR" dirty="0" smtClean="0">
                <a:latin typeface="Times New Roman" panose="02020603050405020304" pitchFamily="18" charset="0"/>
              </a:rPr>
              <a:t>; </a:t>
            </a:r>
          </a:p>
          <a:p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uzunluk=</a:t>
            </a:r>
            <a:r>
              <a:rPr lang="tr-TR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str.length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2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28066" y="963970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/>
              <a:t>Klavyeden girilen 5 adet tamsayıyı</a:t>
            </a:r>
            <a:r>
              <a:rPr lang="tr-TR" dirty="0" smtClean="0"/>
              <a:t>, örnek çalışmaya göre </a:t>
            </a:r>
            <a:r>
              <a:rPr lang="tr-TR" dirty="0"/>
              <a:t>giriş sırasının tersinden ekrana </a:t>
            </a:r>
            <a:r>
              <a:rPr lang="tr-TR" dirty="0" smtClean="0"/>
              <a:t>yazdırınız.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047899" y="2708543"/>
            <a:ext cx="6124797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</a:p>
          <a:p>
            <a:pPr marL="228600" algn="just">
              <a:spcAft>
                <a:spcPts val="0"/>
              </a:spcAft>
            </a:pP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</a:rPr>
              <a:t>5 </a:t>
            </a:r>
            <a:r>
              <a:rPr lang="en-US" b="1" dirty="0" err="1">
                <a:latin typeface="Courier New" panose="02070309020205020404" pitchFamily="49" charset="0"/>
              </a:rPr>
              <a:t>adet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giriniz</a:t>
            </a:r>
            <a:r>
              <a:rPr lang="tr-TR" b="1" dirty="0">
                <a:latin typeface="Courier New" panose="02070309020205020404" pitchFamily="49" charset="0"/>
              </a:rPr>
              <a:t> :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5 6 4 3 1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 err="1">
                <a:latin typeface="Courier New" panose="02070309020205020404" pitchFamily="49" charset="0"/>
              </a:rPr>
              <a:t>Girilen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sayılar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sondan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başa</a:t>
            </a:r>
            <a:r>
              <a:rPr lang="en-US" b="1" dirty="0">
                <a:latin typeface="Courier New" panose="02070309020205020404" pitchFamily="49" charset="0"/>
              </a:rPr>
              <a:t>):</a:t>
            </a:r>
            <a:r>
              <a:rPr lang="tr-TR" b="1" dirty="0">
                <a:latin typeface="Courier New" panose="02070309020205020404" pitchFamily="49" charset="0"/>
              </a:rPr>
              <a:t> 1 3 4 6 5 </a:t>
            </a:r>
          </a:p>
        </p:txBody>
      </p:sp>
    </p:spTree>
    <p:extLst>
      <p:ext uri="{BB962C8B-B14F-4D97-AF65-F5344CB8AC3E}">
        <p14:creationId xmlns:p14="http://schemas.microsoft.com/office/powerpoint/2010/main" val="6217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76917DE-695C-4F93-B0FB-A6FF2DBBBC45}"/>
              </a:ext>
            </a:extLst>
          </p:cNvPr>
          <p:cNvSpPr/>
          <p:nvPr/>
        </p:nvSpPr>
        <p:spPr>
          <a:xfrm>
            <a:off x="848476" y="2152218"/>
            <a:ext cx="7929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Scanner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(System.in);</a:t>
            </a: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sayilar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[5]; 	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dirty="0"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b="1" dirty="0">
                <a:latin typeface="Courier New" panose="02070309020205020404" pitchFamily="49" charset="0"/>
              </a:rPr>
              <a:t> 5 </a:t>
            </a:r>
            <a:r>
              <a:rPr lang="en-US" b="1" dirty="0" err="1">
                <a:latin typeface="Courier New" panose="02070309020205020404" pitchFamily="49" charset="0"/>
              </a:rPr>
              <a:t>adet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giriniz</a:t>
            </a:r>
            <a:r>
              <a:rPr lang="tr-TR" b="1" dirty="0">
                <a:latin typeface="Courier New" panose="02070309020205020404" pitchFamily="49" charset="0"/>
              </a:rPr>
              <a:t> :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"); </a:t>
            </a:r>
            <a:endParaRPr lang="tr-TR" dirty="0">
              <a:latin typeface="Consolas"/>
              <a:ea typeface="Calibri"/>
              <a:cs typeface="Consolas"/>
            </a:endParaRPr>
          </a:p>
          <a:p>
            <a:pPr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for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 err="1">
                <a:latin typeface="Consolas"/>
                <a:ea typeface="Calibri"/>
                <a:cs typeface="Consolas"/>
              </a:rPr>
              <a:t>int</a:t>
            </a:r>
            <a:r>
              <a:rPr lang="tr-TR" b="1" dirty="0">
                <a:latin typeface="Consolas"/>
                <a:ea typeface="Calibri"/>
                <a:cs typeface="Consolas"/>
              </a:rPr>
              <a:t> indis = 0; indis &lt; 5 ; indis++)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nsolas"/>
                <a:ea typeface="Calibri"/>
                <a:cs typeface="Consolas"/>
              </a:rPr>
              <a:t>  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sayilar</a:t>
            </a:r>
            <a:r>
              <a:rPr lang="tr-TR" b="1" dirty="0">
                <a:latin typeface="Consolas"/>
                <a:ea typeface="Calibri"/>
                <a:cs typeface="Consolas"/>
              </a:rPr>
              <a:t>[indis] =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b="1" dirty="0">
                <a:latin typeface="Consolas"/>
                <a:ea typeface="Calibri"/>
                <a:cs typeface="Consolas"/>
              </a:rPr>
              <a:t>();</a:t>
            </a:r>
            <a:endParaRPr lang="tr-TR" sz="2400" b="1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Girilen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sayılar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</a:rPr>
              <a:t>sondan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başa</a:t>
            </a:r>
            <a:r>
              <a:rPr lang="en-US" b="1" dirty="0">
                <a:latin typeface="Courier New" panose="02070309020205020404" pitchFamily="49" charset="0"/>
              </a:rPr>
              <a:t>):</a:t>
            </a:r>
            <a:r>
              <a:rPr lang="tr-TR" b="1" dirty="0">
                <a:latin typeface="Courier New" panose="02070309020205020404" pitchFamily="49" charset="0"/>
              </a:rPr>
              <a:t> 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");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err="1">
                <a:latin typeface="Consolas"/>
                <a:ea typeface="Calibri"/>
                <a:cs typeface="Consolas"/>
              </a:rPr>
              <a:t>for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 err="1">
                <a:latin typeface="Consolas"/>
                <a:ea typeface="Calibri"/>
                <a:cs typeface="Consolas"/>
              </a:rPr>
              <a:t>int</a:t>
            </a:r>
            <a:r>
              <a:rPr lang="tr-TR" b="1" dirty="0">
                <a:latin typeface="Consolas"/>
                <a:ea typeface="Calibri"/>
                <a:cs typeface="Consolas"/>
              </a:rPr>
              <a:t> indis = sayilar.length-1; indis &gt;= 0  ; indis--)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nsolas"/>
                <a:ea typeface="Calibri"/>
                <a:cs typeface="Consolas"/>
              </a:rPr>
              <a:t>  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System.out.print</a:t>
            </a:r>
            <a:r>
              <a:rPr lang="tr-TR" b="1" dirty="0">
                <a:latin typeface="Consolas"/>
                <a:ea typeface="Calibri"/>
                <a:cs typeface="Consolas"/>
              </a:rPr>
              <a:t>(</a:t>
            </a:r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tr-TR" b="1" dirty="0" err="1">
                <a:latin typeface="Consolas"/>
                <a:ea typeface="Calibri"/>
                <a:cs typeface="Consolas"/>
              </a:rPr>
              <a:t>sayilar</a:t>
            </a:r>
            <a:r>
              <a:rPr lang="tr-TR" b="1" dirty="0">
                <a:latin typeface="Consolas"/>
                <a:ea typeface="Calibri"/>
                <a:cs typeface="Consolas"/>
              </a:rPr>
              <a:t>[indis] + " ");</a:t>
            </a:r>
            <a:endParaRPr lang="tr-TR" sz="2400" b="1" dirty="0">
              <a:ea typeface="Calibri"/>
              <a:cs typeface="Times New Roman"/>
            </a:endParaRPr>
          </a:p>
          <a:p>
            <a:r>
              <a:rPr lang="tr-TR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48476" y="1370266"/>
            <a:ext cx="22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 ÇÖZÜM: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73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984</Words>
  <Application>Microsoft Office PowerPoint</Application>
  <PresentationFormat>Geniş ekran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Teması</vt:lpstr>
      <vt:lpstr>Hafta 08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116</cp:revision>
  <dcterms:created xsi:type="dcterms:W3CDTF">2019-03-26T11:43:30Z</dcterms:created>
  <dcterms:modified xsi:type="dcterms:W3CDTF">2020-04-22T15:17:51Z</dcterms:modified>
</cp:coreProperties>
</file>