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05" r:id="rId2"/>
    <p:sldId id="290" r:id="rId3"/>
    <p:sldId id="289" r:id="rId4"/>
    <p:sldId id="401" r:id="rId5"/>
    <p:sldId id="406" r:id="rId6"/>
    <p:sldId id="399" r:id="rId7"/>
    <p:sldId id="425" r:id="rId8"/>
    <p:sldId id="420" r:id="rId9"/>
    <p:sldId id="421" r:id="rId10"/>
    <p:sldId id="422" r:id="rId11"/>
    <p:sldId id="423" r:id="rId12"/>
    <p:sldId id="430" r:id="rId13"/>
    <p:sldId id="424" r:id="rId14"/>
    <p:sldId id="429" r:id="rId15"/>
    <p:sldId id="291" r:id="rId16"/>
    <p:sldId id="293" r:id="rId17"/>
    <p:sldId id="418" r:id="rId18"/>
    <p:sldId id="404" r:id="rId19"/>
    <p:sldId id="294" r:id="rId20"/>
    <p:sldId id="411" r:id="rId21"/>
    <p:sldId id="419" r:id="rId22"/>
    <p:sldId id="412" r:id="rId23"/>
    <p:sldId id="426" r:id="rId2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20" autoAdjust="0"/>
    <p:restoredTop sz="94660"/>
  </p:normalViewPr>
  <p:slideViewPr>
    <p:cSldViewPr snapToGrid="0">
      <p:cViewPr varScale="1">
        <p:scale>
          <a:sx n="111" d="100"/>
          <a:sy n="111" d="100"/>
        </p:scale>
        <p:origin x="624"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EA1172E9-EF8C-4213-B149-21258494B4A7}" type="datetimeFigureOut">
              <a:rPr lang="tr-TR" smtClean="0"/>
              <a:t>19.02.2020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DAA43B8-7B22-4681-920E-A96A52055FE1}" type="slidenum">
              <a:rPr lang="tr-TR" smtClean="0"/>
              <a:t>‹#›</a:t>
            </a:fld>
            <a:endParaRPr lang="tr-TR"/>
          </a:p>
        </p:txBody>
      </p:sp>
    </p:spTree>
    <p:extLst>
      <p:ext uri="{BB962C8B-B14F-4D97-AF65-F5344CB8AC3E}">
        <p14:creationId xmlns:p14="http://schemas.microsoft.com/office/powerpoint/2010/main" val="278525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EA1172E9-EF8C-4213-B149-21258494B4A7}" type="datetimeFigureOut">
              <a:rPr lang="tr-TR" smtClean="0"/>
              <a:t>19.02.2020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DAA43B8-7B22-4681-920E-A96A52055FE1}" type="slidenum">
              <a:rPr lang="tr-TR" smtClean="0"/>
              <a:t>‹#›</a:t>
            </a:fld>
            <a:endParaRPr lang="tr-TR"/>
          </a:p>
        </p:txBody>
      </p:sp>
    </p:spTree>
    <p:extLst>
      <p:ext uri="{BB962C8B-B14F-4D97-AF65-F5344CB8AC3E}">
        <p14:creationId xmlns:p14="http://schemas.microsoft.com/office/powerpoint/2010/main" val="4177168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EA1172E9-EF8C-4213-B149-21258494B4A7}" type="datetimeFigureOut">
              <a:rPr lang="tr-TR" smtClean="0"/>
              <a:t>19.02.2020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DAA43B8-7B22-4681-920E-A96A52055FE1}" type="slidenum">
              <a:rPr lang="tr-TR" smtClean="0"/>
              <a:t>‹#›</a:t>
            </a:fld>
            <a:endParaRPr lang="tr-TR"/>
          </a:p>
        </p:txBody>
      </p:sp>
    </p:spTree>
    <p:extLst>
      <p:ext uri="{BB962C8B-B14F-4D97-AF65-F5344CB8AC3E}">
        <p14:creationId xmlns:p14="http://schemas.microsoft.com/office/powerpoint/2010/main" val="3121603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EA1172E9-EF8C-4213-B149-21258494B4A7}" type="datetimeFigureOut">
              <a:rPr lang="tr-TR" smtClean="0"/>
              <a:t>19.02.2020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DAA43B8-7B22-4681-920E-A96A52055FE1}" type="slidenum">
              <a:rPr lang="tr-TR" smtClean="0"/>
              <a:t>‹#›</a:t>
            </a:fld>
            <a:endParaRPr lang="tr-TR"/>
          </a:p>
        </p:txBody>
      </p:sp>
    </p:spTree>
    <p:extLst>
      <p:ext uri="{BB962C8B-B14F-4D97-AF65-F5344CB8AC3E}">
        <p14:creationId xmlns:p14="http://schemas.microsoft.com/office/powerpoint/2010/main" val="1256799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EA1172E9-EF8C-4213-B149-21258494B4A7}" type="datetimeFigureOut">
              <a:rPr lang="tr-TR" smtClean="0"/>
              <a:t>19.02.2020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DAA43B8-7B22-4681-920E-A96A52055FE1}" type="slidenum">
              <a:rPr lang="tr-TR" smtClean="0"/>
              <a:t>‹#›</a:t>
            </a:fld>
            <a:endParaRPr lang="tr-TR"/>
          </a:p>
        </p:txBody>
      </p:sp>
    </p:spTree>
    <p:extLst>
      <p:ext uri="{BB962C8B-B14F-4D97-AF65-F5344CB8AC3E}">
        <p14:creationId xmlns:p14="http://schemas.microsoft.com/office/powerpoint/2010/main" val="1893235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EA1172E9-EF8C-4213-B149-21258494B4A7}" type="datetimeFigureOut">
              <a:rPr lang="tr-TR" smtClean="0"/>
              <a:t>19.02.2020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6DAA43B8-7B22-4681-920E-A96A52055FE1}" type="slidenum">
              <a:rPr lang="tr-TR" smtClean="0"/>
              <a:t>‹#›</a:t>
            </a:fld>
            <a:endParaRPr lang="tr-TR"/>
          </a:p>
        </p:txBody>
      </p:sp>
    </p:spTree>
    <p:extLst>
      <p:ext uri="{BB962C8B-B14F-4D97-AF65-F5344CB8AC3E}">
        <p14:creationId xmlns:p14="http://schemas.microsoft.com/office/powerpoint/2010/main" val="2332406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EA1172E9-EF8C-4213-B149-21258494B4A7}" type="datetimeFigureOut">
              <a:rPr lang="tr-TR" smtClean="0"/>
              <a:t>19.02.2020</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6DAA43B8-7B22-4681-920E-A96A52055FE1}" type="slidenum">
              <a:rPr lang="tr-TR" smtClean="0"/>
              <a:t>‹#›</a:t>
            </a:fld>
            <a:endParaRPr lang="tr-TR"/>
          </a:p>
        </p:txBody>
      </p:sp>
    </p:spTree>
    <p:extLst>
      <p:ext uri="{BB962C8B-B14F-4D97-AF65-F5344CB8AC3E}">
        <p14:creationId xmlns:p14="http://schemas.microsoft.com/office/powerpoint/2010/main" val="2933342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EA1172E9-EF8C-4213-B149-21258494B4A7}" type="datetimeFigureOut">
              <a:rPr lang="tr-TR" smtClean="0"/>
              <a:t>19.02.2020</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6DAA43B8-7B22-4681-920E-A96A52055FE1}" type="slidenum">
              <a:rPr lang="tr-TR" smtClean="0"/>
              <a:t>‹#›</a:t>
            </a:fld>
            <a:endParaRPr lang="tr-TR"/>
          </a:p>
        </p:txBody>
      </p:sp>
    </p:spTree>
    <p:extLst>
      <p:ext uri="{BB962C8B-B14F-4D97-AF65-F5344CB8AC3E}">
        <p14:creationId xmlns:p14="http://schemas.microsoft.com/office/powerpoint/2010/main" val="1506096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EA1172E9-EF8C-4213-B149-21258494B4A7}" type="datetimeFigureOut">
              <a:rPr lang="tr-TR" smtClean="0"/>
              <a:t>19.02.2020</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6DAA43B8-7B22-4681-920E-A96A52055FE1}" type="slidenum">
              <a:rPr lang="tr-TR" smtClean="0"/>
              <a:t>‹#›</a:t>
            </a:fld>
            <a:endParaRPr lang="tr-TR"/>
          </a:p>
        </p:txBody>
      </p:sp>
    </p:spTree>
    <p:extLst>
      <p:ext uri="{BB962C8B-B14F-4D97-AF65-F5344CB8AC3E}">
        <p14:creationId xmlns:p14="http://schemas.microsoft.com/office/powerpoint/2010/main" val="3662262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EA1172E9-EF8C-4213-B149-21258494B4A7}" type="datetimeFigureOut">
              <a:rPr lang="tr-TR" smtClean="0"/>
              <a:t>19.02.2020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6DAA43B8-7B22-4681-920E-A96A52055FE1}" type="slidenum">
              <a:rPr lang="tr-TR" smtClean="0"/>
              <a:t>‹#›</a:t>
            </a:fld>
            <a:endParaRPr lang="tr-TR"/>
          </a:p>
        </p:txBody>
      </p:sp>
    </p:spTree>
    <p:extLst>
      <p:ext uri="{BB962C8B-B14F-4D97-AF65-F5344CB8AC3E}">
        <p14:creationId xmlns:p14="http://schemas.microsoft.com/office/powerpoint/2010/main" val="539179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EA1172E9-EF8C-4213-B149-21258494B4A7}" type="datetimeFigureOut">
              <a:rPr lang="tr-TR" smtClean="0"/>
              <a:t>19.02.2020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6DAA43B8-7B22-4681-920E-A96A52055FE1}" type="slidenum">
              <a:rPr lang="tr-TR" smtClean="0"/>
              <a:t>‹#›</a:t>
            </a:fld>
            <a:endParaRPr lang="tr-TR"/>
          </a:p>
        </p:txBody>
      </p:sp>
    </p:spTree>
    <p:extLst>
      <p:ext uri="{BB962C8B-B14F-4D97-AF65-F5344CB8AC3E}">
        <p14:creationId xmlns:p14="http://schemas.microsoft.com/office/powerpoint/2010/main" val="2960311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1172E9-EF8C-4213-B149-21258494B4A7}" type="datetimeFigureOut">
              <a:rPr lang="tr-TR" smtClean="0"/>
              <a:t>19.02.2020</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AA43B8-7B22-4681-920E-A96A52055FE1}" type="slidenum">
              <a:rPr lang="tr-TR" smtClean="0"/>
              <a:t>‹#›</a:t>
            </a:fld>
            <a:endParaRPr lang="tr-TR"/>
          </a:p>
        </p:txBody>
      </p:sp>
    </p:spTree>
    <p:extLst>
      <p:ext uri="{BB962C8B-B14F-4D97-AF65-F5344CB8AC3E}">
        <p14:creationId xmlns:p14="http://schemas.microsoft.com/office/powerpoint/2010/main" val="38042473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157943" y="872805"/>
            <a:ext cx="11720946" cy="5909310"/>
          </a:xfrm>
          <a:prstGeom prst="rect">
            <a:avLst/>
          </a:prstGeom>
        </p:spPr>
        <p:txBody>
          <a:bodyPr wrap="square">
            <a:spAutoFit/>
          </a:bodyPr>
          <a:lstStyle/>
          <a:p>
            <a:pPr marL="342900" indent="-342900" algn="just">
              <a:lnSpc>
                <a:spcPct val="150000"/>
              </a:lnSpc>
              <a:buFont typeface="Wingdings" panose="05000000000000000000" pitchFamily="2" charset="2"/>
              <a:buChar char="v"/>
            </a:pPr>
            <a:r>
              <a:rPr lang="tr-TR" sz="2000" dirty="0" smtClean="0"/>
              <a:t>Java </a:t>
            </a:r>
            <a:r>
              <a:rPr lang="tr-TR" sz="2000" dirty="0"/>
              <a:t>ilk olarak Sun </a:t>
            </a:r>
            <a:r>
              <a:rPr lang="tr-TR" sz="2000" dirty="0" err="1"/>
              <a:t>Microsystems</a:t>
            </a:r>
            <a:r>
              <a:rPr lang="tr-TR" sz="2000" dirty="0"/>
              <a:t> tarafından 1995 yılında piyasaya sürülen bir programlama dili ve bilgi işlem platformudur. Java yüklemediğinizde çalıştıramayacağınız bir çok uygulama ve web sitesi mevcut ve her geçen gün bunların sayıları artıyor. Java hızlı, güvenli ve güvenilirdir. Dizüstü bilgisayarlardan veri depolama merkezlerine, oyun konsollarından bilimsel süper bilgisayarlara, cep telefonlarından Internet'e kadar </a:t>
            </a:r>
            <a:r>
              <a:rPr lang="tr-TR" sz="2000" dirty="0" smtClean="0"/>
              <a:t>bir çok cihaz ve sistemde yer almaktadır.</a:t>
            </a:r>
          </a:p>
          <a:p>
            <a:pPr algn="just">
              <a:lnSpc>
                <a:spcPct val="150000"/>
              </a:lnSpc>
            </a:pPr>
            <a:endParaRPr lang="tr-TR" sz="2000" dirty="0" smtClean="0"/>
          </a:p>
          <a:p>
            <a:pPr marL="342900" indent="-342900" algn="just">
              <a:lnSpc>
                <a:spcPct val="150000"/>
              </a:lnSpc>
              <a:buFont typeface="Wingdings" panose="05000000000000000000" pitchFamily="2" charset="2"/>
              <a:buChar char="v"/>
            </a:pPr>
            <a:r>
              <a:rPr lang="tr-TR" sz="2000" dirty="0" smtClean="0"/>
              <a:t>Java, bir nesneye yönelik programlama (</a:t>
            </a:r>
            <a:r>
              <a:rPr lang="tr-TR" sz="2000" dirty="0" err="1" smtClean="0"/>
              <a:t>object</a:t>
            </a:r>
            <a:r>
              <a:rPr lang="tr-TR" sz="2000" dirty="0" smtClean="0"/>
              <a:t> </a:t>
            </a:r>
            <a:r>
              <a:rPr lang="tr-TR" sz="2000" dirty="0" err="1" smtClean="0"/>
              <a:t>oriented</a:t>
            </a:r>
            <a:r>
              <a:rPr lang="tr-TR" sz="2000" dirty="0" smtClean="0"/>
              <a:t> </a:t>
            </a:r>
            <a:r>
              <a:rPr lang="tr-TR" sz="2000" dirty="0" err="1" smtClean="0"/>
              <a:t>programming:OOP</a:t>
            </a:r>
            <a:r>
              <a:rPr lang="tr-TR" sz="2000" dirty="0" smtClean="0"/>
              <a:t>) dilidir.</a:t>
            </a:r>
          </a:p>
          <a:p>
            <a:pPr algn="just">
              <a:lnSpc>
                <a:spcPct val="150000"/>
              </a:lnSpc>
            </a:pPr>
            <a:r>
              <a:rPr lang="tr-TR" sz="2000" dirty="0" smtClean="0"/>
              <a:t>Java’daki sınıf, nesne, miras(kalıtım), çok biçimlilik (</a:t>
            </a:r>
            <a:r>
              <a:rPr lang="tr-TR" sz="2000" dirty="0" err="1" smtClean="0"/>
              <a:t>polimorfizm</a:t>
            </a:r>
            <a:r>
              <a:rPr lang="tr-TR" sz="2000" dirty="0" smtClean="0"/>
              <a:t>) gibi kavramları başka nesneye yönelik programlama dillerinde de mevcuttur. Dolayısıyla Java öğrendikten sonra C# veya C++ gibi başka nesneye yönelik programlama dillerine kolayca uyum sağlanabilir. Burada </a:t>
            </a:r>
            <a:r>
              <a:rPr lang="tr-TR" sz="2000" dirty="0" smtClean="0"/>
              <a:t>sözdizimi </a:t>
            </a:r>
            <a:r>
              <a:rPr lang="tr-TR" sz="2000" dirty="0" smtClean="0"/>
              <a:t>(</a:t>
            </a:r>
            <a:r>
              <a:rPr lang="tr-TR" sz="2000" dirty="0" err="1" smtClean="0"/>
              <a:t>syntax</a:t>
            </a:r>
            <a:r>
              <a:rPr lang="tr-TR" sz="2000" dirty="0" smtClean="0"/>
              <a:t>- programlamanın grameri) </a:t>
            </a:r>
            <a:r>
              <a:rPr lang="tr-TR" sz="2000" dirty="0"/>
              <a:t>açısından farklılıklar </a:t>
            </a:r>
            <a:r>
              <a:rPr lang="tr-TR" sz="2000" dirty="0" smtClean="0"/>
              <a:t>olmakla birlikte yine </a:t>
            </a:r>
            <a:r>
              <a:rPr lang="tr-TR" sz="2000" dirty="0" smtClean="0"/>
              <a:t>de temel </a:t>
            </a:r>
            <a:r>
              <a:rPr lang="tr-TR" sz="2000" dirty="0" smtClean="0"/>
              <a:t>kavramlara ilişkin (değişken tipleri, koşullu ifadeler, döngüler vb.) sözdiziminde </a:t>
            </a:r>
            <a:r>
              <a:rPr lang="tr-TR" sz="2000" dirty="0" smtClean="0"/>
              <a:t>büyük </a:t>
            </a:r>
            <a:r>
              <a:rPr lang="tr-TR" sz="2000" dirty="0" smtClean="0"/>
              <a:t>benzerlikler vardır.</a:t>
            </a:r>
          </a:p>
          <a:p>
            <a:endParaRPr lang="tr-TR" dirty="0"/>
          </a:p>
        </p:txBody>
      </p:sp>
      <p:sp>
        <p:nvSpPr>
          <p:cNvPr id="3" name="Metin kutusu 2"/>
          <p:cNvSpPr txBox="1"/>
          <p:nvPr/>
        </p:nvSpPr>
        <p:spPr>
          <a:xfrm>
            <a:off x="4946072" y="157942"/>
            <a:ext cx="1898277" cy="584775"/>
          </a:xfrm>
          <a:prstGeom prst="rect">
            <a:avLst/>
          </a:prstGeom>
          <a:noFill/>
        </p:spPr>
        <p:txBody>
          <a:bodyPr wrap="none" rtlCol="0">
            <a:spAutoFit/>
          </a:bodyPr>
          <a:lstStyle/>
          <a:p>
            <a:r>
              <a:rPr lang="tr-TR" sz="3200" dirty="0" smtClean="0">
                <a:solidFill>
                  <a:srgbClr val="0070C0"/>
                </a:solidFill>
              </a:rPr>
              <a:t>Java Nedir</a:t>
            </a:r>
            <a:endParaRPr lang="tr-TR" sz="3200" dirty="0">
              <a:solidFill>
                <a:srgbClr val="0070C0"/>
              </a:solidFill>
            </a:endParaRPr>
          </a:p>
        </p:txBody>
      </p:sp>
    </p:spTree>
    <p:extLst>
      <p:ext uri="{BB962C8B-B14F-4D97-AF65-F5344CB8AC3E}">
        <p14:creationId xmlns:p14="http://schemas.microsoft.com/office/powerpoint/2010/main" val="3560699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2695036" y="2780671"/>
            <a:ext cx="6638212" cy="2688476"/>
          </a:xfrm>
          <a:prstGeom prst="rect">
            <a:avLst/>
          </a:prstGeom>
        </p:spPr>
      </p:pic>
      <p:sp>
        <p:nvSpPr>
          <p:cNvPr id="3" name="Metin kutusu 2"/>
          <p:cNvSpPr txBox="1"/>
          <p:nvPr/>
        </p:nvSpPr>
        <p:spPr>
          <a:xfrm>
            <a:off x="4295533" y="-1932"/>
            <a:ext cx="2904962" cy="584775"/>
          </a:xfrm>
          <a:prstGeom prst="rect">
            <a:avLst/>
          </a:prstGeom>
          <a:noFill/>
        </p:spPr>
        <p:txBody>
          <a:bodyPr wrap="none" rtlCol="0">
            <a:spAutoFit/>
          </a:bodyPr>
          <a:lstStyle/>
          <a:p>
            <a:r>
              <a:rPr lang="tr-TR" sz="3200" dirty="0" smtClean="0">
                <a:solidFill>
                  <a:srgbClr val="0070C0"/>
                </a:solidFill>
              </a:rPr>
              <a:t>Proje Oluşturma</a:t>
            </a:r>
            <a:endParaRPr lang="tr-TR" sz="3200" dirty="0">
              <a:solidFill>
                <a:srgbClr val="0070C0"/>
              </a:solidFill>
            </a:endParaRPr>
          </a:p>
        </p:txBody>
      </p:sp>
      <p:sp>
        <p:nvSpPr>
          <p:cNvPr id="4" name="Dikdörtgen 3"/>
          <p:cNvSpPr/>
          <p:nvPr/>
        </p:nvSpPr>
        <p:spPr>
          <a:xfrm>
            <a:off x="655096" y="1055712"/>
            <a:ext cx="10869795" cy="646331"/>
          </a:xfrm>
          <a:prstGeom prst="rect">
            <a:avLst/>
          </a:prstGeom>
        </p:spPr>
        <p:txBody>
          <a:bodyPr wrap="square">
            <a:spAutoFit/>
          </a:bodyPr>
          <a:lstStyle/>
          <a:p>
            <a:r>
              <a:rPr lang="tr-TR" dirty="0" smtClean="0"/>
              <a:t>Sonuçta bir proje oluşturduk. Bu projenin içinde de; main metodu içeren bir sınıf oluşturduk. Artık kodumuzu</a:t>
            </a:r>
          </a:p>
          <a:p>
            <a:r>
              <a:rPr lang="tr-TR" dirty="0" smtClean="0"/>
              <a:t>main metodu içerisine yazmaya başlayabiliriz. Programı derleyip çalıştırdığımızda main içerisindeki kod çalışacaktır.</a:t>
            </a:r>
            <a:endParaRPr lang="tr-TR" dirty="0"/>
          </a:p>
        </p:txBody>
      </p:sp>
    </p:spTree>
    <p:extLst>
      <p:ext uri="{BB962C8B-B14F-4D97-AF65-F5344CB8AC3E}">
        <p14:creationId xmlns:p14="http://schemas.microsoft.com/office/powerpoint/2010/main" val="285408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18207" y="582843"/>
            <a:ext cx="11804383" cy="2308324"/>
          </a:xfrm>
          <a:prstGeom prst="rect">
            <a:avLst/>
          </a:prstGeom>
        </p:spPr>
        <p:txBody>
          <a:bodyPr wrap="square">
            <a:spAutoFit/>
          </a:bodyPr>
          <a:lstStyle/>
          <a:p>
            <a:r>
              <a:rPr lang="tr-TR" sz="2400" dirty="0"/>
              <a:t>Değişken konusuna devam etmeden önce konsola bir çıktı yazdırmayı görelim. Yeni bir programlama dili öğrenirken "Merhaba Dünya" örneği ile başlamak bir gelenektir</a:t>
            </a:r>
            <a:r>
              <a:rPr lang="tr-TR" sz="2400" dirty="0" smtClean="0"/>
              <a:t>. </a:t>
            </a:r>
            <a:endParaRPr lang="tr-TR" sz="2400" dirty="0"/>
          </a:p>
          <a:p>
            <a:endParaRPr lang="tr-TR" sz="2400" dirty="0" smtClean="0"/>
          </a:p>
          <a:p>
            <a:r>
              <a:rPr lang="tr-TR" sz="2400" dirty="0" smtClean="0"/>
              <a:t>Bunun için </a:t>
            </a:r>
            <a:r>
              <a:rPr lang="tr-TR" sz="2400" dirty="0" err="1" smtClean="0"/>
              <a:t>System.out.println</a:t>
            </a:r>
            <a:r>
              <a:rPr lang="tr-TR" sz="2400" dirty="0" smtClean="0"/>
              <a:t>() metodunu kullanacağız.</a:t>
            </a:r>
            <a:r>
              <a:rPr lang="tr-TR" sz="2400" dirty="0"/>
              <a:t> </a:t>
            </a:r>
            <a:r>
              <a:rPr lang="tr-TR" sz="2400" dirty="0" smtClean="0"/>
              <a:t>Kodumuzu main </a:t>
            </a:r>
            <a:r>
              <a:rPr lang="tr-TR" sz="2400" dirty="0"/>
              <a:t>metodunun süslü parantezleri arasında yazacağız</a:t>
            </a:r>
            <a:r>
              <a:rPr lang="tr-TR" sz="2400" dirty="0" smtClean="0"/>
              <a:t>.  Parantez içerisinde yazdırmak istediğimiz </a:t>
            </a:r>
            <a:r>
              <a:rPr lang="tr-TR" sz="2400" dirty="0" err="1" smtClean="0"/>
              <a:t>metinsel</a:t>
            </a:r>
            <a:r>
              <a:rPr lang="tr-TR" sz="2400" dirty="0" smtClean="0"/>
              <a:t> ifadeyi çift tırnak içinde yazacağız.</a:t>
            </a:r>
            <a:endParaRPr lang="tr-TR" sz="2400" dirty="0"/>
          </a:p>
        </p:txBody>
      </p:sp>
      <p:sp>
        <p:nvSpPr>
          <p:cNvPr id="3" name="Metin kutusu 2"/>
          <p:cNvSpPr txBox="1"/>
          <p:nvPr/>
        </p:nvSpPr>
        <p:spPr>
          <a:xfrm>
            <a:off x="4295533" y="-1932"/>
            <a:ext cx="3516540" cy="584775"/>
          </a:xfrm>
          <a:prstGeom prst="rect">
            <a:avLst/>
          </a:prstGeom>
          <a:noFill/>
        </p:spPr>
        <p:txBody>
          <a:bodyPr wrap="none" rtlCol="0">
            <a:spAutoFit/>
          </a:bodyPr>
          <a:lstStyle/>
          <a:p>
            <a:r>
              <a:rPr lang="tr-TR" sz="3200" dirty="0" err="1" smtClean="0">
                <a:solidFill>
                  <a:srgbClr val="0070C0"/>
                </a:solidFill>
              </a:rPr>
              <a:t>System.out.println</a:t>
            </a:r>
            <a:r>
              <a:rPr lang="tr-TR" sz="3200" dirty="0" smtClean="0">
                <a:solidFill>
                  <a:srgbClr val="0070C0"/>
                </a:solidFill>
              </a:rPr>
              <a:t>()</a:t>
            </a:r>
            <a:endParaRPr lang="tr-TR" sz="3200" dirty="0">
              <a:solidFill>
                <a:srgbClr val="0070C0"/>
              </a:solidFill>
            </a:endParaRPr>
          </a:p>
        </p:txBody>
      </p:sp>
      <p:pic>
        <p:nvPicPr>
          <p:cNvPr id="4" name="Resim 3"/>
          <p:cNvPicPr>
            <a:picLocks noChangeAspect="1"/>
          </p:cNvPicPr>
          <p:nvPr/>
        </p:nvPicPr>
        <p:blipFill>
          <a:blip r:embed="rId2"/>
          <a:stretch>
            <a:fillRect/>
          </a:stretch>
        </p:blipFill>
        <p:spPr>
          <a:xfrm>
            <a:off x="500728" y="3105508"/>
            <a:ext cx="5159433" cy="3646117"/>
          </a:xfrm>
          <a:prstGeom prst="rect">
            <a:avLst/>
          </a:prstGeom>
        </p:spPr>
      </p:pic>
    </p:spTree>
    <p:extLst>
      <p:ext uri="{BB962C8B-B14F-4D97-AF65-F5344CB8AC3E}">
        <p14:creationId xmlns:p14="http://schemas.microsoft.com/office/powerpoint/2010/main" val="4193223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4295533" y="-1932"/>
            <a:ext cx="3300134" cy="584775"/>
          </a:xfrm>
          <a:prstGeom prst="rect">
            <a:avLst/>
          </a:prstGeom>
          <a:noFill/>
        </p:spPr>
        <p:txBody>
          <a:bodyPr wrap="none" rtlCol="0">
            <a:spAutoFit/>
          </a:bodyPr>
          <a:lstStyle/>
          <a:p>
            <a:r>
              <a:rPr lang="tr-TR" sz="3200" dirty="0" err="1" smtClean="0">
                <a:solidFill>
                  <a:srgbClr val="0070C0"/>
                </a:solidFill>
              </a:rPr>
              <a:t>System.out.print</a:t>
            </a:r>
            <a:r>
              <a:rPr lang="tr-TR" sz="3200" dirty="0" smtClean="0">
                <a:solidFill>
                  <a:srgbClr val="0070C0"/>
                </a:solidFill>
              </a:rPr>
              <a:t>()</a:t>
            </a:r>
            <a:endParaRPr lang="tr-TR" sz="3200" dirty="0">
              <a:solidFill>
                <a:srgbClr val="0070C0"/>
              </a:solidFill>
            </a:endParaRPr>
          </a:p>
        </p:txBody>
      </p:sp>
      <p:sp>
        <p:nvSpPr>
          <p:cNvPr id="4" name="Dikdörtgen 3"/>
          <p:cNvSpPr/>
          <p:nvPr/>
        </p:nvSpPr>
        <p:spPr>
          <a:xfrm>
            <a:off x="240570" y="544584"/>
            <a:ext cx="11804383" cy="2554545"/>
          </a:xfrm>
          <a:prstGeom prst="rect">
            <a:avLst/>
          </a:prstGeom>
        </p:spPr>
        <p:txBody>
          <a:bodyPr wrap="square">
            <a:spAutoFit/>
          </a:bodyPr>
          <a:lstStyle/>
          <a:p>
            <a:pPr marL="342900" indent="-342900">
              <a:buFont typeface="Wingdings" panose="05000000000000000000" pitchFamily="2" charset="2"/>
              <a:buChar char="v"/>
            </a:pPr>
            <a:r>
              <a:rPr lang="tr-TR" sz="2000" dirty="0" smtClean="0"/>
              <a:t>Kaçış dizisi (</a:t>
            </a:r>
            <a:r>
              <a:rPr lang="tr-TR" sz="2000" dirty="0" err="1" smtClean="0"/>
              <a:t>escape</a:t>
            </a:r>
            <a:r>
              <a:rPr lang="tr-TR" sz="2000" dirty="0" smtClean="0"/>
              <a:t> </a:t>
            </a:r>
            <a:r>
              <a:rPr lang="tr-TR" sz="2000" dirty="0" err="1" smtClean="0"/>
              <a:t>sequence</a:t>
            </a:r>
            <a:r>
              <a:rPr lang="tr-TR" sz="2000" dirty="0" smtClean="0"/>
              <a:t>) , çift tırnak arasındaki </a:t>
            </a:r>
            <a:r>
              <a:rPr lang="tr-TR" sz="2000" dirty="0" err="1" smtClean="0"/>
              <a:t>metinsel</a:t>
            </a:r>
            <a:r>
              <a:rPr lang="tr-TR" sz="2000" dirty="0" smtClean="0"/>
              <a:t> ifade (</a:t>
            </a:r>
            <a:r>
              <a:rPr lang="tr-TR" sz="2000" dirty="0" err="1" smtClean="0"/>
              <a:t>string</a:t>
            </a:r>
            <a:r>
              <a:rPr lang="tr-TR" sz="2000" dirty="0" smtClean="0"/>
              <a:t>) içinde bazı karakterleri temsil etmek için kullanılan karakter kombinasyonudur.</a:t>
            </a:r>
          </a:p>
          <a:p>
            <a:endParaRPr lang="tr-TR" sz="2000" dirty="0"/>
          </a:p>
          <a:p>
            <a:pPr marL="342900" indent="-342900">
              <a:buFont typeface="Wingdings" panose="05000000000000000000" pitchFamily="2" charset="2"/>
              <a:buChar char="v"/>
            </a:pPr>
            <a:r>
              <a:rPr lang="tr-TR" sz="2000" dirty="0" smtClean="0"/>
              <a:t>Örneğin  çift tırnak (</a:t>
            </a:r>
            <a:r>
              <a:rPr lang="tr-TR" dirty="0">
                <a:solidFill>
                  <a:srgbClr val="FF0000"/>
                </a:solidFill>
              </a:rPr>
              <a:t>"</a:t>
            </a:r>
            <a:r>
              <a:rPr lang="tr-TR" sz="2000" dirty="0" smtClean="0"/>
              <a:t>) sembolünü yazdırmak, çift tırnağın başlangıç veya bitiş olması beklendiğinden hata verecektir.</a:t>
            </a:r>
          </a:p>
          <a:p>
            <a:pPr marL="342900" indent="-342900">
              <a:buFont typeface="Wingdings" panose="05000000000000000000" pitchFamily="2" charset="2"/>
              <a:buChar char="v"/>
            </a:pPr>
            <a:r>
              <a:rPr lang="tr-TR" sz="2000" dirty="0" smtClean="0"/>
              <a:t> </a:t>
            </a:r>
            <a:r>
              <a:rPr lang="tr-TR" sz="2000" dirty="0" smtClean="0">
                <a:solidFill>
                  <a:srgbClr val="FF0000"/>
                </a:solidFill>
              </a:rPr>
              <a:t>\</a:t>
            </a:r>
            <a:r>
              <a:rPr lang="tr-TR" sz="2000" dirty="0" smtClean="0"/>
              <a:t> sembolü de yine özel bir karakterdir ve arkasından </a:t>
            </a:r>
            <a:r>
              <a:rPr lang="tr-TR" sz="2000" dirty="0" smtClean="0">
                <a:solidFill>
                  <a:srgbClr val="FF0000"/>
                </a:solidFill>
              </a:rPr>
              <a:t>n</a:t>
            </a:r>
            <a:r>
              <a:rPr lang="tr-TR" sz="2000" dirty="0" smtClean="0"/>
              <a:t> gelirse yeni satıra(</a:t>
            </a:r>
            <a:r>
              <a:rPr lang="tr-TR" sz="2000" dirty="0" err="1" smtClean="0"/>
              <a:t>new</a:t>
            </a:r>
            <a:r>
              <a:rPr lang="tr-TR" sz="2000" dirty="0" smtClean="0"/>
              <a:t> </a:t>
            </a:r>
            <a:r>
              <a:rPr lang="tr-TR" sz="2000" dirty="0" err="1" smtClean="0"/>
              <a:t>line</a:t>
            </a:r>
            <a:r>
              <a:rPr lang="tr-TR" sz="2000" dirty="0" smtClean="0"/>
              <a:t>) geçilmesini sağlar veya t kullanılırsa </a:t>
            </a:r>
            <a:r>
              <a:rPr lang="tr-TR" sz="2000" dirty="0" err="1" smtClean="0"/>
              <a:t>tab</a:t>
            </a:r>
            <a:r>
              <a:rPr lang="tr-TR" sz="2000" dirty="0" smtClean="0"/>
              <a:t> görevi görerek boşluk bırakır.</a:t>
            </a:r>
          </a:p>
          <a:p>
            <a:r>
              <a:rPr lang="tr-TR" sz="2000" dirty="0" smtClean="0"/>
              <a:t>     Dolayısıyla </a:t>
            </a:r>
            <a:r>
              <a:rPr lang="tr-TR" sz="2000" dirty="0" smtClean="0">
                <a:solidFill>
                  <a:srgbClr val="FF0000"/>
                </a:solidFill>
              </a:rPr>
              <a:t>\</a:t>
            </a:r>
            <a:r>
              <a:rPr lang="tr-TR" sz="2000" dirty="0" smtClean="0"/>
              <a:t> ve </a:t>
            </a:r>
            <a:r>
              <a:rPr lang="tr-TR" dirty="0">
                <a:solidFill>
                  <a:srgbClr val="FF0000"/>
                </a:solidFill>
              </a:rPr>
              <a:t>"</a:t>
            </a:r>
            <a:r>
              <a:rPr lang="tr-TR" dirty="0" smtClean="0">
                <a:solidFill>
                  <a:srgbClr val="FF0000"/>
                </a:solidFill>
              </a:rPr>
              <a:t> </a:t>
            </a:r>
            <a:r>
              <a:rPr lang="tr-TR" sz="2000" dirty="0" smtClean="0"/>
              <a:t>sembollerini yazdırmak istediğimizde başlarına bir tane daha </a:t>
            </a:r>
            <a:r>
              <a:rPr lang="tr-TR" sz="2000" dirty="0" smtClean="0">
                <a:solidFill>
                  <a:srgbClr val="FF0000"/>
                </a:solidFill>
              </a:rPr>
              <a:t>\</a:t>
            </a:r>
            <a:r>
              <a:rPr lang="tr-TR" sz="2000" dirty="0" smtClean="0"/>
              <a:t> eklememiz gerekir.</a:t>
            </a:r>
            <a:endParaRPr lang="tr-TR" sz="2000" dirty="0"/>
          </a:p>
        </p:txBody>
      </p:sp>
      <p:pic>
        <p:nvPicPr>
          <p:cNvPr id="5" name="Resim 4"/>
          <p:cNvPicPr>
            <a:picLocks noChangeAspect="1"/>
          </p:cNvPicPr>
          <p:nvPr/>
        </p:nvPicPr>
        <p:blipFill>
          <a:blip r:embed="rId2"/>
          <a:stretch>
            <a:fillRect/>
          </a:stretch>
        </p:blipFill>
        <p:spPr>
          <a:xfrm>
            <a:off x="5331349" y="3645645"/>
            <a:ext cx="6087598" cy="2879155"/>
          </a:xfrm>
          <a:prstGeom prst="rect">
            <a:avLst/>
          </a:prstGeom>
        </p:spPr>
      </p:pic>
      <p:sp>
        <p:nvSpPr>
          <p:cNvPr id="6" name="Dikdörtgen 5"/>
          <p:cNvSpPr/>
          <p:nvPr/>
        </p:nvSpPr>
        <p:spPr>
          <a:xfrm>
            <a:off x="356559" y="4123752"/>
            <a:ext cx="6096000" cy="1200329"/>
          </a:xfrm>
          <a:prstGeom prst="rect">
            <a:avLst/>
          </a:prstGeom>
        </p:spPr>
        <p:txBody>
          <a:bodyPr>
            <a:spAutoFit/>
          </a:bodyPr>
          <a:lstStyle/>
          <a:p>
            <a:r>
              <a:rPr lang="tr-TR" dirty="0" smtClean="0">
                <a:solidFill>
                  <a:srgbClr val="FF0000"/>
                </a:solidFill>
              </a:rPr>
              <a:t>\\ </a:t>
            </a:r>
            <a:r>
              <a:rPr lang="tr-TR" dirty="0" smtClean="0"/>
              <a:t>             tek \  karakteri</a:t>
            </a:r>
          </a:p>
          <a:p>
            <a:r>
              <a:rPr lang="tr-TR" dirty="0" smtClean="0">
                <a:solidFill>
                  <a:srgbClr val="FF0000"/>
                </a:solidFill>
              </a:rPr>
              <a:t>\n</a:t>
            </a:r>
            <a:r>
              <a:rPr lang="tr-TR" dirty="0" smtClean="0"/>
              <a:t>	yeni satır</a:t>
            </a:r>
          </a:p>
          <a:p>
            <a:r>
              <a:rPr lang="tr-TR" dirty="0" smtClean="0">
                <a:solidFill>
                  <a:srgbClr val="FF0000"/>
                </a:solidFill>
              </a:rPr>
              <a:t>\t</a:t>
            </a:r>
            <a:r>
              <a:rPr lang="tr-TR" dirty="0" smtClean="0"/>
              <a:t>	</a:t>
            </a:r>
            <a:r>
              <a:rPr lang="tr-TR" dirty="0" err="1" smtClean="0"/>
              <a:t>tab</a:t>
            </a:r>
            <a:endParaRPr lang="tr-TR" dirty="0" smtClean="0"/>
          </a:p>
          <a:p>
            <a:r>
              <a:rPr lang="tr-TR" dirty="0" smtClean="0">
                <a:solidFill>
                  <a:srgbClr val="FF0000"/>
                </a:solidFill>
              </a:rPr>
              <a:t>\"</a:t>
            </a:r>
            <a:r>
              <a:rPr lang="tr-TR" dirty="0" smtClean="0"/>
              <a:t>	" karakteri</a:t>
            </a:r>
            <a:endParaRPr lang="tr-TR" dirty="0"/>
          </a:p>
        </p:txBody>
      </p:sp>
    </p:spTree>
    <p:extLst>
      <p:ext uri="{BB962C8B-B14F-4D97-AF65-F5344CB8AC3E}">
        <p14:creationId xmlns:p14="http://schemas.microsoft.com/office/powerpoint/2010/main" val="4221570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65183" y="517911"/>
            <a:ext cx="11591027" cy="2585323"/>
          </a:xfrm>
          <a:prstGeom prst="rect">
            <a:avLst/>
          </a:prstGeom>
        </p:spPr>
        <p:txBody>
          <a:bodyPr wrap="square">
            <a:spAutoFit/>
          </a:bodyPr>
          <a:lstStyle/>
          <a:p>
            <a:r>
              <a:rPr lang="tr-TR" dirty="0" smtClean="0"/>
              <a:t>Kod </a:t>
            </a:r>
            <a:r>
              <a:rPr lang="tr-TR" dirty="0"/>
              <a:t>yazmaya ek olarak , kodunuza ilişkin yorumlar eklemek her zaman iyi bir fikirdir. Bu başkalarının </a:t>
            </a:r>
            <a:r>
              <a:rPr lang="tr-TR" dirty="0" smtClean="0"/>
              <a:t>sizin kodunuzu  </a:t>
            </a:r>
            <a:r>
              <a:rPr lang="tr-TR" dirty="0"/>
              <a:t>anlamalarına yardımcı olacaktır. Bu sadece </a:t>
            </a:r>
            <a:r>
              <a:rPr lang="tr-TR" dirty="0" smtClean="0"/>
              <a:t>başkalarının sizin </a:t>
            </a:r>
            <a:r>
              <a:rPr lang="tr-TR" dirty="0"/>
              <a:t>kodunuzu anlamlarına yardımcı olmaz,  kodunuza haftalar ya da aylar sonra </a:t>
            </a:r>
            <a:r>
              <a:rPr lang="tr-TR" dirty="0" smtClean="0"/>
              <a:t>döndüğünüzde de </a:t>
            </a:r>
            <a:r>
              <a:rPr lang="tr-TR" dirty="0"/>
              <a:t>bir hatırlatıcı olarak hizmet eder</a:t>
            </a:r>
            <a:r>
              <a:rPr lang="tr-TR" dirty="0" smtClean="0"/>
              <a:t>.</a:t>
            </a:r>
            <a:endParaRPr lang="tr-TR" dirty="0"/>
          </a:p>
          <a:p>
            <a:endParaRPr lang="tr-TR" dirty="0"/>
          </a:p>
          <a:p>
            <a:endParaRPr lang="tr-TR" dirty="0"/>
          </a:p>
          <a:p>
            <a:r>
              <a:rPr lang="tr-TR" dirty="0" smtClean="0"/>
              <a:t>Java'da, diğer bazı dillerdeki (C,C++) gibi yorum </a:t>
            </a:r>
            <a:r>
              <a:rPr lang="tr-TR" dirty="0"/>
              <a:t>yazmak için, yorumunuzdan</a:t>
            </a:r>
            <a:r>
              <a:rPr lang="tr-TR" dirty="0">
                <a:solidFill>
                  <a:srgbClr val="FF0000"/>
                </a:solidFill>
              </a:rPr>
              <a:t> </a:t>
            </a:r>
            <a:r>
              <a:rPr lang="tr-TR" dirty="0" smtClean="0">
                <a:solidFill>
                  <a:srgbClr val="FF0000"/>
                </a:solidFill>
              </a:rPr>
              <a:t>// </a:t>
            </a:r>
            <a:r>
              <a:rPr lang="tr-TR" dirty="0" smtClean="0"/>
              <a:t>sembolünü kullanırız</a:t>
            </a:r>
            <a:r>
              <a:rPr lang="tr-TR" dirty="0"/>
              <a:t>. Kodunuzu çalıştırdığınızda </a:t>
            </a:r>
            <a:r>
              <a:rPr lang="tr-TR" dirty="0" smtClean="0"/>
              <a:t>Java, </a:t>
            </a:r>
            <a:r>
              <a:rPr lang="tr-TR" dirty="0"/>
              <a:t>aynı satırdaki </a:t>
            </a:r>
            <a:r>
              <a:rPr lang="tr-TR" dirty="0">
                <a:solidFill>
                  <a:srgbClr val="FF0000"/>
                </a:solidFill>
              </a:rPr>
              <a:t>// </a:t>
            </a:r>
            <a:r>
              <a:rPr lang="tr-TR" dirty="0" smtClean="0"/>
              <a:t>sembolünden </a:t>
            </a:r>
            <a:r>
              <a:rPr lang="tr-TR" dirty="0"/>
              <a:t>sonraki </a:t>
            </a:r>
            <a:r>
              <a:rPr lang="tr-TR" dirty="0" err="1"/>
              <a:t>herşeyi</a:t>
            </a:r>
            <a:r>
              <a:rPr lang="tr-TR" dirty="0"/>
              <a:t> göz ardı edecektir</a:t>
            </a:r>
            <a:r>
              <a:rPr lang="tr-TR" dirty="0" smtClean="0"/>
              <a:t>. Bu ifadede önce kod varsa dikkate alacaktır.</a:t>
            </a:r>
          </a:p>
          <a:p>
            <a:r>
              <a:rPr lang="tr-TR" dirty="0" smtClean="0"/>
              <a:t>Birden fazla satırda yorum yazacaksak, bunu  </a:t>
            </a:r>
            <a:r>
              <a:rPr lang="tr-TR" dirty="0" smtClean="0">
                <a:solidFill>
                  <a:srgbClr val="FF0000"/>
                </a:solidFill>
              </a:rPr>
              <a:t>/*</a:t>
            </a:r>
            <a:r>
              <a:rPr lang="tr-TR" dirty="0" smtClean="0"/>
              <a:t>  ve </a:t>
            </a:r>
            <a:r>
              <a:rPr lang="tr-TR" dirty="0" smtClean="0">
                <a:solidFill>
                  <a:srgbClr val="FF0000"/>
                </a:solidFill>
              </a:rPr>
              <a:t>*/ </a:t>
            </a:r>
            <a:r>
              <a:rPr lang="tr-TR" dirty="0" smtClean="0"/>
              <a:t> sembolleri arasına yazarız. Buna blok yorum denir.</a:t>
            </a:r>
            <a:endParaRPr lang="tr-TR" dirty="0"/>
          </a:p>
        </p:txBody>
      </p:sp>
      <p:pic>
        <p:nvPicPr>
          <p:cNvPr id="3" name="Resim 2"/>
          <p:cNvPicPr>
            <a:picLocks noChangeAspect="1"/>
          </p:cNvPicPr>
          <p:nvPr/>
        </p:nvPicPr>
        <p:blipFill>
          <a:blip r:embed="rId2"/>
          <a:stretch>
            <a:fillRect/>
          </a:stretch>
        </p:blipFill>
        <p:spPr>
          <a:xfrm>
            <a:off x="3127452" y="3274537"/>
            <a:ext cx="5629275" cy="3419475"/>
          </a:xfrm>
          <a:prstGeom prst="rect">
            <a:avLst/>
          </a:prstGeom>
        </p:spPr>
      </p:pic>
      <p:sp>
        <p:nvSpPr>
          <p:cNvPr id="4" name="Metin kutusu 3"/>
          <p:cNvSpPr txBox="1"/>
          <p:nvPr/>
        </p:nvSpPr>
        <p:spPr>
          <a:xfrm>
            <a:off x="4295533" y="-1932"/>
            <a:ext cx="3516540" cy="584775"/>
          </a:xfrm>
          <a:prstGeom prst="rect">
            <a:avLst/>
          </a:prstGeom>
          <a:noFill/>
        </p:spPr>
        <p:txBody>
          <a:bodyPr wrap="none" rtlCol="0">
            <a:spAutoFit/>
          </a:bodyPr>
          <a:lstStyle/>
          <a:p>
            <a:r>
              <a:rPr lang="tr-TR" sz="3200" dirty="0" err="1" smtClean="0">
                <a:solidFill>
                  <a:srgbClr val="0070C0"/>
                </a:solidFill>
              </a:rPr>
              <a:t>System.out.println</a:t>
            </a:r>
            <a:r>
              <a:rPr lang="tr-TR" sz="3200" dirty="0" smtClean="0">
                <a:solidFill>
                  <a:srgbClr val="0070C0"/>
                </a:solidFill>
              </a:rPr>
              <a:t>()</a:t>
            </a:r>
            <a:endParaRPr lang="tr-TR" sz="3200" dirty="0">
              <a:solidFill>
                <a:srgbClr val="0070C0"/>
              </a:solidFill>
            </a:endParaRPr>
          </a:p>
        </p:txBody>
      </p:sp>
    </p:spTree>
    <p:extLst>
      <p:ext uri="{BB962C8B-B14F-4D97-AF65-F5344CB8AC3E}">
        <p14:creationId xmlns:p14="http://schemas.microsoft.com/office/powerpoint/2010/main" val="568301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p:cNvSpPr txBox="1"/>
          <p:nvPr/>
        </p:nvSpPr>
        <p:spPr>
          <a:xfrm>
            <a:off x="4295533" y="-1932"/>
            <a:ext cx="3300134" cy="584775"/>
          </a:xfrm>
          <a:prstGeom prst="rect">
            <a:avLst/>
          </a:prstGeom>
          <a:noFill/>
        </p:spPr>
        <p:txBody>
          <a:bodyPr wrap="none" rtlCol="0">
            <a:spAutoFit/>
          </a:bodyPr>
          <a:lstStyle/>
          <a:p>
            <a:r>
              <a:rPr lang="tr-TR" sz="3200" dirty="0" err="1" smtClean="0">
                <a:solidFill>
                  <a:srgbClr val="0070C0"/>
                </a:solidFill>
              </a:rPr>
              <a:t>System.out.print</a:t>
            </a:r>
            <a:r>
              <a:rPr lang="tr-TR" sz="3200" dirty="0" smtClean="0">
                <a:solidFill>
                  <a:srgbClr val="0070C0"/>
                </a:solidFill>
              </a:rPr>
              <a:t>()</a:t>
            </a:r>
            <a:endParaRPr lang="tr-TR" sz="3200" dirty="0">
              <a:solidFill>
                <a:srgbClr val="0070C0"/>
              </a:solidFill>
            </a:endParaRPr>
          </a:p>
        </p:txBody>
      </p:sp>
      <p:sp>
        <p:nvSpPr>
          <p:cNvPr id="4" name="Dikdörtgen 3"/>
          <p:cNvSpPr/>
          <p:nvPr/>
        </p:nvSpPr>
        <p:spPr>
          <a:xfrm>
            <a:off x="249196" y="1126307"/>
            <a:ext cx="11804383" cy="1200329"/>
          </a:xfrm>
          <a:prstGeom prst="rect">
            <a:avLst/>
          </a:prstGeom>
        </p:spPr>
        <p:txBody>
          <a:bodyPr wrap="square">
            <a:spAutoFit/>
          </a:bodyPr>
          <a:lstStyle/>
          <a:p>
            <a:r>
              <a:rPr lang="tr-TR" sz="2400" dirty="0" err="1" smtClean="0"/>
              <a:t>System.out.print</a:t>
            </a:r>
            <a:r>
              <a:rPr lang="tr-TR" sz="2400" dirty="0"/>
              <a:t>() metodunun </a:t>
            </a:r>
            <a:r>
              <a:rPr lang="tr-TR" sz="2400" dirty="0" err="1" smtClean="0"/>
              <a:t>System.out.println</a:t>
            </a:r>
            <a:r>
              <a:rPr lang="tr-TR" sz="2400" dirty="0" smtClean="0"/>
              <a:t>() metodundan farkı her satır </a:t>
            </a:r>
          </a:p>
          <a:p>
            <a:r>
              <a:rPr lang="tr-TR" sz="2400" dirty="0" smtClean="0"/>
              <a:t>sonunda yeni satıra geçmemesidir.</a:t>
            </a:r>
            <a:endParaRPr lang="tr-TR" sz="2400" dirty="0"/>
          </a:p>
          <a:p>
            <a:endParaRPr lang="tr-TR" sz="2400" dirty="0"/>
          </a:p>
        </p:txBody>
      </p:sp>
      <p:pic>
        <p:nvPicPr>
          <p:cNvPr id="5" name="Resim 4"/>
          <p:cNvPicPr>
            <a:picLocks noChangeAspect="1"/>
          </p:cNvPicPr>
          <p:nvPr/>
        </p:nvPicPr>
        <p:blipFill>
          <a:blip r:embed="rId2"/>
          <a:stretch>
            <a:fillRect/>
          </a:stretch>
        </p:blipFill>
        <p:spPr>
          <a:xfrm>
            <a:off x="2737809" y="2612006"/>
            <a:ext cx="5905500" cy="3238500"/>
          </a:xfrm>
          <a:prstGeom prst="rect">
            <a:avLst/>
          </a:prstGeom>
        </p:spPr>
      </p:pic>
    </p:spTree>
    <p:extLst>
      <p:ext uri="{BB962C8B-B14F-4D97-AF65-F5344CB8AC3E}">
        <p14:creationId xmlns:p14="http://schemas.microsoft.com/office/powerpoint/2010/main" val="2878601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p:cNvSpPr txBox="1"/>
          <p:nvPr/>
        </p:nvSpPr>
        <p:spPr>
          <a:xfrm>
            <a:off x="4679098" y="94532"/>
            <a:ext cx="2123915" cy="584775"/>
          </a:xfrm>
          <a:prstGeom prst="rect">
            <a:avLst/>
          </a:prstGeom>
          <a:noFill/>
        </p:spPr>
        <p:txBody>
          <a:bodyPr wrap="none" rtlCol="0">
            <a:spAutoFit/>
          </a:bodyPr>
          <a:lstStyle/>
          <a:p>
            <a:r>
              <a:rPr lang="tr-TR" sz="3200" dirty="0" smtClean="0">
                <a:solidFill>
                  <a:srgbClr val="0070C0"/>
                </a:solidFill>
              </a:rPr>
              <a:t>Değişkenler</a:t>
            </a:r>
            <a:endParaRPr lang="tr-TR" sz="3200" dirty="0">
              <a:solidFill>
                <a:srgbClr val="0070C0"/>
              </a:solidFill>
            </a:endParaRPr>
          </a:p>
        </p:txBody>
      </p:sp>
      <p:sp>
        <p:nvSpPr>
          <p:cNvPr id="4" name="Metin kutusu 3"/>
          <p:cNvSpPr txBox="1"/>
          <p:nvPr/>
        </p:nvSpPr>
        <p:spPr>
          <a:xfrm>
            <a:off x="319938" y="1243687"/>
            <a:ext cx="7368755" cy="3913059"/>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v"/>
            </a:pPr>
            <a:r>
              <a:rPr lang="tr-TR" sz="2400" dirty="0" smtClean="0"/>
              <a:t>Değişkenler (</a:t>
            </a:r>
            <a:r>
              <a:rPr lang="tr-TR" sz="2400" dirty="0" err="1" smtClean="0"/>
              <a:t>variable</a:t>
            </a:r>
            <a:r>
              <a:rPr lang="tr-TR" sz="2400" dirty="0" smtClean="0"/>
              <a:t>) sayı ve harf gibi verileri saklamak için kullanılırlar. Bellekte verilerin saklandığı ve erişmek için bir isim(etiket) verilen bellek yerleri olarak ifade edilir.</a:t>
            </a:r>
          </a:p>
          <a:p>
            <a:pPr marL="457200" indent="-457200" algn="just">
              <a:lnSpc>
                <a:spcPct val="150000"/>
              </a:lnSpc>
              <a:buFont typeface="Wingdings" panose="05000000000000000000" pitchFamily="2" charset="2"/>
              <a:buChar char="v"/>
            </a:pPr>
            <a:endParaRPr lang="tr-TR" sz="2400" dirty="0"/>
          </a:p>
          <a:p>
            <a:pPr marL="457200" indent="-457200" algn="just">
              <a:lnSpc>
                <a:spcPct val="150000"/>
              </a:lnSpc>
              <a:buFont typeface="Wingdings" panose="05000000000000000000" pitchFamily="2" charset="2"/>
              <a:buChar char="v"/>
            </a:pPr>
            <a:r>
              <a:rPr lang="tr-TR" sz="2400" dirty="0" smtClean="0"/>
              <a:t>Bir değişkenin sakladığı veri, değişkenin değeri (</a:t>
            </a:r>
            <a:r>
              <a:rPr lang="tr-TR" sz="2400" dirty="0" err="1" smtClean="0"/>
              <a:t>value</a:t>
            </a:r>
            <a:r>
              <a:rPr lang="tr-TR" sz="2400" dirty="0" smtClean="0"/>
              <a:t>) olarak adlandırılır. </a:t>
            </a:r>
            <a:r>
              <a:rPr lang="tr-TR" sz="2400" dirty="0"/>
              <a:t> </a:t>
            </a:r>
            <a:r>
              <a:rPr lang="tr-TR" sz="2400" dirty="0" smtClean="0"/>
              <a:t>Değişkenin değeri değiştirilebilir.</a:t>
            </a:r>
          </a:p>
        </p:txBody>
      </p:sp>
      <p:pic>
        <p:nvPicPr>
          <p:cNvPr id="5" name="Resim 4"/>
          <p:cNvPicPr>
            <a:picLocks noChangeAspect="1"/>
          </p:cNvPicPr>
          <p:nvPr/>
        </p:nvPicPr>
        <p:blipFill>
          <a:blip r:embed="rId2"/>
          <a:stretch>
            <a:fillRect/>
          </a:stretch>
        </p:blipFill>
        <p:spPr>
          <a:xfrm>
            <a:off x="7995684" y="1243687"/>
            <a:ext cx="3641319" cy="4455987"/>
          </a:xfrm>
          <a:prstGeom prst="rect">
            <a:avLst/>
          </a:prstGeom>
        </p:spPr>
      </p:pic>
    </p:spTree>
    <p:extLst>
      <p:ext uri="{BB962C8B-B14F-4D97-AF65-F5344CB8AC3E}">
        <p14:creationId xmlns:p14="http://schemas.microsoft.com/office/powerpoint/2010/main" val="4016208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3952" y="3635708"/>
            <a:ext cx="2600325"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Metin kutusu 3"/>
          <p:cNvSpPr txBox="1"/>
          <p:nvPr/>
        </p:nvSpPr>
        <p:spPr>
          <a:xfrm>
            <a:off x="4295533" y="-1932"/>
            <a:ext cx="4372159" cy="584775"/>
          </a:xfrm>
          <a:prstGeom prst="rect">
            <a:avLst/>
          </a:prstGeom>
          <a:noFill/>
        </p:spPr>
        <p:txBody>
          <a:bodyPr wrap="none" rtlCol="0">
            <a:spAutoFit/>
          </a:bodyPr>
          <a:lstStyle/>
          <a:p>
            <a:r>
              <a:rPr lang="tr-TR" sz="3200" dirty="0" smtClean="0">
                <a:solidFill>
                  <a:srgbClr val="0070C0"/>
                </a:solidFill>
              </a:rPr>
              <a:t>İlkel(Primitif) Değişkenler</a:t>
            </a:r>
            <a:endParaRPr lang="tr-TR" sz="3200" dirty="0">
              <a:solidFill>
                <a:srgbClr val="0070C0"/>
              </a:solidFill>
            </a:endParaRPr>
          </a:p>
        </p:txBody>
      </p:sp>
      <mc:AlternateContent xmlns:mc="http://schemas.openxmlformats.org/markup-compatibility/2006" xmlns:a14="http://schemas.microsoft.com/office/drawing/2010/main">
        <mc:Choice Requires="a14">
          <p:sp>
            <p:nvSpPr>
              <p:cNvPr id="3" name="Dikdörtgen 2"/>
              <p:cNvSpPr/>
              <p:nvPr/>
            </p:nvSpPr>
            <p:spPr>
              <a:xfrm>
                <a:off x="149549" y="496145"/>
                <a:ext cx="11480508" cy="2564548"/>
              </a:xfrm>
              <a:prstGeom prst="rect">
                <a:avLst/>
              </a:prstGeom>
            </p:spPr>
            <p:txBody>
              <a:bodyPr wrap="square">
                <a:spAutoFit/>
              </a:bodyPr>
              <a:lstStyle/>
              <a:p>
                <a:pPr marL="342900" indent="-342900" algn="just">
                  <a:buFont typeface="Wingdings" panose="05000000000000000000" pitchFamily="2" charset="2"/>
                  <a:buChar char="v"/>
                </a:pPr>
                <a:r>
                  <a:rPr lang="tr-TR" sz="2000" dirty="0" smtClean="0"/>
                  <a:t>Java’da ilkel (primitif) veri tipleri aşağıda verilmiştir. Bu veri tiplerinin saklayabileceği değer aralıkları ve alabilecekleri değerlerin sayıları, bellekte işgal ettikleri alanla doğru orantılıdır. </a:t>
                </a:r>
              </a:p>
              <a:p>
                <a:pPr marL="342900" indent="-342900" algn="just">
                  <a:buFont typeface="Wingdings" panose="05000000000000000000" pitchFamily="2" charset="2"/>
                  <a:buChar char="v"/>
                </a:pPr>
                <a:endParaRPr lang="tr-TR" sz="2000" dirty="0" smtClean="0"/>
              </a:p>
              <a:p>
                <a:pPr marL="342900" indent="-342900" algn="just">
                  <a:buFont typeface="Wingdings" panose="05000000000000000000" pitchFamily="2" charset="2"/>
                  <a:buChar char="v"/>
                </a:pPr>
                <a:r>
                  <a:rPr lang="tr-TR" sz="2000" dirty="0" smtClean="0"/>
                  <a:t>Tam sayı değişkenlerin alabileceği farklı değer sayısı </a:t>
                </a:r>
                <a14:m>
                  <m:oMath xmlns:m="http://schemas.openxmlformats.org/officeDocument/2006/math">
                    <m:r>
                      <m:rPr>
                        <m:sty m:val="p"/>
                      </m:rPr>
                      <a:rPr lang="tr-TR" sz="2000">
                        <a:latin typeface="Cambria Math" panose="02040503050406030204" pitchFamily="18" charset="0"/>
                      </a:rPr>
                      <m:t>bit</m:t>
                    </m:r>
                    <m:r>
                      <a:rPr lang="tr-TR" sz="2000" b="0" i="0" smtClean="0">
                        <a:latin typeface="Cambria Math" panose="02040503050406030204" pitchFamily="18" charset="0"/>
                      </a:rPr>
                      <m:t>_</m:t>
                    </m:r>
                    <m:r>
                      <m:rPr>
                        <m:sty m:val="p"/>
                      </m:rPr>
                      <a:rPr lang="tr-TR" sz="2000">
                        <a:latin typeface="Cambria Math" panose="02040503050406030204" pitchFamily="18" charset="0"/>
                      </a:rPr>
                      <m:t>say</m:t>
                    </m:r>
                    <m:r>
                      <a:rPr lang="tr-TR" sz="2000">
                        <a:latin typeface="Cambria Math" panose="02040503050406030204" pitchFamily="18" charset="0"/>
                      </a:rPr>
                      <m:t>𝚤</m:t>
                    </m:r>
                    <m:r>
                      <m:rPr>
                        <m:sty m:val="p"/>
                      </m:rPr>
                      <a:rPr lang="tr-TR" sz="2000">
                        <a:latin typeface="Cambria Math" panose="02040503050406030204" pitchFamily="18" charset="0"/>
                      </a:rPr>
                      <m:t>s</m:t>
                    </m:r>
                    <m:r>
                      <a:rPr lang="tr-TR" sz="2000">
                        <a:latin typeface="Cambria Math" panose="02040503050406030204" pitchFamily="18" charset="0"/>
                      </a:rPr>
                      <m:t>𝚤</m:t>
                    </m:r>
                    <m:r>
                      <a:rPr lang="tr-TR" sz="2000" i="1">
                        <a:latin typeface="Cambria Math" panose="02040503050406030204" pitchFamily="18" charset="0"/>
                      </a:rPr>
                      <m:t>=8</m:t>
                    </m:r>
                    <m:r>
                      <a:rPr lang="tr-TR" sz="2000" i="1">
                        <a:latin typeface="Cambria Math" panose="02040503050406030204" pitchFamily="18" charset="0"/>
                      </a:rPr>
                      <m:t>𝑥𝑏𝑦𝑡𝑒</m:t>
                    </m:r>
                    <m:r>
                      <a:rPr lang="tr-TR" sz="2000" i="1">
                        <a:latin typeface="Cambria Math" panose="02040503050406030204" pitchFamily="18" charset="0"/>
                      </a:rPr>
                      <m:t>_</m:t>
                    </m:r>
                    <m:r>
                      <a:rPr lang="tr-TR" sz="2000" i="1">
                        <a:latin typeface="Cambria Math" panose="02040503050406030204" pitchFamily="18" charset="0"/>
                      </a:rPr>
                      <m:t>𝑠𝑎𝑦𝚤𝑠𝚤</m:t>
                    </m:r>
                  </m:oMath>
                </a14:m>
                <a:r>
                  <a:rPr lang="tr-TR" sz="2000" dirty="0" smtClean="0"/>
                  <a:t> olmak üzere </a:t>
                </a:r>
                <a14:m>
                  <m:oMath xmlns:m="http://schemas.openxmlformats.org/officeDocument/2006/math">
                    <m:sSup>
                      <m:sSupPr>
                        <m:ctrlPr>
                          <a:rPr lang="tr-TR" sz="2000" i="1" smtClean="0">
                            <a:latin typeface="Cambria Math" panose="02040503050406030204" pitchFamily="18" charset="0"/>
                          </a:rPr>
                        </m:ctrlPr>
                      </m:sSupPr>
                      <m:e>
                        <m:r>
                          <a:rPr lang="tr-TR" sz="2000" b="0" i="1" smtClean="0">
                            <a:latin typeface="Cambria Math" panose="02040503050406030204" pitchFamily="18" charset="0"/>
                          </a:rPr>
                          <m:t>2</m:t>
                        </m:r>
                      </m:e>
                      <m:sup>
                        <m:r>
                          <a:rPr lang="tr-TR" sz="2000" b="0" i="1" smtClean="0">
                            <a:latin typeface="Cambria Math" panose="02040503050406030204" pitchFamily="18" charset="0"/>
                          </a:rPr>
                          <m:t>𝑏𝑖𝑡𝑠𝑎𝑦𝚤𝑠𝚤</m:t>
                        </m:r>
                      </m:sup>
                    </m:sSup>
                    <m:r>
                      <a:rPr lang="tr-TR" sz="2000" b="0" i="1" smtClean="0">
                        <a:latin typeface="Cambria Math" panose="02040503050406030204" pitchFamily="18" charset="0"/>
                      </a:rPr>
                      <m:t> </m:t>
                    </m:r>
                  </m:oMath>
                </a14:m>
                <a:r>
                  <a:rPr lang="tr-TR" sz="2000" dirty="0" smtClean="0"/>
                  <a:t>olarak verilir. </a:t>
                </a:r>
              </a:p>
              <a:p>
                <a:pPr marL="342900" indent="-342900" algn="just">
                  <a:buFont typeface="Wingdings" panose="05000000000000000000" pitchFamily="2" charset="2"/>
                  <a:buChar char="v"/>
                </a:pPr>
                <a:endParaRPr lang="tr-TR" sz="2000" dirty="0" smtClean="0"/>
              </a:p>
              <a:p>
                <a:pPr marL="342900" indent="-342900" algn="just">
                  <a:buFont typeface="Wingdings" panose="05000000000000000000" pitchFamily="2" charset="2"/>
                  <a:buChar char="v"/>
                </a:pPr>
                <a:r>
                  <a:rPr lang="tr-TR" sz="2000" dirty="0" smtClean="0"/>
                  <a:t>Örneğin </a:t>
                </a:r>
                <a:r>
                  <a:rPr lang="tr-TR" sz="2000" b="1" i="1" dirty="0" err="1" smtClean="0">
                    <a:solidFill>
                      <a:srgbClr val="FF0000"/>
                    </a:solidFill>
                  </a:rPr>
                  <a:t>byte</a:t>
                </a:r>
                <a:r>
                  <a:rPr lang="tr-TR" sz="2000" b="1" i="1" dirty="0" smtClean="0">
                    <a:solidFill>
                      <a:srgbClr val="FF0000"/>
                    </a:solidFill>
                  </a:rPr>
                  <a:t> </a:t>
                </a:r>
                <a:r>
                  <a:rPr lang="tr-TR" sz="2000" dirty="0" smtClean="0"/>
                  <a:t>tipi  bellekte 1 </a:t>
                </a:r>
                <a:r>
                  <a:rPr lang="tr-TR" sz="2000" dirty="0" err="1" smtClean="0"/>
                  <a:t>byte</a:t>
                </a:r>
                <a:r>
                  <a:rPr lang="tr-TR" sz="2000" dirty="0" smtClean="0"/>
                  <a:t>=8 bit işgal eder. Dolayısıyla </a:t>
                </a:r>
                <a14:m>
                  <m:oMath xmlns:m="http://schemas.openxmlformats.org/officeDocument/2006/math">
                    <m:sSup>
                      <m:sSupPr>
                        <m:ctrlPr>
                          <a:rPr lang="tr-TR" sz="2000" i="1">
                            <a:latin typeface="Cambria Math" panose="02040503050406030204" pitchFamily="18" charset="0"/>
                          </a:rPr>
                        </m:ctrlPr>
                      </m:sSupPr>
                      <m:e>
                        <m:r>
                          <a:rPr lang="tr-TR" sz="2000">
                            <a:latin typeface="Cambria Math" panose="02040503050406030204" pitchFamily="18" charset="0"/>
                          </a:rPr>
                          <m:t>2</m:t>
                        </m:r>
                      </m:e>
                      <m:sup>
                        <m:r>
                          <a:rPr lang="tr-TR" sz="2000">
                            <a:latin typeface="Cambria Math" panose="02040503050406030204" pitchFamily="18" charset="0"/>
                          </a:rPr>
                          <m:t>8</m:t>
                        </m:r>
                      </m:sup>
                    </m:sSup>
                    <m:r>
                      <a:rPr lang="tr-TR" sz="2000">
                        <a:latin typeface="Cambria Math" panose="02040503050406030204" pitchFamily="18" charset="0"/>
                      </a:rPr>
                      <m:t>=256 </m:t>
                    </m:r>
                  </m:oMath>
                </a14:m>
                <a:r>
                  <a:rPr lang="tr-TR" sz="2000" dirty="0"/>
                  <a:t> farklı </a:t>
                </a:r>
                <a:r>
                  <a:rPr lang="tr-TR" sz="2000" dirty="0" smtClean="0"/>
                  <a:t>değer saklayabilir. Bu değerler [-</a:t>
                </a:r>
                <a:r>
                  <a:rPr lang="tr-TR" sz="2000" dirty="0"/>
                  <a:t>128,127] aralığındadır.</a:t>
                </a:r>
              </a:p>
            </p:txBody>
          </p:sp>
        </mc:Choice>
        <mc:Fallback xmlns="">
          <p:sp>
            <p:nvSpPr>
              <p:cNvPr id="3" name="Dikdörtgen 2"/>
              <p:cNvSpPr>
                <a:spLocks noRot="1" noChangeAspect="1" noMove="1" noResize="1" noEditPoints="1" noAdjustHandles="1" noChangeArrowheads="1" noChangeShapeType="1" noTextEdit="1"/>
              </p:cNvSpPr>
              <p:nvPr/>
            </p:nvSpPr>
            <p:spPr>
              <a:xfrm>
                <a:off x="149549" y="496145"/>
                <a:ext cx="11480508" cy="2564548"/>
              </a:xfrm>
              <a:prstGeom prst="rect">
                <a:avLst/>
              </a:prstGeom>
              <a:blipFill>
                <a:blip r:embed="rId3"/>
                <a:stretch>
                  <a:fillRect l="-478" t="-1188" r="-531" b="-3325"/>
                </a:stretch>
              </a:blipFill>
            </p:spPr>
            <p:txBody>
              <a:bodyPr/>
              <a:lstStyle/>
              <a:p>
                <a:r>
                  <a:rPr lang="tr-TR">
                    <a:noFill/>
                  </a:rPr>
                  <a:t> </a:t>
                </a:r>
              </a:p>
            </p:txBody>
          </p:sp>
        </mc:Fallback>
      </mc:AlternateContent>
      <p:pic>
        <p:nvPicPr>
          <p:cNvPr id="5" name="Resim 4"/>
          <p:cNvPicPr>
            <a:picLocks noChangeAspect="1"/>
          </p:cNvPicPr>
          <p:nvPr/>
        </p:nvPicPr>
        <p:blipFill>
          <a:blip r:embed="rId4"/>
          <a:stretch>
            <a:fillRect/>
          </a:stretch>
        </p:blipFill>
        <p:spPr>
          <a:xfrm>
            <a:off x="5451894" y="3183540"/>
            <a:ext cx="5534788" cy="3591331"/>
          </a:xfrm>
          <a:prstGeom prst="rect">
            <a:avLst/>
          </a:prstGeom>
        </p:spPr>
      </p:pic>
    </p:spTree>
    <p:extLst>
      <p:ext uri="{BB962C8B-B14F-4D97-AF65-F5344CB8AC3E}">
        <p14:creationId xmlns:p14="http://schemas.microsoft.com/office/powerpoint/2010/main" val="23661342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1318740" y="1849749"/>
            <a:ext cx="7743825" cy="4419600"/>
          </a:xfrm>
          <a:prstGeom prst="rect">
            <a:avLst/>
          </a:prstGeom>
        </p:spPr>
      </p:pic>
      <p:sp>
        <p:nvSpPr>
          <p:cNvPr id="3" name="Metin kutusu 2"/>
          <p:cNvSpPr txBox="1"/>
          <p:nvPr/>
        </p:nvSpPr>
        <p:spPr>
          <a:xfrm>
            <a:off x="4295533" y="-1932"/>
            <a:ext cx="3516540" cy="584775"/>
          </a:xfrm>
          <a:prstGeom prst="rect">
            <a:avLst/>
          </a:prstGeom>
          <a:noFill/>
        </p:spPr>
        <p:txBody>
          <a:bodyPr wrap="none" rtlCol="0">
            <a:spAutoFit/>
          </a:bodyPr>
          <a:lstStyle/>
          <a:p>
            <a:r>
              <a:rPr lang="tr-TR" sz="3200" dirty="0" err="1" smtClean="0">
                <a:solidFill>
                  <a:srgbClr val="0070C0"/>
                </a:solidFill>
              </a:rPr>
              <a:t>System.out.println</a:t>
            </a:r>
            <a:r>
              <a:rPr lang="tr-TR" sz="3200" dirty="0" smtClean="0">
                <a:solidFill>
                  <a:srgbClr val="0070C0"/>
                </a:solidFill>
              </a:rPr>
              <a:t>()</a:t>
            </a:r>
            <a:endParaRPr lang="tr-TR" sz="3200" dirty="0">
              <a:solidFill>
                <a:srgbClr val="0070C0"/>
              </a:solidFill>
            </a:endParaRPr>
          </a:p>
        </p:txBody>
      </p:sp>
      <p:sp>
        <p:nvSpPr>
          <p:cNvPr id="4" name="Dikdörtgen 3"/>
          <p:cNvSpPr/>
          <p:nvPr/>
        </p:nvSpPr>
        <p:spPr>
          <a:xfrm>
            <a:off x="257361" y="754631"/>
            <a:ext cx="10076220" cy="923330"/>
          </a:xfrm>
          <a:prstGeom prst="rect">
            <a:avLst/>
          </a:prstGeom>
        </p:spPr>
        <p:txBody>
          <a:bodyPr wrap="none">
            <a:spAutoFit/>
          </a:bodyPr>
          <a:lstStyle/>
          <a:p>
            <a:r>
              <a:rPr lang="tr-TR" dirty="0" err="1" smtClean="0"/>
              <a:t>System.out.println</a:t>
            </a:r>
            <a:r>
              <a:rPr lang="tr-TR" dirty="0" smtClean="0"/>
              <a:t> içerisinde </a:t>
            </a:r>
            <a:r>
              <a:rPr lang="tr-TR" dirty="0" err="1" smtClean="0"/>
              <a:t>metinsel</a:t>
            </a:r>
            <a:r>
              <a:rPr lang="tr-TR" dirty="0" smtClean="0"/>
              <a:t> bir ifade(</a:t>
            </a:r>
            <a:r>
              <a:rPr lang="tr-TR" dirty="0" err="1" smtClean="0"/>
              <a:t>string</a:t>
            </a:r>
            <a:r>
              <a:rPr lang="tr-TR" dirty="0" smtClean="0"/>
              <a:t>) sonuna başka bir sayısal ifade ile birlikte yazdırmak </a:t>
            </a:r>
          </a:p>
          <a:p>
            <a:r>
              <a:rPr lang="tr-TR" dirty="0" smtClean="0"/>
              <a:t>istediğimizde + sembolünü kullanırız.</a:t>
            </a:r>
          </a:p>
          <a:p>
            <a:endParaRPr lang="tr-TR" dirty="0"/>
          </a:p>
        </p:txBody>
      </p:sp>
    </p:spTree>
    <p:extLst>
      <p:ext uri="{BB962C8B-B14F-4D97-AF65-F5344CB8AC3E}">
        <p14:creationId xmlns:p14="http://schemas.microsoft.com/office/powerpoint/2010/main" val="1703333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p:cNvPicPr>
            <a:picLocks noChangeAspect="1"/>
          </p:cNvPicPr>
          <p:nvPr/>
        </p:nvPicPr>
        <p:blipFill>
          <a:blip r:embed="rId2"/>
          <a:stretch>
            <a:fillRect/>
          </a:stretch>
        </p:blipFill>
        <p:spPr>
          <a:xfrm>
            <a:off x="2584305" y="1217727"/>
            <a:ext cx="6524625" cy="4638675"/>
          </a:xfrm>
          <a:prstGeom prst="rect">
            <a:avLst/>
          </a:prstGeom>
        </p:spPr>
      </p:pic>
      <p:sp>
        <p:nvSpPr>
          <p:cNvPr id="4" name="Metin kutusu 3"/>
          <p:cNvSpPr txBox="1"/>
          <p:nvPr/>
        </p:nvSpPr>
        <p:spPr>
          <a:xfrm>
            <a:off x="4154217" y="91440"/>
            <a:ext cx="4372159" cy="584775"/>
          </a:xfrm>
          <a:prstGeom prst="rect">
            <a:avLst/>
          </a:prstGeom>
          <a:noFill/>
        </p:spPr>
        <p:txBody>
          <a:bodyPr wrap="none" rtlCol="0">
            <a:spAutoFit/>
          </a:bodyPr>
          <a:lstStyle/>
          <a:p>
            <a:r>
              <a:rPr lang="tr-TR" sz="3200" dirty="0" smtClean="0">
                <a:solidFill>
                  <a:srgbClr val="0070C0"/>
                </a:solidFill>
              </a:rPr>
              <a:t>İlkel(Primitif) Değişkenler</a:t>
            </a:r>
            <a:endParaRPr lang="tr-TR" sz="3200" dirty="0">
              <a:solidFill>
                <a:srgbClr val="0070C0"/>
              </a:solidFill>
            </a:endParaRPr>
          </a:p>
        </p:txBody>
      </p:sp>
      <p:sp>
        <p:nvSpPr>
          <p:cNvPr id="5" name="Yuvarlatılmış Dikdörtgen 4"/>
          <p:cNvSpPr/>
          <p:nvPr/>
        </p:nvSpPr>
        <p:spPr>
          <a:xfrm>
            <a:off x="2668385" y="2576945"/>
            <a:ext cx="4438997" cy="313389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Metin kutusu 5"/>
          <p:cNvSpPr txBox="1"/>
          <p:nvPr/>
        </p:nvSpPr>
        <p:spPr>
          <a:xfrm>
            <a:off x="121913" y="2568633"/>
            <a:ext cx="2338654" cy="646331"/>
          </a:xfrm>
          <a:prstGeom prst="rect">
            <a:avLst/>
          </a:prstGeom>
          <a:noFill/>
        </p:spPr>
        <p:txBody>
          <a:bodyPr wrap="none" rtlCol="0">
            <a:spAutoFit/>
          </a:bodyPr>
          <a:lstStyle/>
          <a:p>
            <a:r>
              <a:rPr lang="tr-TR" dirty="0" smtClean="0"/>
              <a:t>İlkel değişken tiplerinin</a:t>
            </a:r>
          </a:p>
          <a:p>
            <a:r>
              <a:rPr lang="tr-TR" dirty="0" smtClean="0"/>
              <a:t>sınıflandırılması</a:t>
            </a:r>
            <a:endParaRPr lang="tr-TR" dirty="0"/>
          </a:p>
        </p:txBody>
      </p:sp>
      <p:cxnSp>
        <p:nvCxnSpPr>
          <p:cNvPr id="8" name="Düz Ok Bağlayıcısı 7"/>
          <p:cNvCxnSpPr/>
          <p:nvPr/>
        </p:nvCxnSpPr>
        <p:spPr>
          <a:xfrm flipH="1">
            <a:off x="2460567" y="2751513"/>
            <a:ext cx="3241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64159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277485" y="824383"/>
            <a:ext cx="6400800" cy="5086350"/>
          </a:xfrm>
          <a:prstGeom prst="rect">
            <a:avLst/>
          </a:prstGeom>
        </p:spPr>
      </p:pic>
      <p:sp>
        <p:nvSpPr>
          <p:cNvPr id="3" name="Metin kutusu 2"/>
          <p:cNvSpPr txBox="1"/>
          <p:nvPr/>
        </p:nvSpPr>
        <p:spPr>
          <a:xfrm>
            <a:off x="4295533" y="-1932"/>
            <a:ext cx="4372159" cy="584775"/>
          </a:xfrm>
          <a:prstGeom prst="rect">
            <a:avLst/>
          </a:prstGeom>
          <a:noFill/>
        </p:spPr>
        <p:txBody>
          <a:bodyPr wrap="none" rtlCol="0">
            <a:spAutoFit/>
          </a:bodyPr>
          <a:lstStyle/>
          <a:p>
            <a:r>
              <a:rPr lang="tr-TR" sz="3200" dirty="0" smtClean="0">
                <a:solidFill>
                  <a:srgbClr val="0070C0"/>
                </a:solidFill>
              </a:rPr>
              <a:t>İlkel(Primitif) Değişkenler</a:t>
            </a:r>
            <a:endParaRPr lang="tr-TR" sz="3200" dirty="0">
              <a:solidFill>
                <a:srgbClr val="0070C0"/>
              </a:solidFill>
            </a:endParaRPr>
          </a:p>
        </p:txBody>
      </p:sp>
      <p:sp>
        <p:nvSpPr>
          <p:cNvPr id="2" name="Dikdörtgen 1"/>
          <p:cNvSpPr/>
          <p:nvPr/>
        </p:nvSpPr>
        <p:spPr>
          <a:xfrm>
            <a:off x="3630285" y="5167547"/>
            <a:ext cx="6096000" cy="646331"/>
          </a:xfrm>
          <a:prstGeom prst="rect">
            <a:avLst/>
          </a:prstGeom>
        </p:spPr>
        <p:txBody>
          <a:bodyPr>
            <a:spAutoFit/>
          </a:bodyPr>
          <a:lstStyle/>
          <a:p>
            <a:r>
              <a:rPr lang="tr-TR" dirty="0" err="1" smtClean="0"/>
              <a:t>boolean</a:t>
            </a:r>
            <a:r>
              <a:rPr lang="tr-TR" dirty="0" smtClean="0"/>
              <a:t> bir </a:t>
            </a:r>
            <a:r>
              <a:rPr lang="tr-TR" dirty="0"/>
              <a:t>diğer önemli veri tipidir.  </a:t>
            </a:r>
            <a:r>
              <a:rPr lang="tr-TR" dirty="0" err="1"/>
              <a:t>b</a:t>
            </a:r>
            <a:r>
              <a:rPr lang="tr-TR" dirty="0" err="1" smtClean="0"/>
              <a:t>oolean</a:t>
            </a:r>
            <a:r>
              <a:rPr lang="tr-TR" dirty="0" smtClean="0"/>
              <a:t> </a:t>
            </a:r>
            <a:r>
              <a:rPr lang="tr-TR" dirty="0"/>
              <a:t>tipinde bir </a:t>
            </a:r>
            <a:r>
              <a:rPr lang="tr-TR" dirty="0" smtClean="0"/>
              <a:t>değişken  </a:t>
            </a:r>
            <a:r>
              <a:rPr lang="tr-TR" dirty="0"/>
              <a:t>şu iki değerden birini alabilir: </a:t>
            </a:r>
            <a:r>
              <a:rPr lang="tr-TR" dirty="0" smtClean="0"/>
              <a:t> </a:t>
            </a:r>
            <a:r>
              <a:rPr lang="tr-TR" dirty="0" err="1" smtClean="0"/>
              <a:t>true</a:t>
            </a:r>
            <a:r>
              <a:rPr lang="tr-TR" dirty="0" smtClean="0"/>
              <a:t> ya </a:t>
            </a:r>
            <a:r>
              <a:rPr lang="tr-TR" dirty="0"/>
              <a:t>da </a:t>
            </a:r>
            <a:r>
              <a:rPr lang="tr-TR" dirty="0" smtClean="0"/>
              <a:t> </a:t>
            </a:r>
            <a:r>
              <a:rPr lang="tr-TR" dirty="0" err="1" smtClean="0"/>
              <a:t>false</a:t>
            </a:r>
            <a:endParaRPr lang="tr-TR" dirty="0"/>
          </a:p>
        </p:txBody>
      </p:sp>
      <p:sp>
        <p:nvSpPr>
          <p:cNvPr id="5" name="Dikdörtgen 4"/>
          <p:cNvSpPr/>
          <p:nvPr/>
        </p:nvSpPr>
        <p:spPr>
          <a:xfrm>
            <a:off x="3630285" y="4295283"/>
            <a:ext cx="6639463" cy="369332"/>
          </a:xfrm>
          <a:prstGeom prst="rect">
            <a:avLst/>
          </a:prstGeom>
        </p:spPr>
        <p:txBody>
          <a:bodyPr wrap="square">
            <a:spAutoFit/>
          </a:bodyPr>
          <a:lstStyle/>
          <a:p>
            <a:r>
              <a:rPr lang="tr-TR" dirty="0" err="1" smtClean="0"/>
              <a:t>char</a:t>
            </a:r>
            <a:r>
              <a:rPr lang="tr-TR" dirty="0" smtClean="0"/>
              <a:t> tipi tek tırnaklar arasında belirtilen </a:t>
            </a:r>
            <a:r>
              <a:rPr lang="tr-TR" dirty="0"/>
              <a:t>tek bir karakter </a:t>
            </a:r>
            <a:r>
              <a:rPr lang="tr-TR" dirty="0" smtClean="0"/>
              <a:t>için kullanılır.</a:t>
            </a:r>
            <a:endParaRPr lang="tr-TR" dirty="0"/>
          </a:p>
        </p:txBody>
      </p:sp>
    </p:spTree>
    <p:extLst>
      <p:ext uri="{BB962C8B-B14F-4D97-AF65-F5344CB8AC3E}">
        <p14:creationId xmlns:p14="http://schemas.microsoft.com/office/powerpoint/2010/main" val="3317772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p:cNvSpPr txBox="1"/>
          <p:nvPr/>
        </p:nvSpPr>
        <p:spPr>
          <a:xfrm>
            <a:off x="4264429" y="232756"/>
            <a:ext cx="2701317" cy="584775"/>
          </a:xfrm>
          <a:prstGeom prst="rect">
            <a:avLst/>
          </a:prstGeom>
          <a:noFill/>
        </p:spPr>
        <p:txBody>
          <a:bodyPr wrap="none" rtlCol="0">
            <a:spAutoFit/>
          </a:bodyPr>
          <a:lstStyle/>
          <a:p>
            <a:r>
              <a:rPr lang="tr-TR" sz="3200" dirty="0" smtClean="0">
                <a:solidFill>
                  <a:srgbClr val="0070C0"/>
                </a:solidFill>
              </a:rPr>
              <a:t>Java </a:t>
            </a:r>
            <a:r>
              <a:rPr lang="tr-TR" sz="3200" dirty="0" err="1" smtClean="0">
                <a:solidFill>
                  <a:srgbClr val="0070C0"/>
                </a:solidFill>
              </a:rPr>
              <a:t>Byte-Code</a:t>
            </a:r>
            <a:endParaRPr lang="tr-TR" sz="3200" dirty="0">
              <a:solidFill>
                <a:srgbClr val="0070C0"/>
              </a:solidFill>
            </a:endParaRPr>
          </a:p>
        </p:txBody>
      </p:sp>
      <p:sp>
        <p:nvSpPr>
          <p:cNvPr id="4" name="Metin kutusu 3"/>
          <p:cNvSpPr txBox="1"/>
          <p:nvPr/>
        </p:nvSpPr>
        <p:spPr>
          <a:xfrm>
            <a:off x="267553" y="1046825"/>
            <a:ext cx="11478330" cy="3416320"/>
          </a:xfrm>
          <a:prstGeom prst="rect">
            <a:avLst/>
          </a:prstGeom>
          <a:noFill/>
        </p:spPr>
        <p:txBody>
          <a:bodyPr wrap="square" rtlCol="0">
            <a:spAutoFit/>
          </a:bodyPr>
          <a:lstStyle/>
          <a:p>
            <a:pPr marL="342900">
              <a:lnSpc>
                <a:spcPct val="150000"/>
              </a:lnSpc>
              <a:buFont typeface="Wingdings" panose="05000000000000000000" pitchFamily="2" charset="2"/>
              <a:buChar char="v"/>
            </a:pPr>
            <a:r>
              <a:rPr lang="tr-TR" sz="2400" dirty="0" smtClean="0"/>
              <a:t> Java derleyicisi bir Java programını, belirli bir işletim sistemi için </a:t>
            </a:r>
            <a:r>
              <a:rPr lang="tr-TR" sz="2400" dirty="0" err="1" smtClean="0"/>
              <a:t>assembly</a:t>
            </a:r>
            <a:r>
              <a:rPr lang="tr-TR" sz="2400" dirty="0" smtClean="0"/>
              <a:t> diline veya makine diline dönüştürmez. </a:t>
            </a:r>
          </a:p>
          <a:p>
            <a:pPr marL="342900">
              <a:lnSpc>
                <a:spcPct val="150000"/>
              </a:lnSpc>
              <a:buFont typeface="Wingdings" panose="05000000000000000000" pitchFamily="2" charset="2"/>
              <a:buChar char="v"/>
            </a:pPr>
            <a:endParaRPr lang="tr-TR" sz="2400" dirty="0"/>
          </a:p>
          <a:p>
            <a:pPr marL="342900">
              <a:lnSpc>
                <a:spcPct val="150000"/>
              </a:lnSpc>
              <a:buFont typeface="Wingdings" panose="05000000000000000000" pitchFamily="2" charset="2"/>
              <a:buChar char="v"/>
            </a:pPr>
            <a:r>
              <a:rPr lang="tr-TR" sz="2400" dirty="0" smtClean="0"/>
              <a:t>Java derleyicisi bunun yerine,  bir Java programını </a:t>
            </a:r>
            <a:r>
              <a:rPr lang="tr-TR" sz="2400" dirty="0" err="1" smtClean="0"/>
              <a:t>byte-code’a</a:t>
            </a:r>
            <a:r>
              <a:rPr lang="tr-TR" sz="2400" dirty="0" smtClean="0"/>
              <a:t> dönüştürür. </a:t>
            </a:r>
            <a:r>
              <a:rPr lang="tr-TR" sz="2400" dirty="0" err="1" smtClean="0"/>
              <a:t>Byte-code</a:t>
            </a:r>
            <a:r>
              <a:rPr lang="tr-TR" sz="2400" dirty="0" smtClean="0"/>
              <a:t> Java Sanal Makinası (Java Virtual Machine=JVM)  denilen sanal bir bilgisayar için bir makine dilidir. </a:t>
            </a:r>
            <a:endParaRPr lang="tr-TR" sz="2400" dirty="0"/>
          </a:p>
        </p:txBody>
      </p:sp>
      <p:pic>
        <p:nvPicPr>
          <p:cNvPr id="5" name="Resim 4"/>
          <p:cNvPicPr>
            <a:picLocks noChangeAspect="1"/>
          </p:cNvPicPr>
          <p:nvPr/>
        </p:nvPicPr>
        <p:blipFill>
          <a:blip r:embed="rId2"/>
          <a:stretch>
            <a:fillRect/>
          </a:stretch>
        </p:blipFill>
        <p:spPr>
          <a:xfrm>
            <a:off x="2451081" y="4570084"/>
            <a:ext cx="8153400" cy="1504950"/>
          </a:xfrm>
          <a:prstGeom prst="rect">
            <a:avLst/>
          </a:prstGeom>
        </p:spPr>
      </p:pic>
    </p:spTree>
    <p:extLst>
      <p:ext uri="{BB962C8B-B14F-4D97-AF65-F5344CB8AC3E}">
        <p14:creationId xmlns:p14="http://schemas.microsoft.com/office/powerpoint/2010/main" val="37037438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p:cNvSpPr txBox="1"/>
          <p:nvPr/>
        </p:nvSpPr>
        <p:spPr>
          <a:xfrm>
            <a:off x="4295533" y="-1932"/>
            <a:ext cx="4372159" cy="584775"/>
          </a:xfrm>
          <a:prstGeom prst="rect">
            <a:avLst/>
          </a:prstGeom>
          <a:noFill/>
        </p:spPr>
        <p:txBody>
          <a:bodyPr wrap="none" rtlCol="0">
            <a:spAutoFit/>
          </a:bodyPr>
          <a:lstStyle/>
          <a:p>
            <a:r>
              <a:rPr lang="tr-TR" sz="3200" dirty="0" smtClean="0">
                <a:solidFill>
                  <a:srgbClr val="0070C0"/>
                </a:solidFill>
              </a:rPr>
              <a:t>İlkel(Primitif) Değişkenler</a:t>
            </a:r>
            <a:endParaRPr lang="tr-TR" sz="3200" dirty="0">
              <a:solidFill>
                <a:srgbClr val="0070C0"/>
              </a:solidFill>
            </a:endParaRPr>
          </a:p>
        </p:txBody>
      </p:sp>
      <p:sp>
        <p:nvSpPr>
          <p:cNvPr id="4" name="Dikdörtgen 3"/>
          <p:cNvSpPr/>
          <p:nvPr/>
        </p:nvSpPr>
        <p:spPr>
          <a:xfrm>
            <a:off x="620681" y="678101"/>
            <a:ext cx="11208330" cy="830997"/>
          </a:xfrm>
          <a:prstGeom prst="rect">
            <a:avLst/>
          </a:prstGeom>
        </p:spPr>
        <p:txBody>
          <a:bodyPr wrap="square">
            <a:spAutoFit/>
          </a:bodyPr>
          <a:lstStyle/>
          <a:p>
            <a:pPr algn="just"/>
            <a:r>
              <a:rPr lang="tr-TR" sz="2400" dirty="0" smtClean="0"/>
              <a:t>Bir değişken tanımlarken önce veri tipi sonra boşluk bırakarak değişken adını yazarız.</a:t>
            </a:r>
          </a:p>
          <a:p>
            <a:pPr algn="just"/>
            <a:r>
              <a:rPr lang="tr-TR" sz="2400" dirty="0" smtClean="0"/>
              <a:t> = ifadesinden sonra ise değişkene atanacak değer gelmektedir.</a:t>
            </a:r>
            <a:endParaRPr lang="tr-TR" sz="2400" dirty="0"/>
          </a:p>
        </p:txBody>
      </p:sp>
      <p:pic>
        <p:nvPicPr>
          <p:cNvPr id="5" name="Resim 4"/>
          <p:cNvPicPr>
            <a:picLocks noChangeAspect="1"/>
          </p:cNvPicPr>
          <p:nvPr/>
        </p:nvPicPr>
        <p:blipFill>
          <a:blip r:embed="rId2"/>
          <a:stretch>
            <a:fillRect/>
          </a:stretch>
        </p:blipFill>
        <p:spPr>
          <a:xfrm>
            <a:off x="2610108" y="2025051"/>
            <a:ext cx="7229475" cy="4343400"/>
          </a:xfrm>
          <a:prstGeom prst="rect">
            <a:avLst/>
          </a:prstGeom>
        </p:spPr>
      </p:pic>
    </p:spTree>
    <p:extLst>
      <p:ext uri="{BB962C8B-B14F-4D97-AF65-F5344CB8AC3E}">
        <p14:creationId xmlns:p14="http://schemas.microsoft.com/office/powerpoint/2010/main" val="27340303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1106835" y="5289231"/>
            <a:ext cx="2733675" cy="1152525"/>
          </a:xfrm>
          <a:prstGeom prst="rect">
            <a:avLst/>
          </a:prstGeom>
        </p:spPr>
      </p:pic>
      <p:sp>
        <p:nvSpPr>
          <p:cNvPr id="3" name="Dikdörtgen 2"/>
          <p:cNvSpPr/>
          <p:nvPr/>
        </p:nvSpPr>
        <p:spPr>
          <a:xfrm>
            <a:off x="257361" y="754631"/>
            <a:ext cx="11410496" cy="3970318"/>
          </a:xfrm>
          <a:prstGeom prst="rect">
            <a:avLst/>
          </a:prstGeom>
        </p:spPr>
        <p:txBody>
          <a:bodyPr wrap="none">
            <a:spAutoFit/>
          </a:bodyPr>
          <a:lstStyle/>
          <a:p>
            <a:r>
              <a:rPr lang="tr-TR" dirty="0" smtClean="0"/>
              <a:t>Java’da değişken ismi verirken </a:t>
            </a:r>
            <a:r>
              <a:rPr lang="tr-TR" dirty="0" err="1" smtClean="0"/>
              <a:t>CamelCase</a:t>
            </a:r>
            <a:r>
              <a:rPr lang="tr-TR" dirty="0" smtClean="0"/>
              <a:t> yazım geleneği izlenir. Buna göre değişken isimlerinde ilk harf küçüktür. </a:t>
            </a:r>
          </a:p>
          <a:p>
            <a:r>
              <a:rPr lang="tr-TR" dirty="0" smtClean="0"/>
              <a:t>Değişken birden fazla  kelimeden oluşuyorsa sonraki kelimelerin ilk harfi büyük yazılır. Bütün harflerin küçük yazılması </a:t>
            </a:r>
          </a:p>
          <a:p>
            <a:r>
              <a:rPr lang="tr-TR" dirty="0" smtClean="0"/>
              <a:t>hata vermese de Java geliştiricileri tarafından kullanılan bir yaklaşım değildir </a:t>
            </a:r>
          </a:p>
          <a:p>
            <a:r>
              <a:rPr lang="tr-TR" dirty="0" smtClean="0"/>
              <a:t>(Sınıf ismi verirken ise ilk harf de büyük olmalıdır;  </a:t>
            </a:r>
            <a:r>
              <a:rPr lang="tr-TR" dirty="0" err="1" smtClean="0"/>
              <a:t>MainClass</a:t>
            </a:r>
            <a:r>
              <a:rPr lang="tr-TR" dirty="0"/>
              <a:t> </a:t>
            </a:r>
            <a:r>
              <a:rPr lang="tr-TR" dirty="0" smtClean="0"/>
              <a:t>gibi).</a:t>
            </a:r>
          </a:p>
          <a:p>
            <a:pPr>
              <a:buClr>
                <a:srgbClr val="92D050"/>
              </a:buClr>
              <a:buSzPct val="145000"/>
            </a:pPr>
            <a:endParaRPr lang="tr-TR" b="1" dirty="0" smtClean="0"/>
          </a:p>
          <a:p>
            <a:pPr>
              <a:buClr>
                <a:srgbClr val="92D050"/>
              </a:buClr>
              <a:buSzPct val="145000"/>
            </a:pPr>
            <a:r>
              <a:rPr lang="tr-TR" b="1" dirty="0" smtClean="0"/>
              <a:t>Değişkenlere İsim Verme </a:t>
            </a:r>
            <a:r>
              <a:rPr lang="tr-TR" b="1" dirty="0"/>
              <a:t>Kuralları</a:t>
            </a:r>
          </a:p>
          <a:p>
            <a:pPr marL="457200" indent="-457200">
              <a:buClr>
                <a:srgbClr val="92D050"/>
              </a:buClr>
              <a:buSzPct val="145000"/>
              <a:buFont typeface="Arial"/>
              <a:buChar char="•"/>
            </a:pPr>
            <a:r>
              <a:rPr lang="tr-TR" dirty="0" smtClean="0"/>
              <a:t>Değişken isimleri rakamla başlamaz: </a:t>
            </a:r>
            <a:r>
              <a:rPr lang="tr-TR" dirty="0" smtClean="0">
                <a:solidFill>
                  <a:srgbClr val="FF0000"/>
                </a:solidFill>
              </a:rPr>
              <a:t>1not</a:t>
            </a:r>
            <a:r>
              <a:rPr lang="tr-TR" dirty="0" smtClean="0"/>
              <a:t> gibi bir isim verilemez, ancak </a:t>
            </a:r>
            <a:r>
              <a:rPr lang="tr-TR" dirty="0" smtClean="0">
                <a:solidFill>
                  <a:srgbClr val="FF0000"/>
                </a:solidFill>
              </a:rPr>
              <a:t>not1</a:t>
            </a:r>
            <a:r>
              <a:rPr lang="tr-TR" dirty="0" smtClean="0"/>
              <a:t> olabilir.</a:t>
            </a:r>
          </a:p>
          <a:p>
            <a:pPr>
              <a:buClr>
                <a:srgbClr val="92D050"/>
              </a:buClr>
              <a:buSzPct val="145000"/>
            </a:pPr>
            <a:endParaRPr lang="tr-TR" dirty="0"/>
          </a:p>
          <a:p>
            <a:pPr marL="457200" indent="-457200">
              <a:buClr>
                <a:srgbClr val="92D050"/>
              </a:buClr>
              <a:buSzPct val="145000"/>
              <a:buFont typeface="Arial"/>
              <a:buChar char="•"/>
            </a:pPr>
            <a:r>
              <a:rPr lang="tr-TR" dirty="0"/>
              <a:t>Boşluk dahil özel karakterler kullanılmaz. </a:t>
            </a:r>
            <a:r>
              <a:rPr lang="tr-TR" dirty="0" smtClean="0"/>
              <a:t> Yalnızca </a:t>
            </a:r>
            <a:r>
              <a:rPr lang="tr-TR" dirty="0"/>
              <a:t>A..Z, a…z, 0..9, _ ve $ </a:t>
            </a:r>
            <a:r>
              <a:rPr lang="tr-TR" dirty="0" smtClean="0"/>
              <a:t>kullanılabilir. </a:t>
            </a:r>
          </a:p>
          <a:p>
            <a:pPr>
              <a:buClr>
                <a:srgbClr val="92D050"/>
              </a:buClr>
              <a:buSzPct val="145000"/>
            </a:pPr>
            <a:r>
              <a:rPr lang="tr-TR" dirty="0"/>
              <a:t> </a:t>
            </a:r>
            <a:r>
              <a:rPr lang="tr-TR" dirty="0" smtClean="0"/>
              <a:t> </a:t>
            </a:r>
            <a:r>
              <a:rPr lang="tr-TR" dirty="0"/>
              <a:t>n</a:t>
            </a:r>
            <a:r>
              <a:rPr lang="tr-TR" dirty="0" smtClean="0"/>
              <a:t>ot* veya not? gibi bir değişken ismi olamaz. Ancak </a:t>
            </a:r>
            <a:r>
              <a:rPr lang="tr-TR" dirty="0" smtClean="0">
                <a:solidFill>
                  <a:srgbClr val="FF0000"/>
                </a:solidFill>
              </a:rPr>
              <a:t>not_1</a:t>
            </a:r>
            <a:r>
              <a:rPr lang="tr-TR" dirty="0" smtClean="0"/>
              <a:t> veya </a:t>
            </a:r>
            <a:r>
              <a:rPr lang="tr-TR" dirty="0" smtClean="0">
                <a:solidFill>
                  <a:srgbClr val="FF0000"/>
                </a:solidFill>
              </a:rPr>
              <a:t>_not </a:t>
            </a:r>
            <a:r>
              <a:rPr lang="tr-TR" dirty="0" smtClean="0"/>
              <a:t>gibi isimler verilebilir. Ancak değişken isimlerinde</a:t>
            </a:r>
          </a:p>
          <a:p>
            <a:pPr>
              <a:buClr>
                <a:srgbClr val="92D050"/>
              </a:buClr>
              <a:buSzPct val="145000"/>
            </a:pPr>
            <a:r>
              <a:rPr lang="tr-TR" dirty="0" smtClean="0"/>
              <a:t>alttan çizgi _  kullanımı Java’da değil </a:t>
            </a:r>
            <a:r>
              <a:rPr lang="tr-TR" dirty="0" err="1" smtClean="0"/>
              <a:t>Python’da</a:t>
            </a:r>
            <a:r>
              <a:rPr lang="tr-TR" dirty="0" smtClean="0"/>
              <a:t> kabul edilen bir gelenektir.</a:t>
            </a:r>
          </a:p>
          <a:p>
            <a:pPr>
              <a:buClr>
                <a:srgbClr val="92D050"/>
              </a:buClr>
              <a:buSzPct val="145000"/>
            </a:pPr>
            <a:endParaRPr lang="tr-TR" dirty="0"/>
          </a:p>
          <a:p>
            <a:pPr marL="285750" indent="-285750">
              <a:buClr>
                <a:srgbClr val="92D050"/>
              </a:buClr>
              <a:buSzPct val="145000"/>
              <a:buFont typeface="Arial" panose="020B0604020202020204" pitchFamily="34" charset="0"/>
              <a:buChar char="•"/>
            </a:pPr>
            <a:r>
              <a:rPr lang="tr-TR" dirty="0" err="1"/>
              <a:t>Javascript</a:t>
            </a:r>
            <a:r>
              <a:rPr lang="tr-TR" dirty="0"/>
              <a:t> de ayrılmış sözcükler (</a:t>
            </a:r>
            <a:r>
              <a:rPr lang="tr-TR" dirty="0" err="1"/>
              <a:t>reserved</a:t>
            </a:r>
            <a:r>
              <a:rPr lang="tr-TR" dirty="0"/>
              <a:t> </a:t>
            </a:r>
            <a:r>
              <a:rPr lang="tr-TR" dirty="0" err="1"/>
              <a:t>words</a:t>
            </a:r>
            <a:r>
              <a:rPr lang="tr-TR" dirty="0"/>
              <a:t>) isim olarak kullanılamaz</a:t>
            </a:r>
          </a:p>
          <a:p>
            <a:pPr lvl="1">
              <a:buClr>
                <a:srgbClr val="92D050"/>
              </a:buClr>
              <a:buSzPct val="145000"/>
            </a:pPr>
            <a:r>
              <a:rPr lang="tr-TR" dirty="0">
                <a:latin typeface="Consolas" panose="020B0609020204030204" pitchFamily="49" charset="0"/>
              </a:rPr>
              <a:t>break, </a:t>
            </a:r>
            <a:r>
              <a:rPr lang="tr-TR" dirty="0" err="1">
                <a:latin typeface="Consolas" panose="020B0609020204030204" pitchFamily="49" charset="0"/>
              </a:rPr>
              <a:t>continue</a:t>
            </a:r>
            <a:r>
              <a:rPr lang="tr-TR" dirty="0">
                <a:latin typeface="Consolas" panose="020B0609020204030204" pitchFamily="49" charset="0"/>
              </a:rPr>
              <a:t>, </a:t>
            </a:r>
            <a:r>
              <a:rPr lang="tr-TR" dirty="0" err="1">
                <a:latin typeface="Consolas" panose="020B0609020204030204" pitchFamily="49" charset="0"/>
              </a:rPr>
              <a:t>debugger</a:t>
            </a:r>
            <a:r>
              <a:rPr lang="tr-TR" dirty="0">
                <a:latin typeface="Consolas" panose="020B0609020204030204" pitchFamily="49" charset="0"/>
              </a:rPr>
              <a:t>, do…</a:t>
            </a:r>
            <a:r>
              <a:rPr lang="tr-TR" dirty="0" err="1">
                <a:latin typeface="Consolas" panose="020B0609020204030204" pitchFamily="49" charset="0"/>
              </a:rPr>
              <a:t>while,for,switch</a:t>
            </a:r>
            <a:r>
              <a:rPr lang="tr-TR" dirty="0">
                <a:latin typeface="Consolas" panose="020B0609020204030204" pitchFamily="49" charset="0"/>
              </a:rPr>
              <a:t>, </a:t>
            </a:r>
            <a:r>
              <a:rPr lang="tr-TR" dirty="0" err="1">
                <a:latin typeface="Consolas" panose="020B0609020204030204" pitchFamily="49" charset="0"/>
              </a:rPr>
              <a:t>function</a:t>
            </a:r>
            <a:r>
              <a:rPr lang="tr-TR" dirty="0">
                <a:latin typeface="Consolas" panose="020B0609020204030204" pitchFamily="49" charset="0"/>
              </a:rPr>
              <a:t>, </a:t>
            </a:r>
            <a:r>
              <a:rPr lang="tr-TR" dirty="0" err="1">
                <a:latin typeface="Consolas" panose="020B0609020204030204" pitchFamily="49" charset="0"/>
              </a:rPr>
              <a:t>if</a:t>
            </a:r>
            <a:r>
              <a:rPr lang="tr-TR" dirty="0">
                <a:latin typeface="Consolas" panose="020B0609020204030204" pitchFamily="49" charset="0"/>
              </a:rPr>
              <a:t>..</a:t>
            </a:r>
            <a:r>
              <a:rPr lang="tr-TR" dirty="0" err="1">
                <a:latin typeface="Consolas" panose="020B0609020204030204" pitchFamily="49" charset="0"/>
              </a:rPr>
              <a:t>else,return,switch</a:t>
            </a:r>
            <a:r>
              <a:rPr lang="tr-TR" dirty="0">
                <a:latin typeface="Consolas" panose="020B0609020204030204" pitchFamily="49" charset="0"/>
              </a:rPr>
              <a:t>, var</a:t>
            </a:r>
          </a:p>
        </p:txBody>
      </p:sp>
      <p:sp>
        <p:nvSpPr>
          <p:cNvPr id="4" name="Dikdörtgen 3"/>
          <p:cNvSpPr/>
          <p:nvPr/>
        </p:nvSpPr>
        <p:spPr>
          <a:xfrm>
            <a:off x="4161196" y="5289231"/>
            <a:ext cx="6072945" cy="646331"/>
          </a:xfrm>
          <a:prstGeom prst="rect">
            <a:avLst/>
          </a:prstGeom>
        </p:spPr>
        <p:txBody>
          <a:bodyPr wrap="none">
            <a:spAutoFit/>
          </a:bodyPr>
          <a:lstStyle/>
          <a:p>
            <a:r>
              <a:rPr lang="tr-TR" dirty="0" smtClean="0"/>
              <a:t>İsimlerin programda temsil ettikleri değişkenlere göre açıklayıcı</a:t>
            </a:r>
          </a:p>
          <a:p>
            <a:r>
              <a:rPr lang="tr-TR" dirty="0" smtClean="0"/>
              <a:t>seçilmesinde fayda vardır.</a:t>
            </a:r>
            <a:endParaRPr lang="tr-TR" dirty="0"/>
          </a:p>
        </p:txBody>
      </p:sp>
      <p:sp>
        <p:nvSpPr>
          <p:cNvPr id="5" name="Metin kutusu 4"/>
          <p:cNvSpPr txBox="1"/>
          <p:nvPr/>
        </p:nvSpPr>
        <p:spPr>
          <a:xfrm>
            <a:off x="4161196" y="0"/>
            <a:ext cx="3964162" cy="584775"/>
          </a:xfrm>
          <a:prstGeom prst="rect">
            <a:avLst/>
          </a:prstGeom>
          <a:noFill/>
        </p:spPr>
        <p:txBody>
          <a:bodyPr wrap="none" rtlCol="0">
            <a:spAutoFit/>
          </a:bodyPr>
          <a:lstStyle/>
          <a:p>
            <a:r>
              <a:rPr lang="tr-TR" sz="3200" dirty="0" smtClean="0">
                <a:solidFill>
                  <a:srgbClr val="0070C0"/>
                </a:solidFill>
              </a:rPr>
              <a:t>Değişken İsimlendirme</a:t>
            </a:r>
            <a:endParaRPr lang="tr-TR" sz="3200" dirty="0">
              <a:solidFill>
                <a:srgbClr val="0070C0"/>
              </a:solidFill>
            </a:endParaRPr>
          </a:p>
        </p:txBody>
      </p:sp>
    </p:spTree>
    <p:extLst>
      <p:ext uri="{BB962C8B-B14F-4D97-AF65-F5344CB8AC3E}">
        <p14:creationId xmlns:p14="http://schemas.microsoft.com/office/powerpoint/2010/main" val="9806299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3065838" y="3144289"/>
            <a:ext cx="6076950" cy="3429000"/>
          </a:xfrm>
          <a:prstGeom prst="rect">
            <a:avLst/>
          </a:prstGeom>
        </p:spPr>
      </p:pic>
      <p:sp>
        <p:nvSpPr>
          <p:cNvPr id="3" name="Dikdörtgen 2"/>
          <p:cNvSpPr/>
          <p:nvPr/>
        </p:nvSpPr>
        <p:spPr>
          <a:xfrm>
            <a:off x="362988" y="678100"/>
            <a:ext cx="11482650" cy="1938992"/>
          </a:xfrm>
          <a:prstGeom prst="rect">
            <a:avLst/>
          </a:prstGeom>
        </p:spPr>
        <p:txBody>
          <a:bodyPr wrap="square">
            <a:spAutoFit/>
          </a:bodyPr>
          <a:lstStyle/>
          <a:p>
            <a:pPr algn="just">
              <a:lnSpc>
                <a:spcPct val="150000"/>
              </a:lnSpc>
            </a:pPr>
            <a:r>
              <a:rPr lang="tr-TR" sz="2000" dirty="0" smtClean="0"/>
              <a:t>Değişken tanımlarken, beyan ve atamayı farklı yerlerde yapabiliriz.</a:t>
            </a:r>
          </a:p>
          <a:p>
            <a:pPr algn="just">
              <a:lnSpc>
                <a:spcPct val="150000"/>
              </a:lnSpc>
            </a:pPr>
            <a:r>
              <a:rPr lang="tr-TR" sz="2000" dirty="0" smtClean="0"/>
              <a:t> Aşağıdaki örnekte </a:t>
            </a:r>
            <a:r>
              <a:rPr lang="tr-TR" sz="2000" dirty="0" err="1" smtClean="0">
                <a:solidFill>
                  <a:srgbClr val="C00000"/>
                </a:solidFill>
                <a:latin typeface="Consolas" panose="020B0609020204030204" pitchFamily="49" charset="0"/>
              </a:rPr>
              <a:t>int</a:t>
            </a:r>
            <a:r>
              <a:rPr lang="tr-TR" sz="2000" dirty="0" smtClean="0">
                <a:latin typeface="Consolas" panose="020B0609020204030204" pitchFamily="49" charset="0"/>
              </a:rPr>
              <a:t> a; </a:t>
            </a:r>
            <a:r>
              <a:rPr lang="tr-TR" sz="2000" dirty="0" smtClean="0"/>
              <a:t>ifadesi a isminde bir tam sayı değişken kullanılacağını beyan etmektedir. </a:t>
            </a:r>
            <a:endParaRPr lang="tr-TR" sz="2000" dirty="0"/>
          </a:p>
          <a:p>
            <a:pPr algn="just">
              <a:lnSpc>
                <a:spcPct val="150000"/>
              </a:lnSpc>
            </a:pPr>
            <a:r>
              <a:rPr lang="tr-TR" sz="2000" dirty="0" smtClean="0"/>
              <a:t>a=5; ifadesi ise program çalıştırıldığında, bu </a:t>
            </a:r>
            <a:r>
              <a:rPr lang="tr-TR" sz="2000" dirty="0"/>
              <a:t>değişkene </a:t>
            </a:r>
            <a:r>
              <a:rPr lang="tr-TR" sz="2000" dirty="0" smtClean="0"/>
              <a:t>ilişkin ayrılan</a:t>
            </a:r>
            <a:r>
              <a:rPr lang="tr-TR" sz="2000" dirty="0"/>
              <a:t> bellek </a:t>
            </a:r>
            <a:r>
              <a:rPr lang="tr-TR" sz="2000" dirty="0" smtClean="0"/>
              <a:t>üzerinde  5 değerini saklama işlemini gerçekleştirmektedir.</a:t>
            </a:r>
            <a:endParaRPr lang="tr-TR" sz="2000" dirty="0"/>
          </a:p>
        </p:txBody>
      </p:sp>
      <p:sp>
        <p:nvSpPr>
          <p:cNvPr id="4" name="Metin kutusu 3"/>
          <p:cNvSpPr txBox="1"/>
          <p:nvPr/>
        </p:nvSpPr>
        <p:spPr>
          <a:xfrm>
            <a:off x="4295533" y="-1932"/>
            <a:ext cx="4372159" cy="584775"/>
          </a:xfrm>
          <a:prstGeom prst="rect">
            <a:avLst/>
          </a:prstGeom>
          <a:noFill/>
        </p:spPr>
        <p:txBody>
          <a:bodyPr wrap="none" rtlCol="0">
            <a:spAutoFit/>
          </a:bodyPr>
          <a:lstStyle/>
          <a:p>
            <a:r>
              <a:rPr lang="tr-TR" sz="3200" dirty="0" smtClean="0">
                <a:solidFill>
                  <a:srgbClr val="0070C0"/>
                </a:solidFill>
              </a:rPr>
              <a:t>İlkel(Primitif) Değişkenler</a:t>
            </a:r>
            <a:endParaRPr lang="tr-TR" sz="3200" dirty="0">
              <a:solidFill>
                <a:srgbClr val="0070C0"/>
              </a:solidFill>
            </a:endParaRPr>
          </a:p>
        </p:txBody>
      </p:sp>
    </p:spTree>
    <p:extLst>
      <p:ext uri="{BB962C8B-B14F-4D97-AF65-F5344CB8AC3E}">
        <p14:creationId xmlns:p14="http://schemas.microsoft.com/office/powerpoint/2010/main" val="38342697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p:cNvPicPr>
            <a:picLocks noChangeAspect="1"/>
          </p:cNvPicPr>
          <p:nvPr/>
        </p:nvPicPr>
        <p:blipFill>
          <a:blip r:embed="rId2"/>
          <a:stretch>
            <a:fillRect/>
          </a:stretch>
        </p:blipFill>
        <p:spPr>
          <a:xfrm>
            <a:off x="4986068" y="2126394"/>
            <a:ext cx="2546859" cy="3680622"/>
          </a:xfrm>
          <a:prstGeom prst="rect">
            <a:avLst/>
          </a:prstGeom>
        </p:spPr>
      </p:pic>
      <p:sp>
        <p:nvSpPr>
          <p:cNvPr id="4" name="Dikdörtgen 3"/>
          <p:cNvSpPr/>
          <p:nvPr/>
        </p:nvSpPr>
        <p:spPr>
          <a:xfrm>
            <a:off x="3616534" y="1113608"/>
            <a:ext cx="4432752" cy="646331"/>
          </a:xfrm>
          <a:prstGeom prst="rect">
            <a:avLst/>
          </a:prstGeom>
        </p:spPr>
        <p:txBody>
          <a:bodyPr wrap="none">
            <a:spAutoFit/>
          </a:bodyPr>
          <a:lstStyle/>
          <a:p>
            <a:r>
              <a:rPr lang="tr-TR" dirty="0" smtClean="0">
                <a:solidFill>
                  <a:srgbClr val="FF0000"/>
                </a:solidFill>
              </a:rPr>
              <a:t>Uygulama 1</a:t>
            </a:r>
          </a:p>
          <a:p>
            <a:r>
              <a:rPr lang="tr-TR" dirty="0" smtClean="0"/>
              <a:t>Aşağıdaki çıktıyı oluşturacak programı yazınız.</a:t>
            </a:r>
            <a:endParaRPr lang="tr-TR" dirty="0"/>
          </a:p>
        </p:txBody>
      </p:sp>
    </p:spTree>
    <p:extLst>
      <p:ext uri="{BB962C8B-B14F-4D97-AF65-F5344CB8AC3E}">
        <p14:creationId xmlns:p14="http://schemas.microsoft.com/office/powerpoint/2010/main" val="2280280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7347098" y="1747857"/>
            <a:ext cx="4132299" cy="3935523"/>
          </a:xfrm>
          <a:prstGeom prst="rect">
            <a:avLst/>
          </a:prstGeom>
        </p:spPr>
      </p:pic>
      <p:sp>
        <p:nvSpPr>
          <p:cNvPr id="3" name="Metin kutusu 2"/>
          <p:cNvSpPr txBox="1"/>
          <p:nvPr/>
        </p:nvSpPr>
        <p:spPr>
          <a:xfrm>
            <a:off x="4253796" y="115798"/>
            <a:ext cx="2701317" cy="584775"/>
          </a:xfrm>
          <a:prstGeom prst="rect">
            <a:avLst/>
          </a:prstGeom>
          <a:noFill/>
        </p:spPr>
        <p:txBody>
          <a:bodyPr wrap="none" rtlCol="0">
            <a:spAutoFit/>
          </a:bodyPr>
          <a:lstStyle/>
          <a:p>
            <a:r>
              <a:rPr lang="tr-TR" sz="3200" dirty="0" smtClean="0">
                <a:solidFill>
                  <a:srgbClr val="0070C0"/>
                </a:solidFill>
              </a:rPr>
              <a:t>Java </a:t>
            </a:r>
            <a:r>
              <a:rPr lang="tr-TR" sz="3200" dirty="0" err="1" smtClean="0">
                <a:solidFill>
                  <a:srgbClr val="0070C0"/>
                </a:solidFill>
              </a:rPr>
              <a:t>Byte-Code</a:t>
            </a:r>
            <a:endParaRPr lang="tr-TR" sz="3200" dirty="0">
              <a:solidFill>
                <a:srgbClr val="0070C0"/>
              </a:solidFill>
            </a:endParaRPr>
          </a:p>
        </p:txBody>
      </p:sp>
      <p:sp>
        <p:nvSpPr>
          <p:cNvPr id="5" name="Metin kutusu 4"/>
          <p:cNvSpPr txBox="1"/>
          <p:nvPr/>
        </p:nvSpPr>
        <p:spPr>
          <a:xfrm>
            <a:off x="286687" y="1439456"/>
            <a:ext cx="6862258" cy="3046988"/>
          </a:xfrm>
          <a:prstGeom prst="rect">
            <a:avLst/>
          </a:prstGeom>
          <a:noFill/>
        </p:spPr>
        <p:txBody>
          <a:bodyPr wrap="square" rtlCol="0">
            <a:spAutoFit/>
          </a:bodyPr>
          <a:lstStyle/>
          <a:p>
            <a:pPr marL="342900" indent="-342900" algn="just">
              <a:buFont typeface="Wingdings" panose="05000000000000000000" pitchFamily="2" charset="2"/>
              <a:buChar char="v"/>
            </a:pPr>
            <a:r>
              <a:rPr lang="tr-TR" sz="2400" dirty="0" smtClean="0"/>
              <a:t>Bir </a:t>
            </a:r>
            <a:r>
              <a:rPr lang="tr-TR" sz="2400" dirty="0" err="1" smtClean="0"/>
              <a:t>byte-code</a:t>
            </a:r>
            <a:r>
              <a:rPr lang="tr-TR" sz="2400" dirty="0" smtClean="0"/>
              <a:t> programının herhangi bir bilgisayar için (işletim sisteminden bağımsız olarak) makine diline dönüştürülmesi    kolaydır. </a:t>
            </a:r>
          </a:p>
          <a:p>
            <a:pPr marL="342900" indent="-342900" algn="just">
              <a:buFont typeface="Wingdings" panose="05000000000000000000" pitchFamily="2" charset="2"/>
              <a:buChar char="v"/>
            </a:pPr>
            <a:endParaRPr lang="tr-TR" sz="2400" dirty="0"/>
          </a:p>
          <a:p>
            <a:pPr marL="342900" indent="-342900" algn="just">
              <a:buFont typeface="Wingdings" panose="05000000000000000000" pitchFamily="2" charset="2"/>
              <a:buChar char="v"/>
            </a:pPr>
            <a:r>
              <a:rPr lang="tr-TR" sz="2400" dirty="0" err="1" smtClean="0">
                <a:solidFill>
                  <a:srgbClr val="FF0000"/>
                </a:solidFill>
              </a:rPr>
              <a:t>interpreter</a:t>
            </a:r>
            <a:r>
              <a:rPr lang="tr-TR" sz="2400" dirty="0" smtClean="0"/>
              <a:t> (yorumlayıcı) veya </a:t>
            </a:r>
            <a:r>
              <a:rPr lang="tr-TR" sz="2400" dirty="0" smtClean="0">
                <a:solidFill>
                  <a:srgbClr val="FF0000"/>
                </a:solidFill>
              </a:rPr>
              <a:t>Java Sanal Makinesi </a:t>
            </a:r>
            <a:r>
              <a:rPr lang="tr-TR" sz="2400" dirty="0" smtClean="0"/>
              <a:t>denilen özel bir program her </a:t>
            </a:r>
            <a:r>
              <a:rPr lang="tr-TR" sz="2400" dirty="0" err="1" smtClean="0"/>
              <a:t>byte-code</a:t>
            </a:r>
            <a:r>
              <a:rPr lang="tr-TR" sz="2400" dirty="0"/>
              <a:t> </a:t>
            </a:r>
            <a:r>
              <a:rPr lang="tr-TR" sz="2400" dirty="0" smtClean="0"/>
              <a:t>komutunu sonuçta çalıştırılacak makine dili komutlarına dönüştürür.</a:t>
            </a:r>
            <a:endParaRPr lang="tr-TR" sz="2400" dirty="0"/>
          </a:p>
        </p:txBody>
      </p:sp>
    </p:spTree>
    <p:extLst>
      <p:ext uri="{BB962C8B-B14F-4D97-AF65-F5344CB8AC3E}">
        <p14:creationId xmlns:p14="http://schemas.microsoft.com/office/powerpoint/2010/main" val="3338631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465513" y="616372"/>
            <a:ext cx="5782627" cy="5959948"/>
          </a:xfrm>
          <a:prstGeom prst="rect">
            <a:avLst/>
          </a:prstGeom>
        </p:spPr>
      </p:pic>
      <p:pic>
        <p:nvPicPr>
          <p:cNvPr id="3" name="Resim 2"/>
          <p:cNvPicPr>
            <a:picLocks noChangeAspect="1"/>
          </p:cNvPicPr>
          <p:nvPr/>
        </p:nvPicPr>
        <p:blipFill>
          <a:blip r:embed="rId3"/>
          <a:stretch>
            <a:fillRect/>
          </a:stretch>
        </p:blipFill>
        <p:spPr>
          <a:xfrm>
            <a:off x="6351146" y="851425"/>
            <a:ext cx="4908197" cy="2246259"/>
          </a:xfrm>
          <a:prstGeom prst="rect">
            <a:avLst/>
          </a:prstGeom>
        </p:spPr>
      </p:pic>
      <p:sp>
        <p:nvSpPr>
          <p:cNvPr id="4" name="Metin kutusu 3"/>
          <p:cNvSpPr txBox="1"/>
          <p:nvPr/>
        </p:nvSpPr>
        <p:spPr>
          <a:xfrm>
            <a:off x="2190332" y="31597"/>
            <a:ext cx="9539791" cy="584775"/>
          </a:xfrm>
          <a:prstGeom prst="rect">
            <a:avLst/>
          </a:prstGeom>
          <a:noFill/>
        </p:spPr>
        <p:txBody>
          <a:bodyPr wrap="none" rtlCol="0">
            <a:spAutoFit/>
          </a:bodyPr>
          <a:lstStyle/>
          <a:p>
            <a:r>
              <a:rPr lang="tr-TR" sz="3200" dirty="0" smtClean="0">
                <a:solidFill>
                  <a:srgbClr val="0070C0"/>
                </a:solidFill>
              </a:rPr>
              <a:t>JRE(Java Çalıştırma Ortamı)- JDK(Java Geliştirme Ortamı)</a:t>
            </a:r>
            <a:endParaRPr lang="tr-TR" sz="3200" dirty="0">
              <a:solidFill>
                <a:srgbClr val="0070C0"/>
              </a:solidFill>
            </a:endParaRPr>
          </a:p>
        </p:txBody>
      </p:sp>
    </p:spTree>
    <p:extLst>
      <p:ext uri="{BB962C8B-B14F-4D97-AF65-F5344CB8AC3E}">
        <p14:creationId xmlns:p14="http://schemas.microsoft.com/office/powerpoint/2010/main" val="3793762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p:cNvSpPr txBox="1"/>
          <p:nvPr/>
        </p:nvSpPr>
        <p:spPr>
          <a:xfrm>
            <a:off x="399011" y="116958"/>
            <a:ext cx="11792989" cy="461665"/>
          </a:xfrm>
          <a:prstGeom prst="rect">
            <a:avLst/>
          </a:prstGeom>
          <a:noFill/>
        </p:spPr>
        <p:txBody>
          <a:bodyPr wrap="square" rtlCol="0">
            <a:spAutoFit/>
          </a:bodyPr>
          <a:lstStyle/>
          <a:p>
            <a:r>
              <a:rPr lang="tr-TR" sz="2400" dirty="0" err="1" smtClean="0">
                <a:solidFill>
                  <a:srgbClr val="0070C0"/>
                </a:solidFill>
              </a:rPr>
              <a:t>Eclipse</a:t>
            </a:r>
            <a:r>
              <a:rPr lang="tr-TR" sz="2400" dirty="0" smtClean="0">
                <a:solidFill>
                  <a:srgbClr val="0070C0"/>
                </a:solidFill>
              </a:rPr>
              <a:t> IDE (Bütünleşik Geliştirme Ortamı-</a:t>
            </a:r>
            <a:r>
              <a:rPr lang="tr-TR" sz="2400" dirty="0" err="1" smtClean="0">
                <a:solidFill>
                  <a:srgbClr val="0070C0"/>
                </a:solidFill>
              </a:rPr>
              <a:t>Integrated</a:t>
            </a:r>
            <a:r>
              <a:rPr lang="tr-TR" sz="2400" dirty="0" smtClean="0">
                <a:solidFill>
                  <a:srgbClr val="0070C0"/>
                </a:solidFill>
              </a:rPr>
              <a:t> Development Environment) Kurulumu</a:t>
            </a:r>
            <a:endParaRPr lang="tr-TR" sz="2400" dirty="0">
              <a:solidFill>
                <a:srgbClr val="0070C0"/>
              </a:solidFill>
            </a:endParaRPr>
          </a:p>
        </p:txBody>
      </p:sp>
      <p:sp>
        <p:nvSpPr>
          <p:cNvPr id="4" name="Dikdörtgen 3"/>
          <p:cNvSpPr/>
          <p:nvPr/>
        </p:nvSpPr>
        <p:spPr>
          <a:xfrm>
            <a:off x="267071" y="918146"/>
            <a:ext cx="11323624" cy="1569660"/>
          </a:xfrm>
          <a:prstGeom prst="rect">
            <a:avLst/>
          </a:prstGeom>
        </p:spPr>
        <p:txBody>
          <a:bodyPr wrap="square">
            <a:spAutoFit/>
          </a:bodyPr>
          <a:lstStyle/>
          <a:p>
            <a:pPr algn="just"/>
            <a:r>
              <a:rPr lang="tr-TR" sz="2400" dirty="0" err="1" smtClean="0"/>
              <a:t>Eclipse</a:t>
            </a:r>
            <a:r>
              <a:rPr lang="tr-TR" sz="2400" dirty="0" smtClean="0"/>
              <a:t> ortamında Java programları yazıp çalıştırabilmemiz için Java Geliştirme Kiti (JDK) yüklü olmalıdır. 2020 itibariyle JAVA SE (Standard Edition) son versiyonu 13’tür.</a:t>
            </a:r>
          </a:p>
          <a:p>
            <a:pPr algn="just"/>
            <a:r>
              <a:rPr lang="tr-TR" sz="2400" dirty="0" smtClean="0"/>
              <a:t>Google’da JDK ifadesini arattığımızda çıkan ilk bağlantı bizi indirme sayfasına yönlendirmektedir.</a:t>
            </a:r>
            <a:endParaRPr lang="tr-TR" sz="2400" dirty="0"/>
          </a:p>
        </p:txBody>
      </p:sp>
      <p:pic>
        <p:nvPicPr>
          <p:cNvPr id="5" name="Resim 4"/>
          <p:cNvPicPr>
            <a:picLocks noChangeAspect="1"/>
          </p:cNvPicPr>
          <p:nvPr/>
        </p:nvPicPr>
        <p:blipFill>
          <a:blip r:embed="rId2"/>
          <a:stretch>
            <a:fillRect/>
          </a:stretch>
        </p:blipFill>
        <p:spPr>
          <a:xfrm>
            <a:off x="2316974" y="2700117"/>
            <a:ext cx="8474757" cy="3939561"/>
          </a:xfrm>
          <a:prstGeom prst="rect">
            <a:avLst/>
          </a:prstGeom>
        </p:spPr>
      </p:pic>
      <p:sp>
        <p:nvSpPr>
          <p:cNvPr id="6" name="Yuvarlatılmış Dikdörtgen 5"/>
          <p:cNvSpPr/>
          <p:nvPr/>
        </p:nvSpPr>
        <p:spPr>
          <a:xfrm>
            <a:off x="5332491" y="6147303"/>
            <a:ext cx="1385180" cy="26255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932575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p:cNvSpPr txBox="1"/>
          <p:nvPr/>
        </p:nvSpPr>
        <p:spPr>
          <a:xfrm>
            <a:off x="399011" y="116958"/>
            <a:ext cx="11792989" cy="461665"/>
          </a:xfrm>
          <a:prstGeom prst="rect">
            <a:avLst/>
          </a:prstGeom>
          <a:noFill/>
        </p:spPr>
        <p:txBody>
          <a:bodyPr wrap="square" rtlCol="0">
            <a:spAutoFit/>
          </a:bodyPr>
          <a:lstStyle/>
          <a:p>
            <a:r>
              <a:rPr lang="tr-TR" sz="2400" dirty="0" err="1" smtClean="0">
                <a:solidFill>
                  <a:srgbClr val="0070C0"/>
                </a:solidFill>
              </a:rPr>
              <a:t>Eclipse</a:t>
            </a:r>
            <a:r>
              <a:rPr lang="tr-TR" sz="2400" dirty="0" smtClean="0">
                <a:solidFill>
                  <a:srgbClr val="0070C0"/>
                </a:solidFill>
              </a:rPr>
              <a:t> IDE (Bütünleşik Geliştirme Ortamı-</a:t>
            </a:r>
            <a:r>
              <a:rPr lang="tr-TR" sz="2400" dirty="0" err="1" smtClean="0">
                <a:solidFill>
                  <a:srgbClr val="0070C0"/>
                </a:solidFill>
              </a:rPr>
              <a:t>Integrated</a:t>
            </a:r>
            <a:r>
              <a:rPr lang="tr-TR" sz="2400" dirty="0" smtClean="0">
                <a:solidFill>
                  <a:srgbClr val="0070C0"/>
                </a:solidFill>
              </a:rPr>
              <a:t> Development Environment) Kurulumu</a:t>
            </a:r>
            <a:endParaRPr lang="tr-TR" sz="2400" dirty="0">
              <a:solidFill>
                <a:srgbClr val="0070C0"/>
              </a:solidFill>
            </a:endParaRPr>
          </a:p>
        </p:txBody>
      </p:sp>
      <p:sp>
        <p:nvSpPr>
          <p:cNvPr id="7" name="Dikdörtgen 6"/>
          <p:cNvSpPr/>
          <p:nvPr/>
        </p:nvSpPr>
        <p:spPr>
          <a:xfrm>
            <a:off x="242133" y="664300"/>
            <a:ext cx="11323624" cy="3477875"/>
          </a:xfrm>
          <a:prstGeom prst="rect">
            <a:avLst/>
          </a:prstGeom>
        </p:spPr>
        <p:txBody>
          <a:bodyPr wrap="square">
            <a:spAutoFit/>
          </a:bodyPr>
          <a:lstStyle/>
          <a:p>
            <a:pPr marL="342900" indent="-342900" algn="just">
              <a:buFont typeface="Wingdings" panose="05000000000000000000" pitchFamily="2" charset="2"/>
              <a:buChar char="v"/>
            </a:pPr>
            <a:r>
              <a:rPr lang="tr-TR" sz="2000" dirty="0" err="1" smtClean="0"/>
              <a:t>Eclipse</a:t>
            </a:r>
            <a:r>
              <a:rPr lang="tr-TR" sz="2000" dirty="0" smtClean="0"/>
              <a:t> ortamında Java programları yazıp çalıştırabilmemiz için geliştirilmiş bir Bütünleşik Geliştirme </a:t>
            </a:r>
            <a:r>
              <a:rPr lang="tr-TR" sz="2000" dirty="0" err="1" smtClean="0"/>
              <a:t>Ortamı’dır</a:t>
            </a:r>
            <a:r>
              <a:rPr lang="tr-TR" sz="2000" dirty="0" smtClean="0"/>
              <a:t>(</a:t>
            </a:r>
            <a:r>
              <a:rPr lang="tr-TR" sz="2000" dirty="0" err="1" smtClean="0"/>
              <a:t>Integrated</a:t>
            </a:r>
            <a:r>
              <a:rPr lang="tr-TR" sz="2000" dirty="0" smtClean="0"/>
              <a:t> Development Environment). Bu ortamın, görsel bir </a:t>
            </a:r>
            <a:r>
              <a:rPr lang="tr-TR" sz="2000" dirty="0" err="1"/>
              <a:t>arayüz</a:t>
            </a:r>
            <a:r>
              <a:rPr lang="tr-TR" sz="2000" dirty="0"/>
              <a:t> </a:t>
            </a:r>
            <a:r>
              <a:rPr lang="tr-TR" sz="2000" dirty="0" smtClean="0"/>
              <a:t>sağlayarak programlarımızı derleme, çalıştırmanın yanı sıra bize kod yazarken otomatik tamamlama,  otomatik yazım, otomatik düzeltme gibi işlevleri vardır. </a:t>
            </a:r>
          </a:p>
          <a:p>
            <a:pPr marL="342900" indent="-342900" algn="just">
              <a:buFont typeface="Wingdings" panose="05000000000000000000" pitchFamily="2" charset="2"/>
              <a:buChar char="v"/>
            </a:pPr>
            <a:endParaRPr lang="tr-TR" sz="2000" dirty="0"/>
          </a:p>
          <a:p>
            <a:pPr marL="342900" indent="-342900" algn="just">
              <a:buFont typeface="Wingdings" panose="05000000000000000000" pitchFamily="2" charset="2"/>
              <a:buChar char="v"/>
            </a:pPr>
            <a:r>
              <a:rPr lang="tr-TR" sz="2000" dirty="0" smtClean="0"/>
              <a:t> Bir IDE kullanmadan bir metin editöründe (</a:t>
            </a:r>
            <a:r>
              <a:rPr lang="tr-TR" sz="2000" dirty="0" err="1" smtClean="0"/>
              <a:t>Notepad</a:t>
            </a:r>
            <a:r>
              <a:rPr lang="tr-TR" sz="2000" dirty="0" smtClean="0"/>
              <a:t> gibi) kod yazıp, komut istemi ile (</a:t>
            </a:r>
            <a:r>
              <a:rPr lang="tr-TR" sz="2000" dirty="0" err="1" smtClean="0"/>
              <a:t>cmd</a:t>
            </a:r>
            <a:r>
              <a:rPr lang="tr-TR" sz="2000" dirty="0" smtClean="0"/>
              <a:t>) çalıştırılabilir. Ancak bu yol çok kullanışsızdır. Dolayısıyla </a:t>
            </a:r>
            <a:r>
              <a:rPr lang="tr-TR" sz="2000" dirty="0" smtClean="0">
                <a:solidFill>
                  <a:srgbClr val="FF0000"/>
                </a:solidFill>
              </a:rPr>
              <a:t>ÜCRETSİZ</a:t>
            </a:r>
            <a:r>
              <a:rPr lang="tr-TR" sz="2000" dirty="0" smtClean="0"/>
              <a:t> olan </a:t>
            </a:r>
            <a:r>
              <a:rPr lang="tr-TR" sz="2000" dirty="0" err="1" smtClean="0"/>
              <a:t>Eclipse</a:t>
            </a:r>
            <a:r>
              <a:rPr lang="tr-TR" sz="2000" dirty="0" smtClean="0"/>
              <a:t>, </a:t>
            </a:r>
            <a:r>
              <a:rPr lang="tr-TR" sz="2000" dirty="0" err="1" smtClean="0"/>
              <a:t>NetBeans</a:t>
            </a:r>
            <a:r>
              <a:rPr lang="tr-TR" sz="2000" dirty="0" smtClean="0"/>
              <a:t>, </a:t>
            </a:r>
            <a:r>
              <a:rPr lang="tr-TR" sz="2000" dirty="0" err="1" smtClean="0"/>
              <a:t>IntelliJ</a:t>
            </a:r>
            <a:r>
              <a:rPr lang="tr-TR" sz="2000" dirty="0" smtClean="0"/>
              <a:t> </a:t>
            </a:r>
            <a:r>
              <a:rPr lang="tr-TR" sz="2000" dirty="0" err="1" smtClean="0"/>
              <a:t>Idea</a:t>
            </a:r>
            <a:r>
              <a:rPr lang="tr-TR" sz="2000" dirty="0" smtClean="0"/>
              <a:t> gibi </a:t>
            </a:r>
            <a:r>
              <a:rPr lang="tr-TR" sz="2000" dirty="0" err="1" smtClean="0"/>
              <a:t>IDE’ler</a:t>
            </a:r>
            <a:r>
              <a:rPr lang="tr-TR" sz="2000" dirty="0" smtClean="0"/>
              <a:t> kullanılmaktadır.</a:t>
            </a:r>
          </a:p>
          <a:p>
            <a:pPr marL="342900" indent="-342900" algn="just">
              <a:buFont typeface="Wingdings" panose="05000000000000000000" pitchFamily="2" charset="2"/>
              <a:buChar char="v"/>
            </a:pPr>
            <a:endParaRPr lang="tr-TR" sz="2000" dirty="0"/>
          </a:p>
          <a:p>
            <a:pPr marL="342900" indent="-342900" algn="just">
              <a:buFont typeface="Wingdings" panose="05000000000000000000" pitchFamily="2" charset="2"/>
              <a:buChar char="v"/>
            </a:pPr>
            <a:r>
              <a:rPr lang="tr-TR" sz="2000" dirty="0" err="1" smtClean="0"/>
              <a:t>Eclipse</a:t>
            </a:r>
            <a:r>
              <a:rPr lang="tr-TR" sz="2000" dirty="0" smtClean="0"/>
              <a:t> yüklerken , </a:t>
            </a:r>
            <a:r>
              <a:rPr lang="tr-TR" sz="2000" dirty="0" err="1" smtClean="0"/>
              <a:t>Eclipse</a:t>
            </a:r>
            <a:r>
              <a:rPr lang="tr-TR" sz="2000" dirty="0" smtClean="0"/>
              <a:t> IDE </a:t>
            </a:r>
            <a:r>
              <a:rPr lang="tr-TR" sz="2000" dirty="0" err="1" smtClean="0"/>
              <a:t>for</a:t>
            </a:r>
            <a:r>
              <a:rPr lang="tr-TR" sz="2000" dirty="0" smtClean="0"/>
              <a:t> Java Developers seçeneğinden, işletim sistemimize uygun olan versiyonunu (Windows 64 bit gibi) seçmemiz gerekmektedir. </a:t>
            </a:r>
            <a:endParaRPr lang="tr-TR" sz="2000" dirty="0"/>
          </a:p>
        </p:txBody>
      </p:sp>
      <p:pic>
        <p:nvPicPr>
          <p:cNvPr id="2" name="Resim 1"/>
          <p:cNvPicPr>
            <a:picLocks noChangeAspect="1"/>
          </p:cNvPicPr>
          <p:nvPr/>
        </p:nvPicPr>
        <p:blipFill>
          <a:blip r:embed="rId2"/>
          <a:stretch>
            <a:fillRect/>
          </a:stretch>
        </p:blipFill>
        <p:spPr>
          <a:xfrm>
            <a:off x="989733" y="4159971"/>
            <a:ext cx="4203370" cy="2471939"/>
          </a:xfrm>
          <a:prstGeom prst="rect">
            <a:avLst/>
          </a:prstGeom>
        </p:spPr>
      </p:pic>
      <p:sp>
        <p:nvSpPr>
          <p:cNvPr id="6" name="Yuvarlatılmış Dikdörtgen 5"/>
          <p:cNvSpPr/>
          <p:nvPr/>
        </p:nvSpPr>
        <p:spPr>
          <a:xfrm>
            <a:off x="1306603" y="5699403"/>
            <a:ext cx="1430447" cy="93250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3" name="Resim 2"/>
          <p:cNvPicPr>
            <a:picLocks noChangeAspect="1"/>
          </p:cNvPicPr>
          <p:nvPr/>
        </p:nvPicPr>
        <p:blipFill>
          <a:blip r:embed="rId3"/>
          <a:stretch>
            <a:fillRect/>
          </a:stretch>
        </p:blipFill>
        <p:spPr>
          <a:xfrm>
            <a:off x="6905141" y="4227852"/>
            <a:ext cx="4786078" cy="1136884"/>
          </a:xfrm>
          <a:prstGeom prst="rect">
            <a:avLst/>
          </a:prstGeom>
        </p:spPr>
      </p:pic>
    </p:spTree>
    <p:extLst>
      <p:ext uri="{BB962C8B-B14F-4D97-AF65-F5344CB8AC3E}">
        <p14:creationId xmlns:p14="http://schemas.microsoft.com/office/powerpoint/2010/main" val="3506496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7240605" y="1440611"/>
            <a:ext cx="4115262" cy="4181744"/>
          </a:xfrm>
          <a:prstGeom prst="rect">
            <a:avLst/>
          </a:prstGeom>
        </p:spPr>
      </p:pic>
      <p:pic>
        <p:nvPicPr>
          <p:cNvPr id="3" name="Resim 2"/>
          <p:cNvPicPr>
            <a:picLocks noChangeAspect="1"/>
          </p:cNvPicPr>
          <p:nvPr/>
        </p:nvPicPr>
        <p:blipFill>
          <a:blip r:embed="rId3"/>
          <a:stretch>
            <a:fillRect/>
          </a:stretch>
        </p:blipFill>
        <p:spPr>
          <a:xfrm>
            <a:off x="862910" y="1440611"/>
            <a:ext cx="4386619" cy="4507482"/>
          </a:xfrm>
          <a:prstGeom prst="rect">
            <a:avLst/>
          </a:prstGeom>
        </p:spPr>
      </p:pic>
      <p:sp>
        <p:nvSpPr>
          <p:cNvPr id="4" name="Metin kutusu 3"/>
          <p:cNvSpPr txBox="1"/>
          <p:nvPr/>
        </p:nvSpPr>
        <p:spPr>
          <a:xfrm>
            <a:off x="399011" y="116958"/>
            <a:ext cx="11792989" cy="461665"/>
          </a:xfrm>
          <a:prstGeom prst="rect">
            <a:avLst/>
          </a:prstGeom>
          <a:noFill/>
        </p:spPr>
        <p:txBody>
          <a:bodyPr wrap="square" rtlCol="0">
            <a:spAutoFit/>
          </a:bodyPr>
          <a:lstStyle/>
          <a:p>
            <a:r>
              <a:rPr lang="tr-TR" sz="2400" dirty="0" err="1" smtClean="0">
                <a:solidFill>
                  <a:srgbClr val="0070C0"/>
                </a:solidFill>
              </a:rPr>
              <a:t>Eclipse</a:t>
            </a:r>
            <a:r>
              <a:rPr lang="tr-TR" sz="2400" dirty="0" smtClean="0">
                <a:solidFill>
                  <a:srgbClr val="0070C0"/>
                </a:solidFill>
              </a:rPr>
              <a:t> IDE (Bütünleşik Geliştirme Ortamı-</a:t>
            </a:r>
            <a:r>
              <a:rPr lang="tr-TR" sz="2400" dirty="0" err="1" smtClean="0">
                <a:solidFill>
                  <a:srgbClr val="0070C0"/>
                </a:solidFill>
              </a:rPr>
              <a:t>Integrated</a:t>
            </a:r>
            <a:r>
              <a:rPr lang="tr-TR" sz="2400" dirty="0" smtClean="0">
                <a:solidFill>
                  <a:srgbClr val="0070C0"/>
                </a:solidFill>
              </a:rPr>
              <a:t> Development Environment) Kurulumu</a:t>
            </a:r>
            <a:endParaRPr lang="tr-TR" sz="2400" dirty="0">
              <a:solidFill>
                <a:srgbClr val="0070C0"/>
              </a:solidFill>
            </a:endParaRPr>
          </a:p>
        </p:txBody>
      </p:sp>
    </p:spTree>
    <p:extLst>
      <p:ext uri="{BB962C8B-B14F-4D97-AF65-F5344CB8AC3E}">
        <p14:creationId xmlns:p14="http://schemas.microsoft.com/office/powerpoint/2010/main" val="1021051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81480" y="1358470"/>
            <a:ext cx="4789283" cy="5395414"/>
          </a:xfrm>
          <a:prstGeom prst="rect">
            <a:avLst/>
          </a:prstGeom>
        </p:spPr>
      </p:pic>
      <p:sp>
        <p:nvSpPr>
          <p:cNvPr id="3" name="Metin kutusu 2"/>
          <p:cNvSpPr txBox="1"/>
          <p:nvPr/>
        </p:nvSpPr>
        <p:spPr>
          <a:xfrm>
            <a:off x="4295533" y="-1932"/>
            <a:ext cx="2904962" cy="584775"/>
          </a:xfrm>
          <a:prstGeom prst="rect">
            <a:avLst/>
          </a:prstGeom>
          <a:noFill/>
        </p:spPr>
        <p:txBody>
          <a:bodyPr wrap="none" rtlCol="0">
            <a:spAutoFit/>
          </a:bodyPr>
          <a:lstStyle/>
          <a:p>
            <a:r>
              <a:rPr lang="tr-TR" sz="3200" dirty="0" smtClean="0">
                <a:solidFill>
                  <a:srgbClr val="0070C0"/>
                </a:solidFill>
              </a:rPr>
              <a:t>Proje Oluşturma</a:t>
            </a:r>
            <a:endParaRPr lang="tr-TR" sz="3200" dirty="0">
              <a:solidFill>
                <a:srgbClr val="0070C0"/>
              </a:solidFill>
            </a:endParaRPr>
          </a:p>
        </p:txBody>
      </p:sp>
      <p:sp>
        <p:nvSpPr>
          <p:cNvPr id="4" name="Dikdörtgen 3"/>
          <p:cNvSpPr/>
          <p:nvPr/>
        </p:nvSpPr>
        <p:spPr>
          <a:xfrm>
            <a:off x="81481" y="700311"/>
            <a:ext cx="5926431" cy="646331"/>
          </a:xfrm>
          <a:prstGeom prst="rect">
            <a:avLst/>
          </a:prstGeom>
        </p:spPr>
        <p:txBody>
          <a:bodyPr wrap="none">
            <a:spAutoFit/>
          </a:bodyPr>
          <a:lstStyle/>
          <a:p>
            <a:r>
              <a:rPr lang="tr-TR" dirty="0" err="1" smtClean="0"/>
              <a:t>Eclipse’de</a:t>
            </a:r>
            <a:r>
              <a:rPr lang="tr-TR" dirty="0" smtClean="0"/>
              <a:t> yeni proje oluştururken sol üstten </a:t>
            </a:r>
            <a:r>
              <a:rPr lang="tr-TR" dirty="0" err="1" smtClean="0"/>
              <a:t>new</a:t>
            </a:r>
            <a:r>
              <a:rPr lang="tr-TR" dirty="0" smtClean="0"/>
              <a:t> seçeneğinin</a:t>
            </a:r>
          </a:p>
          <a:p>
            <a:r>
              <a:rPr lang="tr-TR" dirty="0" smtClean="0"/>
              <a:t>altında Java Project’i seçeriz.</a:t>
            </a:r>
            <a:endParaRPr lang="tr-TR" dirty="0"/>
          </a:p>
        </p:txBody>
      </p:sp>
      <p:pic>
        <p:nvPicPr>
          <p:cNvPr id="5" name="Resim 4"/>
          <p:cNvPicPr>
            <a:picLocks noChangeAspect="1"/>
          </p:cNvPicPr>
          <p:nvPr/>
        </p:nvPicPr>
        <p:blipFill>
          <a:blip r:embed="rId3"/>
          <a:stretch>
            <a:fillRect/>
          </a:stretch>
        </p:blipFill>
        <p:spPr>
          <a:xfrm>
            <a:off x="7613964" y="1390900"/>
            <a:ext cx="3848995" cy="5362984"/>
          </a:xfrm>
          <a:prstGeom prst="rect">
            <a:avLst/>
          </a:prstGeom>
        </p:spPr>
      </p:pic>
      <p:sp>
        <p:nvSpPr>
          <p:cNvPr id="6" name="Dikdörtgen 5"/>
          <p:cNvSpPr/>
          <p:nvPr/>
        </p:nvSpPr>
        <p:spPr>
          <a:xfrm>
            <a:off x="7133549" y="556133"/>
            <a:ext cx="4400566" cy="646331"/>
          </a:xfrm>
          <a:prstGeom prst="rect">
            <a:avLst/>
          </a:prstGeom>
        </p:spPr>
        <p:txBody>
          <a:bodyPr wrap="square">
            <a:spAutoFit/>
          </a:bodyPr>
          <a:lstStyle/>
          <a:p>
            <a:r>
              <a:rPr lang="tr-TR" dirty="0" smtClean="0"/>
              <a:t>Gelen pencerede projeye bir isim verdikten sonra </a:t>
            </a:r>
            <a:r>
              <a:rPr lang="tr-TR" dirty="0" err="1" smtClean="0"/>
              <a:t>finish</a:t>
            </a:r>
            <a:r>
              <a:rPr lang="tr-TR" dirty="0"/>
              <a:t> </a:t>
            </a:r>
            <a:r>
              <a:rPr lang="tr-TR" dirty="0" smtClean="0"/>
              <a:t>butonuna tıklarız.</a:t>
            </a:r>
            <a:endParaRPr lang="tr-TR" dirty="0"/>
          </a:p>
        </p:txBody>
      </p:sp>
    </p:spTree>
    <p:extLst>
      <p:ext uri="{BB962C8B-B14F-4D97-AF65-F5344CB8AC3E}">
        <p14:creationId xmlns:p14="http://schemas.microsoft.com/office/powerpoint/2010/main" val="836212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p:cNvPicPr>
            <a:picLocks noChangeAspect="1"/>
          </p:cNvPicPr>
          <p:nvPr/>
        </p:nvPicPr>
        <p:blipFill>
          <a:blip r:embed="rId2"/>
          <a:stretch>
            <a:fillRect/>
          </a:stretch>
        </p:blipFill>
        <p:spPr>
          <a:xfrm>
            <a:off x="7912728" y="2117521"/>
            <a:ext cx="3787036" cy="4497563"/>
          </a:xfrm>
          <a:prstGeom prst="rect">
            <a:avLst/>
          </a:prstGeom>
        </p:spPr>
      </p:pic>
      <p:sp>
        <p:nvSpPr>
          <p:cNvPr id="4" name="Dikdörtgen 3"/>
          <p:cNvSpPr/>
          <p:nvPr/>
        </p:nvSpPr>
        <p:spPr>
          <a:xfrm>
            <a:off x="187812" y="700988"/>
            <a:ext cx="6791702" cy="923330"/>
          </a:xfrm>
          <a:prstGeom prst="rect">
            <a:avLst/>
          </a:prstGeom>
        </p:spPr>
        <p:txBody>
          <a:bodyPr wrap="square">
            <a:spAutoFit/>
          </a:bodyPr>
          <a:lstStyle/>
          <a:p>
            <a:r>
              <a:rPr lang="tr-TR" dirty="0" smtClean="0"/>
              <a:t>Solda oluşan projemizde </a:t>
            </a:r>
            <a:r>
              <a:rPr lang="tr-TR" dirty="0" err="1" smtClean="0"/>
              <a:t>src</a:t>
            </a:r>
            <a:r>
              <a:rPr lang="tr-TR" dirty="0" smtClean="0"/>
              <a:t> klasörüne sağ tıklayarak (veya sol üstteki </a:t>
            </a:r>
            <a:r>
              <a:rPr lang="tr-TR" dirty="0" err="1" smtClean="0"/>
              <a:t>new</a:t>
            </a:r>
            <a:r>
              <a:rPr lang="tr-TR" dirty="0" smtClean="0"/>
              <a:t> sekmesinden) Class seçeneğini seçip bir sınıf oluşturacağız.</a:t>
            </a:r>
          </a:p>
          <a:p>
            <a:r>
              <a:rPr lang="tr-TR" dirty="0" smtClean="0"/>
              <a:t> (Sınıf kavramına daha sonra değineceğiz. </a:t>
            </a:r>
            <a:endParaRPr lang="tr-TR" dirty="0"/>
          </a:p>
        </p:txBody>
      </p:sp>
      <p:pic>
        <p:nvPicPr>
          <p:cNvPr id="5" name="Resim 4"/>
          <p:cNvPicPr>
            <a:picLocks noChangeAspect="1"/>
          </p:cNvPicPr>
          <p:nvPr/>
        </p:nvPicPr>
        <p:blipFill>
          <a:blip r:embed="rId3"/>
          <a:stretch>
            <a:fillRect/>
          </a:stretch>
        </p:blipFill>
        <p:spPr>
          <a:xfrm>
            <a:off x="187812" y="2117521"/>
            <a:ext cx="2524125" cy="485775"/>
          </a:xfrm>
          <a:prstGeom prst="rect">
            <a:avLst/>
          </a:prstGeom>
        </p:spPr>
      </p:pic>
      <p:pic>
        <p:nvPicPr>
          <p:cNvPr id="2" name="Resim 1"/>
          <p:cNvPicPr>
            <a:picLocks noChangeAspect="1"/>
          </p:cNvPicPr>
          <p:nvPr/>
        </p:nvPicPr>
        <p:blipFill>
          <a:blip r:embed="rId4"/>
          <a:stretch>
            <a:fillRect/>
          </a:stretch>
        </p:blipFill>
        <p:spPr>
          <a:xfrm>
            <a:off x="1826489" y="2457450"/>
            <a:ext cx="5153025" cy="4400550"/>
          </a:xfrm>
          <a:prstGeom prst="rect">
            <a:avLst/>
          </a:prstGeom>
        </p:spPr>
      </p:pic>
      <p:sp>
        <p:nvSpPr>
          <p:cNvPr id="6" name="Yuvarlatılmış Dikdörtgen 5"/>
          <p:cNvSpPr/>
          <p:nvPr/>
        </p:nvSpPr>
        <p:spPr>
          <a:xfrm>
            <a:off x="8709433" y="5115209"/>
            <a:ext cx="1810694" cy="17201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Dikdörtgen 6"/>
          <p:cNvSpPr/>
          <p:nvPr/>
        </p:nvSpPr>
        <p:spPr>
          <a:xfrm>
            <a:off x="7487216" y="524707"/>
            <a:ext cx="4581053" cy="1200329"/>
          </a:xfrm>
          <a:prstGeom prst="rect">
            <a:avLst/>
          </a:prstGeom>
        </p:spPr>
        <p:txBody>
          <a:bodyPr wrap="square">
            <a:spAutoFit/>
          </a:bodyPr>
          <a:lstStyle/>
          <a:p>
            <a:r>
              <a:rPr lang="tr-TR" dirty="0"/>
              <a:t>Bu sınıf main isminde bir metot içeren, çalıştıracağımız kodu </a:t>
            </a:r>
            <a:r>
              <a:rPr lang="tr-TR" dirty="0" smtClean="0"/>
              <a:t>içerecektedir. Bunun için aşağıdaki seçenekteki tiki işaretlememiz gerekir. SINIF İSİMLERİ BÜYÜK HARFLE BAŞLAR.</a:t>
            </a:r>
            <a:endParaRPr lang="tr-TR" dirty="0"/>
          </a:p>
        </p:txBody>
      </p:sp>
      <p:sp>
        <p:nvSpPr>
          <p:cNvPr id="8" name="Metin kutusu 7"/>
          <p:cNvSpPr txBox="1"/>
          <p:nvPr/>
        </p:nvSpPr>
        <p:spPr>
          <a:xfrm>
            <a:off x="4295533" y="-1932"/>
            <a:ext cx="2904962" cy="584775"/>
          </a:xfrm>
          <a:prstGeom prst="rect">
            <a:avLst/>
          </a:prstGeom>
          <a:noFill/>
        </p:spPr>
        <p:txBody>
          <a:bodyPr wrap="none" rtlCol="0">
            <a:spAutoFit/>
          </a:bodyPr>
          <a:lstStyle/>
          <a:p>
            <a:r>
              <a:rPr lang="tr-TR" sz="3200" dirty="0" smtClean="0">
                <a:solidFill>
                  <a:srgbClr val="0070C0"/>
                </a:solidFill>
              </a:rPr>
              <a:t>Proje Oluşturma</a:t>
            </a:r>
            <a:endParaRPr lang="tr-TR" sz="3200" dirty="0">
              <a:solidFill>
                <a:srgbClr val="0070C0"/>
              </a:solidFill>
            </a:endParaRPr>
          </a:p>
        </p:txBody>
      </p:sp>
    </p:spTree>
    <p:extLst>
      <p:ext uri="{BB962C8B-B14F-4D97-AF65-F5344CB8AC3E}">
        <p14:creationId xmlns:p14="http://schemas.microsoft.com/office/powerpoint/2010/main" val="491194517"/>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4708</TotalTime>
  <Words>1236</Words>
  <Application>Microsoft Office PowerPoint</Application>
  <PresentationFormat>Geniş ekran</PresentationFormat>
  <Paragraphs>103</Paragraphs>
  <Slides>23</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23</vt:i4>
      </vt:variant>
    </vt:vector>
  </HeadingPairs>
  <TitlesOfParts>
    <vt:vector size="30" baseType="lpstr">
      <vt:lpstr>Arial</vt:lpstr>
      <vt:lpstr>Calibri</vt:lpstr>
      <vt:lpstr>Calibri Light</vt:lpstr>
      <vt:lpstr>Cambria Math</vt:lpstr>
      <vt:lpstr>Consolas</vt:lpstr>
      <vt:lpstr>Wingdings</vt:lpstr>
      <vt:lpstr>Office Teması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Neo</dc:creator>
  <cp:lastModifiedBy>Neo</cp:lastModifiedBy>
  <cp:revision>149</cp:revision>
  <dcterms:created xsi:type="dcterms:W3CDTF">2017-10-11T21:05:13Z</dcterms:created>
  <dcterms:modified xsi:type="dcterms:W3CDTF">2020-02-19T08:56:58Z</dcterms:modified>
</cp:coreProperties>
</file>