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0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8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4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3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1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93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6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39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40FB-4702-4A8C-81B6-01A6A88FBA94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1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0" y="2248853"/>
            <a:ext cx="5650891" cy="18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10" y="1463867"/>
            <a:ext cx="3336188" cy="156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14382" y="438952"/>
            <a:ext cx="1103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Sınıf tanımlarken bir değişkeni </a:t>
            </a:r>
            <a:r>
              <a:rPr lang="tr-TR" i="1" dirty="0" err="1"/>
              <a:t>private</a:t>
            </a:r>
            <a:r>
              <a:rPr lang="tr-TR" dirty="0"/>
              <a:t> erişim belirleyici ile beyan(deklare) </a:t>
            </a:r>
            <a:r>
              <a:rPr lang="tr-TR" dirty="0" smtClean="0"/>
              <a:t>ettiğimizde; oluşturacağımız </a:t>
            </a:r>
            <a:r>
              <a:rPr lang="tr-TR" dirty="0"/>
              <a:t>bir nesnenin bu </a:t>
            </a:r>
            <a:r>
              <a:rPr lang="tr-TR" dirty="0" smtClean="0"/>
              <a:t>değişkenine</a:t>
            </a:r>
            <a:r>
              <a:rPr lang="tr-TR" dirty="0"/>
              <a:t>, artık başka </a:t>
            </a:r>
            <a:r>
              <a:rPr lang="tr-TR" dirty="0" smtClean="0"/>
              <a:t>bir sınıf içerisinden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nesneAdi.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degiskenAdi</a:t>
            </a:r>
            <a:r>
              <a:rPr lang="tr-TR" i="1" dirty="0"/>
              <a:t> </a:t>
            </a:r>
            <a:r>
              <a:rPr lang="tr-TR" dirty="0"/>
              <a:t>şeklinde </a:t>
            </a:r>
            <a:r>
              <a:rPr lang="tr-TR" dirty="0" smtClean="0">
                <a:solidFill>
                  <a:srgbClr val="FF0000"/>
                </a:solidFill>
              </a:rPr>
              <a:t>erişemeyiz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private</a:t>
            </a:r>
            <a:r>
              <a:rPr lang="tr-TR" dirty="0" smtClean="0"/>
              <a:t> erişim </a:t>
            </a:r>
            <a:r>
              <a:rPr lang="tr-TR" dirty="0" err="1" smtClean="0"/>
              <a:t>belirleyicili</a:t>
            </a:r>
            <a:r>
              <a:rPr lang="tr-TR" dirty="0" smtClean="0"/>
              <a:t> değişkenlere ancak aynı sınıf içinden erişilebilir.</a:t>
            </a:r>
          </a:p>
          <a:p>
            <a:r>
              <a:rPr lang="tr-TR" dirty="0" smtClean="0"/>
              <a:t>Önceki Örnek1’de değişkenlerin erişim belirleyicilerini </a:t>
            </a:r>
            <a:r>
              <a:rPr lang="tr-TR" dirty="0" err="1" smtClean="0"/>
              <a:t>private</a:t>
            </a:r>
            <a:r>
              <a:rPr lang="tr-TR" dirty="0" smtClean="0"/>
              <a:t> yapalım.</a:t>
            </a: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929771" y="44606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4004413" y="2550512"/>
            <a:ext cx="33709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Daha önce otomatik tamamlamada</a:t>
            </a:r>
          </a:p>
          <a:p>
            <a:r>
              <a:rPr lang="tr-TR" sz="1400" dirty="0" smtClean="0"/>
              <a:t>görünen </a:t>
            </a:r>
            <a:r>
              <a:rPr lang="tr-TR" sz="1400" dirty="0" err="1" smtClean="0"/>
              <a:t>public</a:t>
            </a:r>
            <a:r>
              <a:rPr lang="tr-TR" sz="1400" dirty="0" smtClean="0"/>
              <a:t> değişkenler artık</a:t>
            </a:r>
          </a:p>
          <a:p>
            <a:r>
              <a:rPr lang="tr-TR" sz="1400" dirty="0" smtClean="0"/>
              <a:t>otomatik tamamlamada görünmemektedir. </a:t>
            </a:r>
            <a:endParaRPr lang="tr-TR" sz="1400" dirty="0"/>
          </a:p>
        </p:txBody>
      </p:sp>
      <p:sp>
        <p:nvSpPr>
          <p:cNvPr id="3" name="Dikdörtgen 2"/>
          <p:cNvSpPr/>
          <p:nvPr/>
        </p:nvSpPr>
        <p:spPr>
          <a:xfrm>
            <a:off x="305454" y="4359475"/>
            <a:ext cx="11248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tip değişkenlere ancak </a:t>
            </a:r>
            <a:r>
              <a:rPr lang="tr-TR" dirty="0" err="1"/>
              <a:t>public</a:t>
            </a:r>
            <a:r>
              <a:rPr lang="tr-TR" dirty="0"/>
              <a:t> metotlar yoluyla </a:t>
            </a:r>
            <a:r>
              <a:rPr lang="tr-TR" dirty="0" smtClean="0"/>
              <a:t>erişilebilir</a:t>
            </a:r>
            <a:r>
              <a:rPr lang="tr-TR" dirty="0"/>
              <a:t>. Değişken değerini değiştiren metotlara set, değişken değerini döndüren metotlara ise </a:t>
            </a:r>
            <a:r>
              <a:rPr lang="tr-TR" dirty="0" err="1"/>
              <a:t>get</a:t>
            </a:r>
            <a:r>
              <a:rPr lang="tr-TR" dirty="0"/>
              <a:t> metotları denir.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Ancak sınıfı tanımlayan programcı bu değişkenlere atama için </a:t>
            </a:r>
            <a:r>
              <a:rPr lang="tr-TR" i="1" dirty="0"/>
              <a:t>set</a:t>
            </a:r>
            <a:r>
              <a:rPr lang="tr-TR" dirty="0"/>
              <a:t> metodu tanımlanmışsa </a:t>
            </a:r>
            <a:r>
              <a:rPr lang="tr-TR" dirty="0" smtClean="0"/>
              <a:t>bu </a:t>
            </a:r>
            <a:r>
              <a:rPr lang="tr-TR" dirty="0"/>
              <a:t>değişkenin değerine atama yapabiliriz.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değişkenlere erişim için </a:t>
            </a:r>
            <a:r>
              <a:rPr lang="tr-TR" i="1" dirty="0" err="1"/>
              <a:t>get</a:t>
            </a:r>
            <a:r>
              <a:rPr lang="tr-TR" dirty="0"/>
              <a:t> metodu tanımlamışsa da, bu değişkenin değerine </a:t>
            </a:r>
            <a:r>
              <a:rPr lang="tr-TR" dirty="0" smtClean="0"/>
              <a:t>ulaşabiliriz (</a:t>
            </a:r>
            <a:r>
              <a:rPr lang="tr-TR" dirty="0"/>
              <a:t>yazdırmak, başka bir değişkene atamak veya işlem yapmak vb. işlemlerde kullanabiliriz) 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445574" y="1101763"/>
            <a:ext cx="229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 </a:t>
            </a:r>
            <a:r>
              <a:rPr lang="tr-TR" dirty="0" err="1" smtClean="0"/>
              <a:t>Ogrenci</a:t>
            </a:r>
            <a:r>
              <a:rPr lang="tr-TR" dirty="0" smtClean="0"/>
              <a:t> sınıfı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14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8441" y="485723"/>
            <a:ext cx="115463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Tek tek set metotlarını kullanmak yerine üç parametre kabul eden ve özelliklere atayan başka bir metot daha </a:t>
            </a:r>
            <a:r>
              <a:rPr lang="tr-TR" sz="2000" dirty="0" smtClean="0"/>
              <a:t>yazalım. Bu </a:t>
            </a:r>
            <a:r>
              <a:rPr lang="tr-TR" sz="2000" dirty="0"/>
              <a:t>metodun adı </a:t>
            </a:r>
            <a:r>
              <a:rPr lang="tr-TR" sz="2000" b="1" dirty="0" err="1" smtClean="0"/>
              <a:t>gunAyYilAyarla</a:t>
            </a:r>
            <a:r>
              <a:rPr lang="tr-TR" sz="2000" dirty="0" smtClean="0"/>
              <a:t> </a:t>
            </a:r>
            <a:r>
              <a:rPr lang="tr-TR" sz="2000" dirty="0"/>
              <a:t>olsun. Buna göre metodumuz </a:t>
            </a:r>
            <a:r>
              <a:rPr lang="tr-TR" sz="2000" dirty="0" smtClean="0"/>
              <a:t>sol altta verildiği</a:t>
            </a:r>
            <a:r>
              <a:rPr lang="tr-TR" sz="2000" dirty="0" smtClean="0"/>
              <a:t> </a:t>
            </a:r>
            <a:r>
              <a:rPr lang="tr-TR" sz="2000" dirty="0"/>
              <a:t>gibi olacaktır.</a:t>
            </a:r>
          </a:p>
          <a:p>
            <a:r>
              <a:rPr lang="tr-TR" sz="2000" dirty="0" smtClean="0"/>
              <a:t>    (Daha sonra bu metot yerine yapılandırıcı(</a:t>
            </a:r>
            <a:r>
              <a:rPr lang="tr-TR" sz="2000" dirty="0" err="1" smtClean="0"/>
              <a:t>constructor</a:t>
            </a:r>
            <a:r>
              <a:rPr lang="tr-TR" sz="2000" dirty="0" smtClean="0"/>
              <a:t>) kullanacağız. )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SINIFLAR (CLASS)</a:t>
            </a:r>
            <a:endParaRPr lang="tr-TR" sz="2800" dirty="0">
              <a:solidFill>
                <a:srgbClr val="0070C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58" y="1501386"/>
            <a:ext cx="5315597" cy="525273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92" y="2366672"/>
            <a:ext cx="4496427" cy="294363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92" y="5580370"/>
            <a:ext cx="2486372" cy="7144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44123" y="1911944"/>
            <a:ext cx="156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30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C813435-79C2-4248-AF76-42929DBD3386}"/>
              </a:ext>
            </a:extLst>
          </p:cNvPr>
          <p:cNvSpPr/>
          <p:nvPr/>
        </p:nvSpPr>
        <p:spPr>
          <a:xfrm>
            <a:off x="620889" y="936010"/>
            <a:ext cx="9990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Nesne Yönelimli Analiz ve Tasarım (OOAD- Object </a:t>
            </a:r>
            <a:r>
              <a:rPr lang="tr-TR" sz="2000" b="1" dirty="0" err="1">
                <a:latin typeface="Times New Roman" panose="02020603050405020304" pitchFamily="18" charset="0"/>
              </a:rPr>
              <a:t>Oriented</a:t>
            </a:r>
            <a:r>
              <a:rPr lang="tr-TR" sz="2000" b="1" dirty="0">
                <a:latin typeface="Times New Roman" panose="02020603050405020304" pitchFamily="18" charset="0"/>
              </a:rPr>
              <a:t> Analysis </a:t>
            </a:r>
            <a:r>
              <a:rPr lang="tr-TR" sz="2000" b="1" dirty="0" err="1">
                <a:latin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</a:rPr>
              <a:t> Design)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Programlamanın başında,  verilen bir problem için program yazma adımları üzerinde durulmuştu. Bu adımlardan ilk üç tanesi problemin anlaşılması, girdi çıktıların belirlenmesi yani analiz edilmesi ve tasarım yani sözde kod-akış diyagramının oluşturulması olarak belirlenmişti.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Ancak bu aşamalardan sonra kod yazılması aşamasına geçilmesi gerektiği vurgulanmıştı. Pek çok yeni programcı gibi öğrencilerde bilgisayarı açıp kodu yazarak program geliştirirler.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Aslında ilk üç aşamayı program kodunu yazarken zihinsel olarak gerçekleştirirler.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257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C813435-79C2-4248-AF76-42929DBD3386}"/>
              </a:ext>
            </a:extLst>
          </p:cNvPr>
          <p:cNvSpPr/>
          <p:nvPr/>
        </p:nvSpPr>
        <p:spPr>
          <a:xfrm>
            <a:off x="620889" y="936010"/>
            <a:ext cx="99906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Nesne Yönelimli Analiz ve Tasarım (OOAD- Object </a:t>
            </a:r>
            <a:r>
              <a:rPr lang="tr-TR" sz="2000" b="1" dirty="0" err="1">
                <a:latin typeface="Times New Roman" panose="02020603050405020304" pitchFamily="18" charset="0"/>
              </a:rPr>
              <a:t>Oriented</a:t>
            </a:r>
            <a:r>
              <a:rPr lang="tr-TR" sz="2000" b="1" dirty="0">
                <a:latin typeface="Times New Roman" panose="02020603050405020304" pitchFamily="18" charset="0"/>
              </a:rPr>
              <a:t> Analysis </a:t>
            </a:r>
            <a:r>
              <a:rPr lang="tr-TR" sz="2000" b="1" dirty="0" err="1">
                <a:latin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</a:rPr>
              <a:t> Design)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yöntem küçük çaplı programlarda etkili olabilir. Fakat karmaşık ve büyük çaplı projelerde aynı yöntem işe yaramaz. İyi bir çözüm üretebilmek için yazılımdan beklenenleri yani neleri yapabileceğini, gereksinimleri analiz etmek gerekir.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gereksinimleri nasıl karşılayacağı ve nasıl gerçekleştireceğini ortaya koymak içinde tasarım yapılır. En doğrusu da bu analiz ve tasarım süreçlerinin kod yazımına geçmeden önce detaylandırılarak yapılmasıdır.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süreçlerin Nesne Yönelimli programlama bakış açısıyla yapılmasına Nesne Yönelimli Analiz ve Tasarım (OOAD- Object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Oriented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Design) adı verilir.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298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E9F4483D-DF76-4345-9FA8-C47813DBDD43}"/>
              </a:ext>
            </a:extLst>
          </p:cNvPr>
          <p:cNvSpPr/>
          <p:nvPr/>
        </p:nvSpPr>
        <p:spPr>
          <a:xfrm>
            <a:off x="846667" y="738481"/>
            <a:ext cx="99906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UML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Büyük çaplı, karmaşık ve çok fazla program geliştiricinin çalıştığı projelerde  analiz ve tasarım safhalarında herkesin anlayacağı ortak bir dil kullanılması önemlidir.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Nesne Yönelimli programlamada bu dilin adı UML (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Language- Birleştirilmiş Modelleme Dili)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Aslında diğer bilim dallarında da buna benzer ortak dil kullanımları mevcuttur. Örneğin matematikçiler ∫ işaretinden integral işlemini tanırlar. Aslında bu basit gösterim, arkasında oldukça derin ve karmaşık bir konuyu barındırmaktadır. Fakat dünya üzerindeki tüm matematikçiler bu simgenin ne iş yaptığını bilir. </a:t>
            </a:r>
          </a:p>
          <a:p>
            <a:pPr algn="just"/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de aynı şekilde program geliştiricilerin birbirlerini anlayabilmeleri ve takım halinde çalışabilmeleri için oluşturulmuş grafiksel bir dildir. Tıpkı akış diyagramlarında (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Flow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Chart) olduğu gibi.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93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4FDBB2B-FD9A-47A8-84DD-DD96AE0F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7" y="1135671"/>
            <a:ext cx="9302044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tr-TR" altLang="tr-TR" sz="2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Sınıf Diyagramları (Class </a:t>
            </a:r>
            <a:r>
              <a:rPr kumimoji="0" lang="tr-TR" altLang="tr-TR" sz="20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kumimoji="0" lang="tr-TR" altLang="tr-TR" sz="2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UML dilinde kullanım vakaları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case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), paket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diagramları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package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diagram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 gibi pek çok diyagram gösterimi mevcuttur.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tr-TR" altLang="tr-TR" sz="2000" dirty="0" bmk=""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Bu derste yalnızca sınıf diyagramlarından bahsedeceğiz. UML de her sınıf diyagramı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3 parçaya ayrılmış bir dikdörtgen şeklinde gösterilir.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Birinci bölümde sınıfın adı yazar. İkinci bölümde sınıfın verileri-özellikleri-nitelikleri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attributes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Üçüncü bölümde ise sınıfın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metodları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-yetenekleri-işlevleri bulunur.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Başında bulunan + işareti sınıf dışından erişilebilir  yani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public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,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işareti ise yalnızca sınıf içinden erişilebilir yani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private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olduğu anlamına gelir.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diagram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sayesinde bir sınıf basit bir şekilde özetlenebilir. </a:t>
            </a:r>
            <a:endParaRPr kumimoji="0" lang="tr-TR" altLang="tr-TR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23BCFFB-4097-436C-943F-6552AE1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31894"/>
              </p:ext>
            </p:extLst>
          </p:nvPr>
        </p:nvGraphicFramePr>
        <p:xfrm>
          <a:off x="2713223" y="1618154"/>
          <a:ext cx="8124110" cy="20733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24110">
                  <a:extLst>
                    <a:ext uri="{9D8B030D-6E8A-4147-A177-3AD203B41FA5}">
                      <a16:colId xmlns:a16="http://schemas.microsoft.com/office/drawing/2014/main" val="3499372881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Tarih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43783"/>
                  </a:ext>
                </a:extLst>
              </a:tr>
              <a:tr h="67066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ay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yil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35749"/>
                  </a:ext>
                </a:extLst>
              </a:tr>
              <a:tr h="9136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gunAyYilA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yarla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a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y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il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yaz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343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E5DF1B49-4351-465C-9925-D116F2274813}"/>
              </a:ext>
            </a:extLst>
          </p:cNvPr>
          <p:cNvSpPr/>
          <p:nvPr/>
        </p:nvSpPr>
        <p:spPr>
          <a:xfrm>
            <a:off x="4253156" y="3947067"/>
            <a:ext cx="321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tr-TR" altLang="tr-TR" dirty="0" bmk="_Toc438035134">
                <a:latin typeface="Arial" panose="020B0604020202020204" pitchFamily="34" charset="0"/>
              </a:rPr>
              <a:t>Tarih sınıfının, sınıf diyagramı</a:t>
            </a:r>
            <a:endParaRPr lang="tr-TR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23BCFFB-4097-436C-943F-6552AE1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92232"/>
              </p:ext>
            </p:extLst>
          </p:nvPr>
        </p:nvGraphicFramePr>
        <p:xfrm>
          <a:off x="1853146" y="2792198"/>
          <a:ext cx="8124110" cy="20733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24110">
                  <a:extLst>
                    <a:ext uri="{9D8B030D-6E8A-4147-A177-3AD203B41FA5}">
                      <a16:colId xmlns:a16="http://schemas.microsoft.com/office/drawing/2014/main" val="3499372881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Zaman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43783"/>
                  </a:ext>
                </a:extLst>
              </a:tr>
              <a:tr h="67066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saat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dakika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saniye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35749"/>
                  </a:ext>
                </a:extLst>
              </a:tr>
              <a:tr h="9136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ayarla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saniye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dakika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saat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yazdir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tr-TR" sz="1800" b="1" i="0" u="none" strike="noStrike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</a:rPr>
                        <a:t>birSaniyeArttir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  <a:endParaRPr lang="tr-TR" sz="1800" b="1" i="0" u="none" strike="noStrike" dirty="0" smtClean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343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E5DF1B49-4351-465C-9925-D116F2274813}"/>
              </a:ext>
            </a:extLst>
          </p:cNvPr>
          <p:cNvSpPr/>
          <p:nvPr/>
        </p:nvSpPr>
        <p:spPr>
          <a:xfrm>
            <a:off x="4200629" y="505518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tr-TR" altLang="tr-TR" dirty="0" bmk="_Toc438035134">
                <a:latin typeface="Arial" panose="020B0604020202020204" pitchFamily="34" charset="0"/>
              </a:rPr>
              <a:t>Zaman sınıfının, sınıf diyagramı</a:t>
            </a:r>
            <a:endParaRPr lang="tr-TR" altLang="tr-TR" dirty="0">
              <a:latin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EB19101-1DDA-43A7-B828-A273B3FC87B0}"/>
              </a:ext>
            </a:extLst>
          </p:cNvPr>
          <p:cNvSpPr/>
          <p:nvPr/>
        </p:nvSpPr>
        <p:spPr>
          <a:xfrm>
            <a:off x="1231650" y="805090"/>
            <a:ext cx="10045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Aşağıda sınıf diyagramı verilen sınıfın kendisini ve sürücü main barındıran sınıfını ayrı ayrı yazalım. </a:t>
            </a:r>
          </a:p>
        </p:txBody>
      </p:sp>
    </p:spTree>
    <p:extLst>
      <p:ext uri="{BB962C8B-B14F-4D97-AF65-F5344CB8AC3E}">
        <p14:creationId xmlns:p14="http://schemas.microsoft.com/office/powerpoint/2010/main" val="24977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7195" y="660920"/>
            <a:ext cx="11540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i="1" dirty="0" err="1" smtClean="0"/>
              <a:t>get</a:t>
            </a:r>
            <a:r>
              <a:rPr lang="tr-TR" dirty="0" smtClean="0"/>
              <a:t> ve </a:t>
            </a:r>
            <a:r>
              <a:rPr lang="tr-TR" i="1" dirty="0" smtClean="0"/>
              <a:t>set</a:t>
            </a:r>
            <a:r>
              <a:rPr lang="tr-TR" dirty="0" smtClean="0"/>
              <a:t> metotlarını başka sınıfların içerisinden kullanacağımız için doğal olarak </a:t>
            </a:r>
            <a:r>
              <a:rPr lang="tr-TR" dirty="0" err="1" smtClean="0"/>
              <a:t>public</a:t>
            </a:r>
            <a:r>
              <a:rPr lang="tr-TR" dirty="0" smtClean="0"/>
              <a:t> erişim belirleyici ile tanımlanır.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smtClean="0"/>
              <a:t>set</a:t>
            </a:r>
            <a:r>
              <a:rPr lang="tr-TR" dirty="0" smtClean="0"/>
              <a:t> metodu parantez içerisinde gönderilen parametreyi alır ve bunu nesnenin örnek değişkenine(özelliğine) atar.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smtClean="0"/>
              <a:t>set</a:t>
            </a:r>
            <a:r>
              <a:rPr lang="tr-TR" dirty="0" smtClean="0"/>
              <a:t> metodu atama yapmak için kullanıldığından bir değer döndürmez(</a:t>
            </a:r>
            <a:r>
              <a:rPr lang="tr-TR" dirty="0" err="1" smtClean="0"/>
              <a:t>void</a:t>
            </a:r>
            <a:r>
              <a:rPr lang="tr-TR" dirty="0" smtClean="0"/>
              <a:t>).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endParaRPr lang="tr-TR" dirty="0"/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0" y="2226418"/>
            <a:ext cx="4624837" cy="451530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809227" y="2692245"/>
            <a:ext cx="73755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Burada parantez içindeki parametre adları, sınıfın değişken isimleri aynıdır.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Bunların ayrımını yapabilmek için </a:t>
            </a:r>
            <a:r>
              <a:rPr lang="tr-TR" sz="2000" b="1" dirty="0" err="1" smtClean="0"/>
              <a:t>this</a:t>
            </a:r>
            <a:r>
              <a:rPr lang="tr-TR" dirty="0" smtClean="0"/>
              <a:t>  anahtar kelimesi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this</a:t>
            </a:r>
            <a:r>
              <a:rPr lang="tr-TR" dirty="0" smtClean="0"/>
              <a:t> anahtar kelimesi ile belirtilen sınıfın değişkenine işaret eder.</a:t>
            </a:r>
          </a:p>
          <a:p>
            <a:endParaRPr lang="tr-TR" dirty="0"/>
          </a:p>
          <a:p>
            <a:r>
              <a:rPr lang="tr-TR" dirty="0" smtClean="0"/>
              <a:t>Sonuçta, parantez içinde verilen değer, nesnenin değişkenine atanır.</a:t>
            </a:r>
            <a:endParaRPr lang="tr-TR" dirty="0"/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1802921" y="3232894"/>
            <a:ext cx="793630" cy="9422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Yuvarlatılmış Dikdörtgen 13"/>
          <p:cNvSpPr/>
          <p:nvPr/>
        </p:nvSpPr>
        <p:spPr>
          <a:xfrm>
            <a:off x="1121434" y="4175186"/>
            <a:ext cx="741872" cy="3088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1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2840" y="647638"/>
            <a:ext cx="11467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public</a:t>
            </a:r>
            <a:r>
              <a:rPr lang="tr-TR" dirty="0" smtClean="0"/>
              <a:t> metotlara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nesneAdi.metotAdi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(parametreler)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biçiminde</a:t>
            </a:r>
            <a:r>
              <a:rPr lang="tr-TR" dirty="0"/>
              <a:t> </a:t>
            </a:r>
            <a:r>
              <a:rPr lang="tr-TR" dirty="0" smtClean="0"/>
              <a:t>başka sınıflardan erişebiliriz.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fadesini yazdığımızda kullanabileceğimiz metotlar, otomatik tamamlamada aşağıdaki gibi görülür. 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 metotlardan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setAd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metodunu biz tanımladık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(Diğerleri kütüphanedeki hazır (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-in) metotlar).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27" y="2013619"/>
            <a:ext cx="6112415" cy="19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52" y="4864706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139351" y="4329721"/>
            <a:ext cx="815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Artık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değişkenlerimize set metotlarımız ile atama yapabiliriz.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1950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38" y="1823647"/>
            <a:ext cx="5426016" cy="490487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07793" y="484419"/>
            <a:ext cx="118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Tek tek set metotlarını kullanmak yerine üç parametre kabul eden ve özelliklere atayan başka bir metot daha yazalım.</a:t>
            </a:r>
          </a:p>
          <a:p>
            <a:r>
              <a:rPr lang="tr-TR" dirty="0" smtClean="0"/>
              <a:t>Bu metodun adı </a:t>
            </a:r>
            <a:r>
              <a:rPr lang="tr-TR" b="1" dirty="0" err="1" smtClean="0"/>
              <a:t>adSoyadNumaraAta</a:t>
            </a:r>
            <a:r>
              <a:rPr lang="tr-TR" dirty="0" smtClean="0"/>
              <a:t> olsun. Buna göre metodumuz aşağıdaki gibi olacaktır.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şekilde birden çok değişkeni özelliklere atamak için ileride özel bir metot olan </a:t>
            </a:r>
            <a:r>
              <a:rPr lang="tr-TR" b="1" dirty="0" smtClean="0"/>
              <a:t>yapılandırıcıyı (</a:t>
            </a:r>
            <a:r>
              <a:rPr lang="tr-TR" b="1" dirty="0" err="1" smtClean="0"/>
              <a:t>constructor</a:t>
            </a:r>
            <a:r>
              <a:rPr lang="tr-TR" b="1" dirty="0" smtClean="0"/>
              <a:t>) </a:t>
            </a:r>
            <a:r>
              <a:rPr lang="tr-TR" dirty="0" smtClean="0"/>
              <a:t>kullanacağız.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459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1" y="1065686"/>
            <a:ext cx="11743793" cy="383699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50441" y="525181"/>
            <a:ext cx="986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kez tek tek set metotları yerine, tanımladığımız </a:t>
            </a:r>
            <a:r>
              <a:rPr lang="tr-TR" b="1" dirty="0" err="1"/>
              <a:t>adSoyadNumaraAta</a:t>
            </a:r>
            <a:r>
              <a:rPr lang="tr-TR" dirty="0"/>
              <a:t> metodunu </a:t>
            </a:r>
            <a:r>
              <a:rPr lang="tr-TR" dirty="0" smtClean="0"/>
              <a:t>kullanalım.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8" y="5245028"/>
            <a:ext cx="2172003" cy="1457528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0101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301454" y="628018"/>
            <a:ext cx="118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Yine önceki bölümdeki Örnek2’ye dönüp </a:t>
            </a:r>
            <a:r>
              <a:rPr lang="tr-TR" dirty="0" err="1" smtClean="0"/>
              <a:t>yaricap</a:t>
            </a:r>
            <a:r>
              <a:rPr lang="tr-TR" dirty="0" smtClean="0"/>
              <a:t> değişkeninin erişim belirleyicilerini </a:t>
            </a:r>
            <a:r>
              <a:rPr lang="tr-TR" dirty="0" err="1" smtClean="0"/>
              <a:t>private</a:t>
            </a:r>
            <a:r>
              <a:rPr lang="tr-TR" dirty="0" smtClean="0"/>
              <a:t> yapalım.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69" y="1101012"/>
            <a:ext cx="4432626" cy="14225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07793" y="2996701"/>
            <a:ext cx="1189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yaricap</a:t>
            </a:r>
            <a:r>
              <a:rPr lang="tr-TR" dirty="0" smtClean="0"/>
              <a:t> değişkenine değer atayabilmek için set metodunu yazarken kullanıcının girdiği değerleri kısıtlayabiliriz. Örneğin</a:t>
            </a:r>
          </a:p>
          <a:p>
            <a:r>
              <a:rPr lang="tr-TR" dirty="0" smtClean="0"/>
              <a:t>kullanıcının negatif değer atamasını, aşağıdaki gibi engelleyebiliriz. Bu durumda </a:t>
            </a:r>
            <a:r>
              <a:rPr lang="tr-TR" dirty="0" err="1" smtClean="0"/>
              <a:t>yaricap</a:t>
            </a:r>
            <a:r>
              <a:rPr lang="tr-TR" dirty="0" smtClean="0"/>
              <a:t> varsayılan değer 0.0 olacaktır. </a:t>
            </a:r>
            <a:endParaRPr lang="tr-TR" dirty="0"/>
          </a:p>
          <a:p>
            <a:r>
              <a:rPr lang="tr-TR" dirty="0" smtClean="0"/>
              <a:t>İstersek else içerisinde negatif değer girilmesi durumunda, başka bir varsayılan değer almasını da sağlayabiliriz.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83" y="3989027"/>
            <a:ext cx="5132088" cy="26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72" y="1248608"/>
            <a:ext cx="9135750" cy="383911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72" y="5463757"/>
            <a:ext cx="3248478" cy="12003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54836" y="628018"/>
            <a:ext cx="10385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yaricap</a:t>
            </a:r>
            <a:r>
              <a:rPr lang="tr-TR" dirty="0" smtClean="0"/>
              <a:t> </a:t>
            </a:r>
            <a:r>
              <a:rPr lang="tr-TR" dirty="0"/>
              <a:t>değişkeni </a:t>
            </a:r>
            <a:r>
              <a:rPr lang="tr-TR" dirty="0" err="1"/>
              <a:t>public</a:t>
            </a:r>
            <a:r>
              <a:rPr lang="tr-TR" dirty="0"/>
              <a:t> olsaydı: </a:t>
            </a:r>
            <a:r>
              <a:rPr lang="tr-TR" dirty="0" smtClean="0"/>
              <a:t>   d1.yaricap</a:t>
            </a:r>
            <a:r>
              <a:rPr lang="tr-TR" dirty="0"/>
              <a:t>=-5; atamasının önünde bir engel </a:t>
            </a:r>
            <a:r>
              <a:rPr lang="tr-TR" dirty="0" smtClean="0"/>
              <a:t>olmazdı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956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67" y="2907156"/>
            <a:ext cx="6430272" cy="2848373"/>
          </a:xfrm>
          <a:prstGeom prst="rect">
            <a:avLst/>
          </a:prstGeom>
        </p:spPr>
      </p:pic>
      <p:sp>
        <p:nvSpPr>
          <p:cNvPr id="3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207793" y="1102471"/>
            <a:ext cx="1189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Şimdi, </a:t>
            </a:r>
            <a:r>
              <a:rPr lang="tr-TR" dirty="0" err="1" smtClean="0"/>
              <a:t>gun</a:t>
            </a:r>
            <a:r>
              <a:rPr lang="tr-TR" dirty="0" smtClean="0"/>
              <a:t>, ay ve </a:t>
            </a:r>
            <a:r>
              <a:rPr lang="tr-TR" dirty="0" err="1" smtClean="0"/>
              <a:t>yil</a:t>
            </a:r>
            <a:r>
              <a:rPr lang="tr-TR" dirty="0" smtClean="0"/>
              <a:t> tam sayı özellikleri olan Tarih sınıfını tanımlayalım. Bu değişkenlerin erişim belirleyicileri </a:t>
            </a:r>
            <a:r>
              <a:rPr lang="tr-TR" dirty="0" err="1" smtClean="0"/>
              <a:t>private</a:t>
            </a:r>
            <a:r>
              <a:rPr lang="tr-TR" dirty="0" smtClean="0"/>
              <a:t> olsun.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özelliklerin yanında, bu özellikleri konsola yazdıran </a:t>
            </a:r>
            <a:r>
              <a:rPr lang="tr-TR" b="1" dirty="0" smtClean="0"/>
              <a:t>yaz</a:t>
            </a:r>
            <a:r>
              <a:rPr lang="tr-TR" dirty="0" smtClean="0"/>
              <a:t> isimli bir metot ekleyelim.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578742"/>
            <a:ext cx="3743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5" y="1522169"/>
            <a:ext cx="4833017" cy="533583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82025" y="159436"/>
            <a:ext cx="118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Değişkenlerimiz </a:t>
            </a:r>
            <a:r>
              <a:rPr lang="tr-TR" dirty="0" err="1" smtClean="0"/>
              <a:t>private</a:t>
            </a:r>
            <a:r>
              <a:rPr lang="tr-TR" dirty="0" smtClean="0"/>
              <a:t> olduğundan, bu değerlere doğrudan </a:t>
            </a:r>
            <a:r>
              <a:rPr lang="tr-TR" i="1" dirty="0" err="1" smtClean="0"/>
              <a:t>nesneAdi.degiskenAdi</a:t>
            </a:r>
            <a:r>
              <a:rPr lang="tr-TR" dirty="0" smtClean="0"/>
              <a:t> biçiminde erişilip, değer atanamaz.</a:t>
            </a:r>
          </a:p>
          <a:p>
            <a:r>
              <a:rPr lang="tr-TR" dirty="0" smtClean="0"/>
              <a:t>Bunlara değer atamalarını </a:t>
            </a:r>
            <a:r>
              <a:rPr lang="tr-TR" dirty="0" err="1" smtClean="0"/>
              <a:t>public</a:t>
            </a:r>
            <a:r>
              <a:rPr lang="tr-TR" dirty="0" smtClean="0"/>
              <a:t> set metotları tanımlayarak izin verebiliriz. Ancak bu metotlarda, istenilen değerler dışında</a:t>
            </a:r>
          </a:p>
          <a:p>
            <a:r>
              <a:rPr lang="tr-TR" dirty="0" smtClean="0"/>
              <a:t>değer atanmak istendiğinde (negatif veya ay için 12’den büyük gibi) bunu kabul etmeyip, aşağıdaki gibi kendi varsayılan değerlerimizi  atayabiliriz (veya kullanıcıyı bilgilendiren mesajlar yazdırabiliriz).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1" y="1901730"/>
            <a:ext cx="3106802" cy="200505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071" y="4129614"/>
            <a:ext cx="2200582" cy="6382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805" y="1901730"/>
            <a:ext cx="3152770" cy="200505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805" y="4129614"/>
            <a:ext cx="2638793" cy="7144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298071" y="1532398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1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9004554" y="1494231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5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1113</Words>
  <Application>Microsoft Office PowerPoint</Application>
  <PresentationFormat>Geniş ekran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14</cp:revision>
  <dcterms:created xsi:type="dcterms:W3CDTF">2020-05-22T17:53:54Z</dcterms:created>
  <dcterms:modified xsi:type="dcterms:W3CDTF">2020-05-23T00:34:53Z</dcterms:modified>
</cp:coreProperties>
</file>