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5" r:id="rId4"/>
    <p:sldId id="259" r:id="rId5"/>
    <p:sldId id="258" r:id="rId6"/>
    <p:sldId id="261" r:id="rId7"/>
    <p:sldId id="262" r:id="rId8"/>
    <p:sldId id="263" r:id="rId9"/>
    <p:sldId id="264" r:id="rId10"/>
    <p:sldId id="268" r:id="rId11"/>
    <p:sldId id="269" r:id="rId12"/>
    <p:sldId id="267" r:id="rId13"/>
    <p:sldId id="273" r:id="rId14"/>
    <p:sldId id="270" r:id="rId15"/>
    <p:sldId id="274" r:id="rId16"/>
    <p:sldId id="272"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F90BF7D-D678-4856-AC62-C3725ED08C27}" type="datetimeFigureOut">
              <a:rPr lang="tr-TR" smtClean="0"/>
              <a:t>29.05.2020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239628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90BF7D-D678-4856-AC62-C3725ED08C27}" type="datetimeFigureOut">
              <a:rPr lang="tr-TR" smtClean="0"/>
              <a:t>29.05.2020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5698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90BF7D-D678-4856-AC62-C3725ED08C27}" type="datetimeFigureOut">
              <a:rPr lang="tr-TR" smtClean="0"/>
              <a:t>29.05.2020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389540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90BF7D-D678-4856-AC62-C3725ED08C27}" type="datetimeFigureOut">
              <a:rPr lang="tr-TR" smtClean="0"/>
              <a:t>29.05.2020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272279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F90BF7D-D678-4856-AC62-C3725ED08C27}" type="datetimeFigureOut">
              <a:rPr lang="tr-TR" smtClean="0"/>
              <a:t>29.05.2020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152674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F90BF7D-D678-4856-AC62-C3725ED08C27}" type="datetimeFigureOut">
              <a:rPr lang="tr-TR" smtClean="0"/>
              <a:t>29.05.2020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70667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F90BF7D-D678-4856-AC62-C3725ED08C27}" type="datetimeFigureOut">
              <a:rPr lang="tr-TR" smtClean="0"/>
              <a:t>29.05.2020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102611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F90BF7D-D678-4856-AC62-C3725ED08C27}" type="datetimeFigureOut">
              <a:rPr lang="tr-TR" smtClean="0"/>
              <a:t>29.05.2020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97767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F90BF7D-D678-4856-AC62-C3725ED08C27}" type="datetimeFigureOut">
              <a:rPr lang="tr-TR" smtClean="0"/>
              <a:t>29.05.2020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54327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F90BF7D-D678-4856-AC62-C3725ED08C27}" type="datetimeFigureOut">
              <a:rPr lang="tr-TR" smtClean="0"/>
              <a:t>29.05.2020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125746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F90BF7D-D678-4856-AC62-C3725ED08C27}" type="datetimeFigureOut">
              <a:rPr lang="tr-TR" smtClean="0"/>
              <a:t>29.05.2020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78D8402-549D-467A-88AF-03C13FC72661}" type="slidenum">
              <a:rPr lang="tr-TR" smtClean="0"/>
              <a:t>‹#›</a:t>
            </a:fld>
            <a:endParaRPr lang="tr-TR"/>
          </a:p>
        </p:txBody>
      </p:sp>
    </p:spTree>
    <p:extLst>
      <p:ext uri="{BB962C8B-B14F-4D97-AF65-F5344CB8AC3E}">
        <p14:creationId xmlns:p14="http://schemas.microsoft.com/office/powerpoint/2010/main" val="8544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0BF7D-D678-4856-AC62-C3725ED08C27}" type="datetimeFigureOut">
              <a:rPr lang="tr-TR" smtClean="0"/>
              <a:t>29.05.2020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D8402-549D-467A-88AF-03C13FC72661}" type="slidenum">
              <a:rPr lang="tr-TR" smtClean="0"/>
              <a:t>‹#›</a:t>
            </a:fld>
            <a:endParaRPr lang="tr-TR"/>
          </a:p>
        </p:txBody>
      </p:sp>
    </p:spTree>
    <p:extLst>
      <p:ext uri="{BB962C8B-B14F-4D97-AF65-F5344CB8AC3E}">
        <p14:creationId xmlns:p14="http://schemas.microsoft.com/office/powerpoint/2010/main" val="237896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txBox="1">
            <a:spLocks/>
          </p:cNvSpPr>
          <p:nvPr/>
        </p:nvSpPr>
        <p:spPr>
          <a:xfrm>
            <a:off x="929771" y="44606"/>
            <a:ext cx="10515600" cy="8770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smtClean="0"/>
              <a:t>PRIVATE DEĞİŞKENLER(ATTRIBUTES)- KAPSÜLLEME KAVRAMI</a:t>
            </a:r>
            <a:endParaRPr lang="tr-TR" sz="2400" dirty="0"/>
          </a:p>
        </p:txBody>
      </p:sp>
      <p:sp>
        <p:nvSpPr>
          <p:cNvPr id="3" name="Dikdörtgen 2"/>
          <p:cNvSpPr/>
          <p:nvPr/>
        </p:nvSpPr>
        <p:spPr>
          <a:xfrm>
            <a:off x="322053" y="595288"/>
            <a:ext cx="11444377" cy="5940088"/>
          </a:xfrm>
          <a:prstGeom prst="rect">
            <a:avLst/>
          </a:prstGeom>
        </p:spPr>
        <p:txBody>
          <a:bodyPr wrap="square">
            <a:spAutoFit/>
          </a:bodyPr>
          <a:lstStyle/>
          <a:p>
            <a:pPr marL="285750" indent="-285750" algn="just">
              <a:buFont typeface="Wingdings" panose="05000000000000000000" pitchFamily="2" charset="2"/>
              <a:buChar char="v"/>
            </a:pPr>
            <a:r>
              <a:rPr lang="tr-TR" sz="2000" dirty="0" smtClean="0"/>
              <a:t>Önceki bölümde,  </a:t>
            </a:r>
            <a:r>
              <a:rPr lang="tr-TR" sz="2000" dirty="0" err="1" smtClean="0"/>
              <a:t>private</a:t>
            </a:r>
            <a:r>
              <a:rPr lang="tr-TR" sz="2000" dirty="0" smtClean="0"/>
              <a:t> erişim belirleyici kullandığımızda bu sınıf değişkenlerini (özelliklerine) ancak </a:t>
            </a:r>
            <a:r>
              <a:rPr lang="tr-TR" sz="2000" dirty="0" err="1" smtClean="0"/>
              <a:t>public</a:t>
            </a:r>
            <a:r>
              <a:rPr lang="tr-TR" sz="2000" dirty="0" smtClean="0"/>
              <a:t> set metotları ile değiştirmeye izin vermiştik. Bu sayede, değişkenlerde yapılacak değişiklikleri sınırlandırmıştık (örneğin </a:t>
            </a:r>
            <a:r>
              <a:rPr lang="tr-TR" sz="2000" dirty="0" err="1" smtClean="0"/>
              <a:t>yaricap</a:t>
            </a:r>
            <a:r>
              <a:rPr lang="tr-TR" sz="2000" dirty="0" smtClean="0"/>
              <a:t> değişkenine negatif değer ya da ay değişkenine [1,12] aralığı dışında değer atamayı engellemek gibi). </a:t>
            </a:r>
          </a:p>
          <a:p>
            <a:pPr marL="285750" indent="-285750" algn="just">
              <a:buFont typeface="Wingdings" panose="05000000000000000000" pitchFamily="2" charset="2"/>
              <a:buChar char="v"/>
            </a:pPr>
            <a:endParaRPr lang="tr-TR" sz="2000" dirty="0" smtClean="0"/>
          </a:p>
          <a:p>
            <a:pPr marL="285750" indent="-285750" algn="just">
              <a:buFont typeface="Wingdings" panose="05000000000000000000" pitchFamily="2" charset="2"/>
              <a:buChar char="v"/>
            </a:pPr>
            <a:r>
              <a:rPr lang="tr-TR" sz="2000" dirty="0" smtClean="0"/>
              <a:t>Bu biçimde bir sınıfın özelliklerinin (alanlarının) dışarıya karşı kapalı hale getirilmesine, nesneye yönelik programlamada </a:t>
            </a:r>
            <a:r>
              <a:rPr lang="tr-TR" sz="2000" b="1" dirty="0" err="1" smtClean="0"/>
              <a:t>Encapsulation</a:t>
            </a:r>
            <a:r>
              <a:rPr lang="tr-TR" sz="2000" b="1" dirty="0" smtClean="0"/>
              <a:t> ( </a:t>
            </a:r>
            <a:r>
              <a:rPr lang="tr-TR" sz="2000" b="1" dirty="0" err="1" smtClean="0"/>
              <a:t>Kapsülleme</a:t>
            </a:r>
            <a:r>
              <a:rPr lang="tr-TR" sz="2000" b="1" dirty="0" smtClean="0"/>
              <a:t>) </a:t>
            </a:r>
            <a:r>
              <a:rPr lang="tr-TR" sz="2000" dirty="0" smtClean="0"/>
              <a:t>denir. Bu kavram Java’ya özgü değil, nesneye yönelik programlamanın temel ilkelerinden biridir. Dolayısıyla C#, C++ gibi nesneye yönelik dillerde de yine </a:t>
            </a:r>
            <a:r>
              <a:rPr lang="tr-TR" sz="2000" dirty="0" err="1" smtClean="0"/>
              <a:t>private</a:t>
            </a:r>
            <a:r>
              <a:rPr lang="tr-TR" sz="2000" dirty="0" smtClean="0"/>
              <a:t> erişim belirleyici ile </a:t>
            </a:r>
            <a:r>
              <a:rPr lang="tr-TR" sz="2000" dirty="0" err="1" smtClean="0"/>
              <a:t>kapsülleme</a:t>
            </a:r>
            <a:r>
              <a:rPr lang="tr-TR" sz="2000" dirty="0" smtClean="0"/>
              <a:t> kullanılır. </a:t>
            </a:r>
          </a:p>
          <a:p>
            <a:pPr algn="just"/>
            <a:endParaRPr lang="tr-TR" sz="2000" dirty="0" smtClean="0"/>
          </a:p>
          <a:p>
            <a:pPr marL="285750" indent="-285750" algn="just">
              <a:buFont typeface="Wingdings" panose="05000000000000000000" pitchFamily="2" charset="2"/>
              <a:buChar char="v"/>
            </a:pPr>
            <a:r>
              <a:rPr lang="tr-TR" sz="2000" dirty="0" smtClean="0"/>
              <a:t>Bir sınıfın özelliklerini dışardan erişime kapatabilmek için bu özellikleri </a:t>
            </a:r>
            <a:r>
              <a:rPr lang="tr-TR" sz="2000" dirty="0" err="1" smtClean="0"/>
              <a:t>private</a:t>
            </a:r>
            <a:r>
              <a:rPr lang="tr-TR" sz="2000" dirty="0" smtClean="0"/>
              <a:t> olarak tanımlarsak bu özellikleri doğrudan erişmemiz mümkün değildir. Dolaylı yoldan erişebilmek için </a:t>
            </a:r>
            <a:r>
              <a:rPr lang="tr-TR" sz="2000" dirty="0" err="1" smtClean="0"/>
              <a:t>getter</a:t>
            </a:r>
            <a:r>
              <a:rPr lang="tr-TR" sz="2000" dirty="0" smtClean="0"/>
              <a:t> ve </a:t>
            </a:r>
            <a:r>
              <a:rPr lang="tr-TR" sz="2000" dirty="0" err="1" smtClean="0"/>
              <a:t>setter</a:t>
            </a:r>
            <a:r>
              <a:rPr lang="tr-TR" sz="2000" dirty="0" smtClean="0"/>
              <a:t> metotlarını kullanırız. Bazı durumlarda, bu değişkenlerde diğer sınıflardan değişiklik yapılmasına dahi izin verilmeyebilir (set metodu yoktur).</a:t>
            </a:r>
          </a:p>
          <a:p>
            <a:pPr marL="285750" indent="-285750" algn="just">
              <a:buFont typeface="Wingdings" panose="05000000000000000000" pitchFamily="2" charset="2"/>
              <a:buChar char="v"/>
            </a:pPr>
            <a:endParaRPr lang="tr-TR" sz="2000" dirty="0" smtClean="0"/>
          </a:p>
          <a:p>
            <a:pPr marL="285750" indent="-285750" algn="just">
              <a:buFont typeface="Wingdings" panose="05000000000000000000" pitchFamily="2" charset="2"/>
              <a:buChar char="v"/>
            </a:pPr>
            <a:endParaRPr lang="tr-TR" sz="2000" dirty="0"/>
          </a:p>
          <a:p>
            <a:pPr marL="285750" indent="-285750" algn="just">
              <a:buFont typeface="Wingdings" panose="05000000000000000000" pitchFamily="2" charset="2"/>
              <a:buChar char="v"/>
            </a:pPr>
            <a:r>
              <a:rPr lang="tr-TR" sz="2000" dirty="0" err="1" smtClean="0"/>
              <a:t>Kapsülleme</a:t>
            </a:r>
            <a:r>
              <a:rPr lang="tr-TR" sz="2000" dirty="0" smtClean="0"/>
              <a:t>; </a:t>
            </a:r>
            <a:r>
              <a:rPr lang="tr-TR" sz="2000" dirty="0"/>
              <a:t>n</a:t>
            </a:r>
            <a:r>
              <a:rPr lang="tr-TR" sz="2000" dirty="0" smtClean="0"/>
              <a:t>esnenin özelliklerine değer atama ve erişimi, kontrol altına almamızı sağlar. Bu şekilde değişiklik ve erişim işlemleri, sınıftaki metotlara göre kontrolümüzde olmuş olur.</a:t>
            </a:r>
          </a:p>
          <a:p>
            <a:pPr algn="just"/>
            <a:endParaRPr lang="tr-TR" sz="2000" dirty="0"/>
          </a:p>
        </p:txBody>
      </p:sp>
    </p:spTree>
    <p:extLst>
      <p:ext uri="{BB962C8B-B14F-4D97-AF65-F5344CB8AC3E}">
        <p14:creationId xmlns:p14="http://schemas.microsoft.com/office/powerpoint/2010/main" val="186429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Resim 69"/>
          <p:cNvPicPr>
            <a:picLocks noChangeAspect="1"/>
          </p:cNvPicPr>
          <p:nvPr/>
        </p:nvPicPr>
        <p:blipFill>
          <a:blip r:embed="rId2"/>
          <a:stretch>
            <a:fillRect/>
          </a:stretch>
        </p:blipFill>
        <p:spPr>
          <a:xfrm>
            <a:off x="145893" y="2508228"/>
            <a:ext cx="4761697" cy="4339373"/>
          </a:xfrm>
          <a:prstGeom prst="rect">
            <a:avLst/>
          </a:prstGeom>
        </p:spPr>
      </p:pic>
      <p:pic>
        <p:nvPicPr>
          <p:cNvPr id="5" name="Resim 4"/>
          <p:cNvPicPr>
            <a:picLocks noChangeAspect="1"/>
          </p:cNvPicPr>
          <p:nvPr/>
        </p:nvPicPr>
        <p:blipFill>
          <a:blip r:embed="rId3"/>
          <a:stretch>
            <a:fillRect/>
          </a:stretch>
        </p:blipFill>
        <p:spPr>
          <a:xfrm>
            <a:off x="7467201" y="2559771"/>
            <a:ext cx="3756918" cy="2471045"/>
          </a:xfrm>
          <a:prstGeom prst="rect">
            <a:avLst/>
          </a:prstGeom>
        </p:spPr>
      </p:pic>
      <p:sp>
        <p:nvSpPr>
          <p:cNvPr id="24" name="Sol Ayraç 23"/>
          <p:cNvSpPr/>
          <p:nvPr/>
        </p:nvSpPr>
        <p:spPr>
          <a:xfrm>
            <a:off x="7286399" y="3829147"/>
            <a:ext cx="155786" cy="443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5" name="Sol Ayraç 24"/>
          <p:cNvSpPr/>
          <p:nvPr/>
        </p:nvSpPr>
        <p:spPr>
          <a:xfrm>
            <a:off x="7353940" y="3282748"/>
            <a:ext cx="155786" cy="443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4" name="Sol Ayraç 33"/>
          <p:cNvSpPr/>
          <p:nvPr/>
        </p:nvSpPr>
        <p:spPr>
          <a:xfrm>
            <a:off x="7353939" y="4434794"/>
            <a:ext cx="137911" cy="5322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53" name="Düz Ok Bağlayıcısı 52"/>
          <p:cNvCxnSpPr/>
          <p:nvPr/>
        </p:nvCxnSpPr>
        <p:spPr>
          <a:xfrm flipV="1">
            <a:off x="1854200" y="2997200"/>
            <a:ext cx="5499739"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Düz Ok Bağlayıcısı 53"/>
          <p:cNvCxnSpPr>
            <a:endCxn id="25" idx="1"/>
          </p:cNvCxnSpPr>
          <p:nvPr/>
        </p:nvCxnSpPr>
        <p:spPr>
          <a:xfrm>
            <a:off x="2774856" y="3476704"/>
            <a:ext cx="4579084" cy="2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Düz Ok Bağlayıcısı 56"/>
          <p:cNvCxnSpPr>
            <a:endCxn id="24" idx="1"/>
          </p:cNvCxnSpPr>
          <p:nvPr/>
        </p:nvCxnSpPr>
        <p:spPr>
          <a:xfrm>
            <a:off x="3507971" y="3748232"/>
            <a:ext cx="3778428" cy="30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Düz Ok Bağlayıcısı 59"/>
          <p:cNvCxnSpPr/>
          <p:nvPr/>
        </p:nvCxnSpPr>
        <p:spPr>
          <a:xfrm>
            <a:off x="2235983" y="4024536"/>
            <a:ext cx="4982875" cy="57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Yuvarlatılmış Dikdörtgen 61"/>
          <p:cNvSpPr/>
          <p:nvPr/>
        </p:nvSpPr>
        <p:spPr>
          <a:xfrm>
            <a:off x="905934" y="3144074"/>
            <a:ext cx="791814" cy="1386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3" name="Yuvarlatılmış Dikdörtgen 62"/>
          <p:cNvSpPr/>
          <p:nvPr/>
        </p:nvSpPr>
        <p:spPr>
          <a:xfrm>
            <a:off x="608612" y="4272767"/>
            <a:ext cx="2733643" cy="4120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Yuvarlatılmış Dikdörtgen 63"/>
          <p:cNvSpPr/>
          <p:nvPr/>
        </p:nvSpPr>
        <p:spPr>
          <a:xfrm>
            <a:off x="608612" y="4776815"/>
            <a:ext cx="3493453" cy="55296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Yuvarlatılmış Dikdörtgen 64"/>
          <p:cNvSpPr/>
          <p:nvPr/>
        </p:nvSpPr>
        <p:spPr>
          <a:xfrm>
            <a:off x="608612" y="5410693"/>
            <a:ext cx="4463744" cy="55350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Yuvarlatılmış Dikdörtgen 65"/>
          <p:cNvSpPr/>
          <p:nvPr/>
        </p:nvSpPr>
        <p:spPr>
          <a:xfrm>
            <a:off x="608612" y="6045116"/>
            <a:ext cx="4426648" cy="57988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Yuvarlatılmış Dikdörtgen 68"/>
          <p:cNvSpPr/>
          <p:nvPr/>
        </p:nvSpPr>
        <p:spPr>
          <a:xfrm>
            <a:off x="880755" y="3379948"/>
            <a:ext cx="1828866" cy="16983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74" name="Yuvarlatılmış Dikdörtgen 73"/>
          <p:cNvSpPr/>
          <p:nvPr/>
        </p:nvSpPr>
        <p:spPr>
          <a:xfrm>
            <a:off x="880755" y="3667318"/>
            <a:ext cx="2627215" cy="14140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Yuvarlatılmış Dikdörtgen 74"/>
          <p:cNvSpPr/>
          <p:nvPr/>
        </p:nvSpPr>
        <p:spPr>
          <a:xfrm>
            <a:off x="880755" y="3926258"/>
            <a:ext cx="1287687" cy="13058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21" name="Dikdörtgen 20"/>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sp>
        <p:nvSpPr>
          <p:cNvPr id="22" name="Dikdörtgen 21"/>
          <p:cNvSpPr/>
          <p:nvPr/>
        </p:nvSpPr>
        <p:spPr>
          <a:xfrm>
            <a:off x="145893" y="696114"/>
            <a:ext cx="11840095" cy="369332"/>
          </a:xfrm>
          <a:prstGeom prst="rect">
            <a:avLst/>
          </a:prstGeom>
        </p:spPr>
        <p:txBody>
          <a:bodyPr wrap="square">
            <a:spAutoFit/>
          </a:bodyPr>
          <a:lstStyle/>
          <a:p>
            <a:pPr marL="285750" indent="-285750" algn="just">
              <a:buFont typeface="Wingdings" panose="05000000000000000000" pitchFamily="2" charset="2"/>
              <a:buChar char="Ø"/>
            </a:pPr>
            <a:r>
              <a:rPr lang="tr-TR" dirty="0" smtClean="0"/>
              <a:t>Aşağıdaki örnekte ise aynı sınıfta aynı metot ismi kullanılarak 4 </a:t>
            </a:r>
            <a:r>
              <a:rPr lang="tr-TR" dirty="0"/>
              <a:t>farklı imza </a:t>
            </a:r>
            <a:r>
              <a:rPr lang="tr-TR" dirty="0" smtClean="0"/>
              <a:t>ile farklı biçimde yazılmıştır. </a:t>
            </a:r>
            <a:endParaRPr lang="tr-TR" dirty="0"/>
          </a:p>
        </p:txBody>
      </p:sp>
      <p:sp>
        <p:nvSpPr>
          <p:cNvPr id="2" name="Dikdörtgen 1"/>
          <p:cNvSpPr/>
          <p:nvPr/>
        </p:nvSpPr>
        <p:spPr>
          <a:xfrm>
            <a:off x="145892" y="1259298"/>
            <a:ext cx="11413503" cy="646331"/>
          </a:xfrm>
          <a:prstGeom prst="rect">
            <a:avLst/>
          </a:prstGeom>
        </p:spPr>
        <p:txBody>
          <a:bodyPr wrap="square">
            <a:spAutoFit/>
          </a:bodyPr>
          <a:lstStyle/>
          <a:p>
            <a:pPr marL="285750" indent="-285750" algn="just">
              <a:buFont typeface="Wingdings" panose="05000000000000000000" pitchFamily="2" charset="2"/>
              <a:buChar char="Ø"/>
            </a:pPr>
            <a:r>
              <a:rPr lang="tr-TR" dirty="0" smtClean="0"/>
              <a:t>Derleyici hangi versiyonun çağrıldığını metodun imzasına bakarak belirler.  Aslında daha önce kullandığımız </a:t>
            </a:r>
            <a:r>
              <a:rPr lang="tr-TR" dirty="0" err="1" smtClean="0"/>
              <a:t>String</a:t>
            </a:r>
            <a:r>
              <a:rPr lang="tr-TR" dirty="0" smtClean="0"/>
              <a:t> metotlarının iki versiyonu; </a:t>
            </a:r>
            <a:r>
              <a:rPr lang="tr-TR" dirty="0" err="1" smtClean="0"/>
              <a:t>substring</a:t>
            </a:r>
            <a:r>
              <a:rPr lang="tr-TR" dirty="0" smtClean="0"/>
              <a:t>(</a:t>
            </a:r>
            <a:r>
              <a:rPr lang="tr-TR" i="1" dirty="0" err="1" smtClean="0"/>
              <a:t>baslangic_indeksi</a:t>
            </a:r>
            <a:r>
              <a:rPr lang="tr-TR" dirty="0" smtClean="0"/>
              <a:t>) ve </a:t>
            </a:r>
            <a:r>
              <a:rPr lang="tr-TR" dirty="0" err="1" smtClean="0"/>
              <a:t>substring</a:t>
            </a:r>
            <a:r>
              <a:rPr lang="tr-TR" dirty="0" smtClean="0"/>
              <a:t>(</a:t>
            </a:r>
            <a:r>
              <a:rPr lang="tr-TR" i="1" dirty="0" err="1" smtClean="0"/>
              <a:t>baslangic_indeksi,bitis_indeksi</a:t>
            </a:r>
            <a:r>
              <a:rPr lang="tr-TR" i="1" dirty="0" smtClean="0"/>
              <a:t>)</a:t>
            </a:r>
            <a:r>
              <a:rPr lang="tr-TR" dirty="0" smtClean="0"/>
              <a:t> buna örnektir.</a:t>
            </a:r>
            <a:endParaRPr lang="tr-TR" dirty="0"/>
          </a:p>
        </p:txBody>
      </p:sp>
      <p:sp>
        <p:nvSpPr>
          <p:cNvPr id="23" name="Dikdörtgen 22"/>
          <p:cNvSpPr/>
          <p:nvPr/>
        </p:nvSpPr>
        <p:spPr>
          <a:xfrm>
            <a:off x="145892" y="2030933"/>
            <a:ext cx="960519" cy="369332"/>
          </a:xfrm>
          <a:prstGeom prst="rect">
            <a:avLst/>
          </a:prstGeom>
        </p:spPr>
        <p:txBody>
          <a:bodyPr wrap="none">
            <a:spAutoFit/>
          </a:bodyPr>
          <a:lstStyle/>
          <a:p>
            <a:r>
              <a:rPr lang="tr-TR" dirty="0" smtClean="0"/>
              <a:t>ÖRNEK6</a:t>
            </a:r>
            <a:endParaRPr lang="tr-TR" dirty="0"/>
          </a:p>
        </p:txBody>
      </p:sp>
    </p:spTree>
    <p:extLst>
      <p:ext uri="{BB962C8B-B14F-4D97-AF65-F5344CB8AC3E}">
        <p14:creationId xmlns:p14="http://schemas.microsoft.com/office/powerpoint/2010/main" val="76913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Resim 30"/>
          <p:cNvPicPr>
            <a:picLocks noChangeAspect="1"/>
          </p:cNvPicPr>
          <p:nvPr/>
        </p:nvPicPr>
        <p:blipFill>
          <a:blip r:embed="rId2"/>
          <a:stretch>
            <a:fillRect/>
          </a:stretch>
        </p:blipFill>
        <p:spPr>
          <a:xfrm>
            <a:off x="87640" y="3789600"/>
            <a:ext cx="6565258" cy="3040986"/>
          </a:xfrm>
          <a:prstGeom prst="rect">
            <a:avLst/>
          </a:prstGeom>
        </p:spPr>
      </p:pic>
      <p:pic>
        <p:nvPicPr>
          <p:cNvPr id="3" name="Resim 2"/>
          <p:cNvPicPr>
            <a:picLocks noChangeAspect="1"/>
          </p:cNvPicPr>
          <p:nvPr/>
        </p:nvPicPr>
        <p:blipFill>
          <a:blip r:embed="rId3"/>
          <a:stretch>
            <a:fillRect/>
          </a:stretch>
        </p:blipFill>
        <p:spPr>
          <a:xfrm>
            <a:off x="8623288" y="4389965"/>
            <a:ext cx="3509445" cy="2226732"/>
          </a:xfrm>
          <a:prstGeom prst="rect">
            <a:avLst/>
          </a:prstGeom>
        </p:spPr>
      </p:pic>
      <p:sp>
        <p:nvSpPr>
          <p:cNvPr id="4" name="Metin kutusu 3"/>
          <p:cNvSpPr txBox="1"/>
          <p:nvPr/>
        </p:nvSpPr>
        <p:spPr>
          <a:xfrm>
            <a:off x="164992" y="629733"/>
            <a:ext cx="5961392" cy="2031325"/>
          </a:xfrm>
          <a:prstGeom prst="rect">
            <a:avLst/>
          </a:prstGeom>
          <a:noFill/>
        </p:spPr>
        <p:txBody>
          <a:bodyPr wrap="square" rtlCol="0">
            <a:spAutoFit/>
          </a:bodyPr>
          <a:lstStyle/>
          <a:p>
            <a:endParaRPr lang="tr-TR" dirty="0"/>
          </a:p>
          <a:p>
            <a:pPr marL="285750" indent="-285750" algn="just">
              <a:buFont typeface="Wingdings" panose="05000000000000000000" pitchFamily="2" charset="2"/>
              <a:buChar char="v"/>
            </a:pPr>
            <a:r>
              <a:rPr lang="tr-TR" dirty="0" smtClean="0"/>
              <a:t>Main metodunun olduğu ana sınıfımızda statik metotlar</a:t>
            </a:r>
          </a:p>
          <a:p>
            <a:pPr algn="just"/>
            <a:r>
              <a:rPr lang="tr-TR" dirty="0"/>
              <a:t> </a:t>
            </a:r>
            <a:r>
              <a:rPr lang="tr-TR" dirty="0" smtClean="0"/>
              <a:t>    tanımlamak yerine,  yeni bir  sınıf oluşturup, bu sınıf içinde </a:t>
            </a:r>
          </a:p>
          <a:p>
            <a:pPr algn="just"/>
            <a:r>
              <a:rPr lang="tr-TR" dirty="0" smtClean="0"/>
              <a:t>     metotları tanımlayalım. </a:t>
            </a:r>
            <a:endParaRPr lang="tr-TR" dirty="0"/>
          </a:p>
          <a:p>
            <a:pPr algn="just"/>
            <a:endParaRPr lang="tr-TR" dirty="0"/>
          </a:p>
          <a:p>
            <a:pPr marL="285750" indent="-285750" algn="just">
              <a:buFont typeface="Wingdings" panose="05000000000000000000" pitchFamily="2" charset="2"/>
              <a:buChar char="v"/>
            </a:pPr>
            <a:r>
              <a:rPr lang="tr-TR" dirty="0" smtClean="0"/>
              <a:t>Bu (statik olmayan) metotları kullanmak için bu sınıftan bir </a:t>
            </a:r>
            <a:r>
              <a:rPr lang="tr-TR" b="1" dirty="0" smtClean="0"/>
              <a:t>nesne</a:t>
            </a:r>
            <a:r>
              <a:rPr lang="tr-TR" dirty="0" smtClean="0"/>
              <a:t> oluşturup,   nesne üzerinden çağırmamız gerekir.</a:t>
            </a:r>
          </a:p>
        </p:txBody>
      </p:sp>
      <p:cxnSp>
        <p:nvCxnSpPr>
          <p:cNvPr id="7" name="Düz Ok Bağlayıcısı 6"/>
          <p:cNvCxnSpPr/>
          <p:nvPr/>
        </p:nvCxnSpPr>
        <p:spPr>
          <a:xfrm flipV="1">
            <a:off x="2738651" y="4800601"/>
            <a:ext cx="5884637" cy="36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flipV="1">
            <a:off x="3945467" y="5237236"/>
            <a:ext cx="4453996" cy="27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ol Ayraç 11"/>
          <p:cNvSpPr/>
          <p:nvPr/>
        </p:nvSpPr>
        <p:spPr>
          <a:xfrm>
            <a:off x="8467502" y="5019223"/>
            <a:ext cx="155786" cy="443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4" name="Sol Ayraç 13"/>
          <p:cNvSpPr/>
          <p:nvPr/>
        </p:nvSpPr>
        <p:spPr>
          <a:xfrm>
            <a:off x="8491625" y="5587000"/>
            <a:ext cx="131663" cy="389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15" name="Düz Ok Bağlayıcısı 14"/>
          <p:cNvCxnSpPr>
            <a:endCxn id="14" idx="1"/>
          </p:cNvCxnSpPr>
          <p:nvPr/>
        </p:nvCxnSpPr>
        <p:spPr>
          <a:xfrm flipV="1">
            <a:off x="5702531" y="5781934"/>
            <a:ext cx="2789094" cy="8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p:cNvCxnSpPr/>
          <p:nvPr/>
        </p:nvCxnSpPr>
        <p:spPr>
          <a:xfrm>
            <a:off x="3370269" y="6238561"/>
            <a:ext cx="5029194" cy="9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Sol Ayraç 19"/>
          <p:cNvSpPr/>
          <p:nvPr/>
        </p:nvSpPr>
        <p:spPr>
          <a:xfrm>
            <a:off x="8491625" y="6082593"/>
            <a:ext cx="131663" cy="534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8" name="Yuvarlatılmış Dikdörtgen 27"/>
          <p:cNvSpPr/>
          <p:nvPr/>
        </p:nvSpPr>
        <p:spPr>
          <a:xfrm>
            <a:off x="1018817" y="5019224"/>
            <a:ext cx="1719834" cy="2590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29" name="Yuvarlatılmış Dikdörtgen 28"/>
          <p:cNvSpPr/>
          <p:nvPr/>
        </p:nvSpPr>
        <p:spPr>
          <a:xfrm>
            <a:off x="1018817" y="5379332"/>
            <a:ext cx="2926650" cy="24993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pic>
        <p:nvPicPr>
          <p:cNvPr id="30" name="Resim 29"/>
          <p:cNvPicPr>
            <a:picLocks noChangeAspect="1"/>
          </p:cNvPicPr>
          <p:nvPr/>
        </p:nvPicPr>
        <p:blipFill>
          <a:blip r:embed="rId4"/>
          <a:stretch>
            <a:fillRect/>
          </a:stretch>
        </p:blipFill>
        <p:spPr>
          <a:xfrm>
            <a:off x="6218546" y="779924"/>
            <a:ext cx="5704866" cy="3362135"/>
          </a:xfrm>
          <a:prstGeom prst="rect">
            <a:avLst/>
          </a:prstGeom>
        </p:spPr>
      </p:pic>
      <p:sp>
        <p:nvSpPr>
          <p:cNvPr id="32" name="Yuvarlatılmış Dikdörtgen 31"/>
          <p:cNvSpPr/>
          <p:nvPr/>
        </p:nvSpPr>
        <p:spPr>
          <a:xfrm>
            <a:off x="1018816" y="5759241"/>
            <a:ext cx="4625526" cy="24028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33" name="Yuvarlatılmış Dikdörtgen 32"/>
          <p:cNvSpPr/>
          <p:nvPr/>
        </p:nvSpPr>
        <p:spPr>
          <a:xfrm>
            <a:off x="1018816" y="6082593"/>
            <a:ext cx="2331213" cy="26705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39" name="Yuvarlatılmış Dikdörtgen 38"/>
          <p:cNvSpPr/>
          <p:nvPr/>
        </p:nvSpPr>
        <p:spPr>
          <a:xfrm>
            <a:off x="6792648" y="1092972"/>
            <a:ext cx="3194567" cy="4864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40" name="Yuvarlatılmış Dikdörtgen 39"/>
          <p:cNvSpPr/>
          <p:nvPr/>
        </p:nvSpPr>
        <p:spPr>
          <a:xfrm>
            <a:off x="6758216" y="1729609"/>
            <a:ext cx="2953499" cy="6644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41" name="Yuvarlatılmış Dikdörtgen 40"/>
          <p:cNvSpPr/>
          <p:nvPr/>
        </p:nvSpPr>
        <p:spPr>
          <a:xfrm>
            <a:off x="6758216" y="2483904"/>
            <a:ext cx="4463966" cy="62901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42" name="Yuvarlatılmış Dikdörtgen 41"/>
          <p:cNvSpPr/>
          <p:nvPr/>
        </p:nvSpPr>
        <p:spPr>
          <a:xfrm>
            <a:off x="6758216" y="3210387"/>
            <a:ext cx="5122469" cy="67806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B050"/>
              </a:solidFill>
            </a:endParaRPr>
          </a:p>
        </p:txBody>
      </p:sp>
      <p:sp>
        <p:nvSpPr>
          <p:cNvPr id="22" name="Dikdörtgen 21"/>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sp>
        <p:nvSpPr>
          <p:cNvPr id="23" name="Dikdörtgen 22"/>
          <p:cNvSpPr/>
          <p:nvPr/>
        </p:nvSpPr>
        <p:spPr>
          <a:xfrm>
            <a:off x="281692" y="3210387"/>
            <a:ext cx="960519" cy="369332"/>
          </a:xfrm>
          <a:prstGeom prst="rect">
            <a:avLst/>
          </a:prstGeom>
        </p:spPr>
        <p:txBody>
          <a:bodyPr wrap="none">
            <a:spAutoFit/>
          </a:bodyPr>
          <a:lstStyle/>
          <a:p>
            <a:r>
              <a:rPr lang="tr-TR" dirty="0" smtClean="0"/>
              <a:t>ÖRNEK6</a:t>
            </a:r>
            <a:endParaRPr lang="tr-TR" dirty="0"/>
          </a:p>
        </p:txBody>
      </p:sp>
    </p:spTree>
    <p:extLst>
      <p:ext uri="{BB962C8B-B14F-4D97-AF65-F5344CB8AC3E}">
        <p14:creationId xmlns:p14="http://schemas.microsoft.com/office/powerpoint/2010/main" val="312660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059526" y="3231881"/>
            <a:ext cx="3562350" cy="3609975"/>
          </a:xfrm>
          <a:prstGeom prst="rect">
            <a:avLst/>
          </a:prstGeom>
        </p:spPr>
      </p:pic>
      <p:pic>
        <p:nvPicPr>
          <p:cNvPr id="3" name="Resim 2"/>
          <p:cNvPicPr>
            <a:picLocks noChangeAspect="1"/>
          </p:cNvPicPr>
          <p:nvPr/>
        </p:nvPicPr>
        <p:blipFill>
          <a:blip r:embed="rId3"/>
          <a:stretch>
            <a:fillRect/>
          </a:stretch>
        </p:blipFill>
        <p:spPr>
          <a:xfrm>
            <a:off x="5861906" y="3279506"/>
            <a:ext cx="3990975" cy="3562350"/>
          </a:xfrm>
          <a:prstGeom prst="rect">
            <a:avLst/>
          </a:prstGeom>
        </p:spPr>
      </p:pic>
      <p:sp>
        <p:nvSpPr>
          <p:cNvPr id="4" name="Dikdörtgen 3"/>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pic>
        <p:nvPicPr>
          <p:cNvPr id="6" name="Resim 5"/>
          <p:cNvPicPr>
            <a:picLocks noChangeAspect="1"/>
          </p:cNvPicPr>
          <p:nvPr/>
        </p:nvPicPr>
        <p:blipFill>
          <a:blip r:embed="rId4"/>
          <a:stretch>
            <a:fillRect/>
          </a:stretch>
        </p:blipFill>
        <p:spPr>
          <a:xfrm>
            <a:off x="505979" y="1828918"/>
            <a:ext cx="3275214" cy="1637607"/>
          </a:xfrm>
          <a:prstGeom prst="rect">
            <a:avLst/>
          </a:prstGeom>
        </p:spPr>
      </p:pic>
      <p:sp>
        <p:nvSpPr>
          <p:cNvPr id="7" name="Metin kutusu 6"/>
          <p:cNvSpPr txBox="1"/>
          <p:nvPr/>
        </p:nvSpPr>
        <p:spPr>
          <a:xfrm>
            <a:off x="230937" y="261610"/>
            <a:ext cx="11710258" cy="1200329"/>
          </a:xfrm>
          <a:prstGeom prst="rect">
            <a:avLst/>
          </a:prstGeom>
          <a:noFill/>
        </p:spPr>
        <p:txBody>
          <a:bodyPr wrap="square" rtlCol="0">
            <a:spAutoFit/>
          </a:bodyPr>
          <a:lstStyle/>
          <a:p>
            <a:endParaRPr lang="tr-TR" dirty="0"/>
          </a:p>
          <a:p>
            <a:pPr algn="just"/>
            <a:r>
              <a:rPr lang="tr-TR" dirty="0"/>
              <a:t>Bir sınıf içerisinde aynı isimde birden fazla metodu tanımlayabiliriz. Bunun </a:t>
            </a:r>
            <a:r>
              <a:rPr lang="tr-TR" dirty="0" smtClean="0"/>
              <a:t>için farklı </a:t>
            </a:r>
            <a:r>
              <a:rPr lang="tr-TR" dirty="0"/>
              <a:t>metot </a:t>
            </a:r>
            <a:r>
              <a:rPr lang="tr-TR" dirty="0" smtClean="0"/>
              <a:t>imzaları kullanırız. </a:t>
            </a:r>
            <a:r>
              <a:rPr lang="tr-TR" dirty="0"/>
              <a:t>Metot imzası parantez içerisindeki </a:t>
            </a:r>
            <a:r>
              <a:rPr lang="tr-TR" dirty="0">
                <a:solidFill>
                  <a:srgbClr val="FF0000"/>
                </a:solidFill>
              </a:rPr>
              <a:t>parametrelerin sayısı</a:t>
            </a:r>
            <a:r>
              <a:rPr lang="tr-TR" dirty="0"/>
              <a:t>, </a:t>
            </a:r>
            <a:r>
              <a:rPr lang="tr-TR" dirty="0">
                <a:solidFill>
                  <a:srgbClr val="FF0000"/>
                </a:solidFill>
              </a:rPr>
              <a:t>sırası</a:t>
            </a:r>
            <a:r>
              <a:rPr lang="tr-TR" dirty="0"/>
              <a:t> ve </a:t>
            </a:r>
            <a:r>
              <a:rPr lang="tr-TR" dirty="0">
                <a:solidFill>
                  <a:srgbClr val="FF0000"/>
                </a:solidFill>
              </a:rPr>
              <a:t>tipine</a:t>
            </a:r>
            <a:r>
              <a:rPr lang="tr-TR" dirty="0"/>
              <a:t> bağlıdır. </a:t>
            </a:r>
            <a:r>
              <a:rPr lang="tr-TR" dirty="0" smtClean="0"/>
              <a:t>Örneğin aşağıda </a:t>
            </a:r>
            <a:r>
              <a:rPr lang="tr-TR" dirty="0" err="1" smtClean="0"/>
              <a:t>static</a:t>
            </a:r>
            <a:r>
              <a:rPr lang="tr-TR" dirty="0" smtClean="0"/>
              <a:t> </a:t>
            </a:r>
            <a:r>
              <a:rPr lang="tr-TR" i="1" dirty="0" err="1" smtClean="0"/>
              <a:t>karsilama</a:t>
            </a:r>
            <a:r>
              <a:rPr lang="tr-TR" dirty="0" smtClean="0"/>
              <a:t> isimli metot aşırı yüklenerek, birden fazla versiyonu oluşturulmuştur.</a:t>
            </a:r>
            <a:endParaRPr lang="tr-TR" dirty="0"/>
          </a:p>
        </p:txBody>
      </p:sp>
      <p:sp>
        <p:nvSpPr>
          <p:cNvPr id="5" name="Dikdörtgen 4"/>
          <p:cNvSpPr/>
          <p:nvPr/>
        </p:nvSpPr>
        <p:spPr>
          <a:xfrm>
            <a:off x="4307456" y="1692997"/>
            <a:ext cx="7381336" cy="923330"/>
          </a:xfrm>
          <a:prstGeom prst="rect">
            <a:avLst/>
          </a:prstGeom>
        </p:spPr>
        <p:txBody>
          <a:bodyPr wrap="square">
            <a:spAutoFit/>
          </a:bodyPr>
          <a:lstStyle/>
          <a:p>
            <a:pPr marL="285750" indent="-285750" algn="just">
              <a:buFont typeface="Wingdings" panose="05000000000000000000" pitchFamily="2" charset="2"/>
              <a:buChar char="Ø"/>
            </a:pPr>
            <a:r>
              <a:rPr lang="tr-TR" dirty="0" smtClean="0"/>
              <a:t>Burada en alttaki iki metotta görüldüğü üzere metodun kabul ettiği parametreler aynı sayıda ve tipte olsa da, sırası farklı ise (</a:t>
            </a:r>
            <a:r>
              <a:rPr lang="tr-TR" dirty="0" err="1" smtClean="0"/>
              <a:t>char,String</a:t>
            </a:r>
            <a:r>
              <a:rPr lang="tr-TR" dirty="0" smtClean="0"/>
              <a:t> ve </a:t>
            </a:r>
            <a:r>
              <a:rPr lang="tr-TR" dirty="0" err="1" smtClean="0"/>
              <a:t>String,char</a:t>
            </a:r>
            <a:r>
              <a:rPr lang="tr-TR" dirty="0" smtClean="0"/>
              <a:t> gibi) farklı metot imzası(</a:t>
            </a:r>
            <a:r>
              <a:rPr lang="tr-TR" dirty="0" err="1" smtClean="0"/>
              <a:t>method</a:t>
            </a:r>
            <a:r>
              <a:rPr lang="tr-TR" dirty="0" smtClean="0"/>
              <a:t> </a:t>
            </a:r>
            <a:r>
              <a:rPr lang="tr-TR" dirty="0" err="1" smtClean="0"/>
              <a:t>signature</a:t>
            </a:r>
            <a:r>
              <a:rPr lang="tr-TR" dirty="0" smtClean="0"/>
              <a:t>) elde edilir.   </a:t>
            </a:r>
            <a:endParaRPr lang="tr-TR" dirty="0"/>
          </a:p>
        </p:txBody>
      </p:sp>
      <p:sp>
        <p:nvSpPr>
          <p:cNvPr id="8" name="Dikdörtgen 7"/>
          <p:cNvSpPr/>
          <p:nvPr/>
        </p:nvSpPr>
        <p:spPr>
          <a:xfrm>
            <a:off x="505979" y="1402598"/>
            <a:ext cx="960519" cy="369332"/>
          </a:xfrm>
          <a:prstGeom prst="rect">
            <a:avLst/>
          </a:prstGeom>
        </p:spPr>
        <p:txBody>
          <a:bodyPr wrap="none">
            <a:spAutoFit/>
          </a:bodyPr>
          <a:lstStyle/>
          <a:p>
            <a:r>
              <a:rPr lang="tr-TR" dirty="0" smtClean="0"/>
              <a:t>ÖRNEK7</a:t>
            </a:r>
            <a:endParaRPr lang="tr-TR" dirty="0"/>
          </a:p>
        </p:txBody>
      </p:sp>
    </p:spTree>
    <p:extLst>
      <p:ext uri="{BB962C8B-B14F-4D97-AF65-F5344CB8AC3E}">
        <p14:creationId xmlns:p14="http://schemas.microsoft.com/office/powerpoint/2010/main" val="1392102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5861779" y="1863709"/>
            <a:ext cx="4753638" cy="3419952"/>
          </a:xfrm>
          <a:prstGeom prst="rect">
            <a:avLst/>
          </a:prstGeom>
        </p:spPr>
      </p:pic>
      <p:pic>
        <p:nvPicPr>
          <p:cNvPr id="4" name="Resim 3"/>
          <p:cNvPicPr>
            <a:picLocks noChangeAspect="1"/>
          </p:cNvPicPr>
          <p:nvPr/>
        </p:nvPicPr>
        <p:blipFill>
          <a:blip r:embed="rId3"/>
          <a:stretch>
            <a:fillRect/>
          </a:stretch>
        </p:blipFill>
        <p:spPr>
          <a:xfrm>
            <a:off x="184332" y="2031165"/>
            <a:ext cx="3962953" cy="3791479"/>
          </a:xfrm>
          <a:prstGeom prst="rect">
            <a:avLst/>
          </a:prstGeom>
        </p:spPr>
      </p:pic>
      <p:sp>
        <p:nvSpPr>
          <p:cNvPr id="5" name="Dikdörtgen 4"/>
          <p:cNvSpPr/>
          <p:nvPr/>
        </p:nvSpPr>
        <p:spPr>
          <a:xfrm>
            <a:off x="387912" y="1538776"/>
            <a:ext cx="960519" cy="369332"/>
          </a:xfrm>
          <a:prstGeom prst="rect">
            <a:avLst/>
          </a:prstGeom>
        </p:spPr>
        <p:txBody>
          <a:bodyPr wrap="none">
            <a:spAutoFit/>
          </a:bodyPr>
          <a:lstStyle/>
          <a:p>
            <a:r>
              <a:rPr lang="tr-TR" dirty="0" smtClean="0"/>
              <a:t>ÖRNEK8</a:t>
            </a:r>
            <a:endParaRPr lang="tr-TR" dirty="0"/>
          </a:p>
        </p:txBody>
      </p:sp>
      <p:sp>
        <p:nvSpPr>
          <p:cNvPr id="6" name="Dikdörtgen 5"/>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sp>
        <p:nvSpPr>
          <p:cNvPr id="7" name="Dikdörtgen 6"/>
          <p:cNvSpPr/>
          <p:nvPr/>
        </p:nvSpPr>
        <p:spPr>
          <a:xfrm>
            <a:off x="184332" y="492389"/>
            <a:ext cx="11511048" cy="923330"/>
          </a:xfrm>
          <a:prstGeom prst="rect">
            <a:avLst/>
          </a:prstGeom>
        </p:spPr>
        <p:txBody>
          <a:bodyPr wrap="square">
            <a:spAutoFit/>
          </a:bodyPr>
          <a:lstStyle/>
          <a:p>
            <a:pPr marL="285750" indent="-285750" algn="just">
              <a:buFont typeface="Wingdings" panose="05000000000000000000" pitchFamily="2" charset="2"/>
              <a:buChar char="v"/>
            </a:pPr>
            <a:r>
              <a:rPr lang="tr-TR" dirty="0" smtClean="0"/>
              <a:t>Aşağıdaki </a:t>
            </a:r>
            <a:r>
              <a:rPr lang="tr-TR" dirty="0" err="1" smtClean="0"/>
              <a:t>Toplayici</a:t>
            </a:r>
            <a:r>
              <a:rPr lang="tr-TR" dirty="0" smtClean="0"/>
              <a:t> sınıfında ise topla metodu aşırı yüklenerek üç versiyon elde edilmiştir.</a:t>
            </a:r>
          </a:p>
          <a:p>
            <a:pPr marL="285750" indent="-285750" algn="just">
              <a:buFont typeface="Wingdings" panose="05000000000000000000" pitchFamily="2" charset="2"/>
              <a:buChar char="v"/>
            </a:pPr>
            <a:r>
              <a:rPr lang="tr-TR" dirty="0" smtClean="0"/>
              <a:t>Bu metotlar iki parametre kabul etmektedir.  Dolayısıyla burada metodun imzasında ayırt edici özelliği; parametrelerin tipi ve sırasıdır. Hangi metodun çalıştırılacağı bunlara göre göre belirlenmektedir.</a:t>
            </a:r>
          </a:p>
        </p:txBody>
      </p:sp>
      <p:pic>
        <p:nvPicPr>
          <p:cNvPr id="8" name="Resim 7"/>
          <p:cNvPicPr>
            <a:picLocks noChangeAspect="1"/>
          </p:cNvPicPr>
          <p:nvPr/>
        </p:nvPicPr>
        <p:blipFill>
          <a:blip r:embed="rId4"/>
          <a:stretch>
            <a:fillRect/>
          </a:stretch>
        </p:blipFill>
        <p:spPr>
          <a:xfrm>
            <a:off x="6086066" y="5731652"/>
            <a:ext cx="1867161" cy="790685"/>
          </a:xfrm>
          <a:prstGeom prst="rect">
            <a:avLst/>
          </a:prstGeom>
        </p:spPr>
      </p:pic>
    </p:spTree>
    <p:extLst>
      <p:ext uri="{BB962C8B-B14F-4D97-AF65-F5344CB8AC3E}">
        <p14:creationId xmlns:p14="http://schemas.microsoft.com/office/powerpoint/2010/main" val="86637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7122" y="2011076"/>
            <a:ext cx="6423987" cy="3001499"/>
          </a:xfrm>
          <a:prstGeom prst="rect">
            <a:avLst/>
          </a:prstGeom>
        </p:spPr>
      </p:pic>
      <p:sp>
        <p:nvSpPr>
          <p:cNvPr id="4" name="Dikdörtgen 3"/>
          <p:cNvSpPr/>
          <p:nvPr/>
        </p:nvSpPr>
        <p:spPr>
          <a:xfrm>
            <a:off x="201585" y="747837"/>
            <a:ext cx="11511048" cy="646331"/>
          </a:xfrm>
          <a:prstGeom prst="rect">
            <a:avLst/>
          </a:prstGeom>
        </p:spPr>
        <p:txBody>
          <a:bodyPr wrap="square">
            <a:spAutoFit/>
          </a:bodyPr>
          <a:lstStyle/>
          <a:p>
            <a:pPr marL="285750" indent="-285750" algn="just">
              <a:buFont typeface="Wingdings" panose="05000000000000000000" pitchFamily="2" charset="2"/>
              <a:buChar char="v"/>
            </a:pPr>
            <a:r>
              <a:rPr lang="tr-TR" dirty="0" smtClean="0"/>
              <a:t>Aşağıdaki Sekil sınıfının değişkenleri yoktur, ancak </a:t>
            </a:r>
            <a:r>
              <a:rPr lang="tr-TR" dirty="0" err="1" smtClean="0"/>
              <a:t>cevreBul</a:t>
            </a:r>
            <a:r>
              <a:rPr lang="tr-TR" dirty="0" smtClean="0"/>
              <a:t> isimli metoda sahiptir. Bu metodun aşırı yükleme ile farklı versiyonları verilmiştir. Sağ altta görüldüğü gibi istenilen metot imzasına </a:t>
            </a:r>
            <a:r>
              <a:rPr lang="tr-TR" dirty="0"/>
              <a:t>göre </a:t>
            </a:r>
            <a:r>
              <a:rPr lang="tr-TR" dirty="0" smtClean="0"/>
              <a:t>çağrılır.</a:t>
            </a:r>
            <a:endParaRPr lang="tr-TR" dirty="0"/>
          </a:p>
        </p:txBody>
      </p:sp>
      <p:pic>
        <p:nvPicPr>
          <p:cNvPr id="5" name="Resim 4"/>
          <p:cNvPicPr>
            <a:picLocks noChangeAspect="1"/>
          </p:cNvPicPr>
          <p:nvPr/>
        </p:nvPicPr>
        <p:blipFill>
          <a:blip r:embed="rId3"/>
          <a:stretch>
            <a:fillRect/>
          </a:stretch>
        </p:blipFill>
        <p:spPr>
          <a:xfrm>
            <a:off x="7157362" y="2310938"/>
            <a:ext cx="4835218" cy="4229966"/>
          </a:xfrm>
          <a:prstGeom prst="rect">
            <a:avLst/>
          </a:prstGeom>
        </p:spPr>
      </p:pic>
      <p:sp>
        <p:nvSpPr>
          <p:cNvPr id="7" name="Dikdörtgen 6"/>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sp>
        <p:nvSpPr>
          <p:cNvPr id="6" name="Dikdörtgen 5"/>
          <p:cNvSpPr/>
          <p:nvPr/>
        </p:nvSpPr>
        <p:spPr>
          <a:xfrm>
            <a:off x="505979" y="1394168"/>
            <a:ext cx="960519" cy="369332"/>
          </a:xfrm>
          <a:prstGeom prst="rect">
            <a:avLst/>
          </a:prstGeom>
        </p:spPr>
        <p:txBody>
          <a:bodyPr wrap="none">
            <a:spAutoFit/>
          </a:bodyPr>
          <a:lstStyle/>
          <a:p>
            <a:r>
              <a:rPr lang="tr-TR" dirty="0" smtClean="0"/>
              <a:t>ÖRNEK9</a:t>
            </a:r>
            <a:endParaRPr lang="tr-TR" dirty="0"/>
          </a:p>
        </p:txBody>
      </p:sp>
    </p:spTree>
    <p:extLst>
      <p:ext uri="{BB962C8B-B14F-4D97-AF65-F5344CB8AC3E}">
        <p14:creationId xmlns:p14="http://schemas.microsoft.com/office/powerpoint/2010/main" val="339799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488146" y="2243947"/>
            <a:ext cx="5926185" cy="3794544"/>
          </a:xfrm>
          <a:prstGeom prst="rect">
            <a:avLst/>
          </a:prstGeom>
        </p:spPr>
      </p:pic>
      <p:sp>
        <p:nvSpPr>
          <p:cNvPr id="3" name="Dikdörtgen 2"/>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875" y="2695396"/>
            <a:ext cx="2838450" cy="2019300"/>
          </a:xfrm>
          <a:prstGeom prst="rect">
            <a:avLst/>
          </a:prstGeom>
        </p:spPr>
      </p:pic>
      <p:sp>
        <p:nvSpPr>
          <p:cNvPr id="5" name="Dikdörtgen 4"/>
          <p:cNvSpPr/>
          <p:nvPr/>
        </p:nvSpPr>
        <p:spPr>
          <a:xfrm>
            <a:off x="201585" y="747837"/>
            <a:ext cx="11511048" cy="646331"/>
          </a:xfrm>
          <a:prstGeom prst="rect">
            <a:avLst/>
          </a:prstGeom>
        </p:spPr>
        <p:txBody>
          <a:bodyPr wrap="square">
            <a:spAutoFit/>
          </a:bodyPr>
          <a:lstStyle/>
          <a:p>
            <a:pPr marL="285750" indent="-285750" algn="just">
              <a:buFont typeface="Wingdings" panose="05000000000000000000" pitchFamily="2" charset="2"/>
              <a:buChar char="v"/>
            </a:pPr>
            <a:r>
              <a:rPr lang="tr-TR" dirty="0" smtClean="0"/>
              <a:t>Aşağıdaki Nokta sınıfı, bir noktanın koordinat sistemindeki yatay ve düşey konumları temsil eden  x ve y değişkenlerine </a:t>
            </a:r>
          </a:p>
          <a:p>
            <a:pPr algn="just"/>
            <a:r>
              <a:rPr lang="tr-TR" dirty="0" smtClean="0"/>
              <a:t>sahiptir. Bu sınıfın </a:t>
            </a:r>
            <a:r>
              <a:rPr lang="tr-TR" dirty="0" err="1" smtClean="0"/>
              <a:t>orjin</a:t>
            </a:r>
            <a:r>
              <a:rPr lang="tr-TR" dirty="0" smtClean="0"/>
              <a:t> noktasına olan uzaklığını bulup döndüren </a:t>
            </a:r>
            <a:r>
              <a:rPr lang="tr-TR" dirty="0" err="1" smtClean="0"/>
              <a:t>uzaklikBul</a:t>
            </a:r>
            <a:r>
              <a:rPr lang="tr-TR" dirty="0" smtClean="0"/>
              <a:t> isimli metodu olsun.</a:t>
            </a:r>
            <a:endParaRPr lang="tr-TR" dirty="0"/>
          </a:p>
        </p:txBody>
      </p:sp>
      <p:cxnSp>
        <p:nvCxnSpPr>
          <p:cNvPr id="7" name="Düz Ok Bağlayıcısı 6"/>
          <p:cNvCxnSpPr/>
          <p:nvPr/>
        </p:nvCxnSpPr>
        <p:spPr>
          <a:xfrm flipV="1">
            <a:off x="6349042" y="4123426"/>
            <a:ext cx="2863969" cy="120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Metin kutusu 5"/>
          <p:cNvSpPr txBox="1"/>
          <p:nvPr/>
        </p:nvSpPr>
        <p:spPr>
          <a:xfrm>
            <a:off x="8471140" y="2355011"/>
            <a:ext cx="1828800" cy="646331"/>
          </a:xfrm>
          <a:prstGeom prst="rect">
            <a:avLst/>
          </a:prstGeom>
          <a:noFill/>
        </p:spPr>
        <p:txBody>
          <a:bodyPr wrap="square" rtlCol="0">
            <a:spAutoFit/>
          </a:bodyPr>
          <a:lstStyle/>
          <a:p>
            <a:r>
              <a:rPr lang="tr-TR" dirty="0" smtClean="0"/>
              <a:t>|AO|^2=x^2+y^2</a:t>
            </a:r>
          </a:p>
          <a:p>
            <a:endParaRPr lang="tr-TR" dirty="0"/>
          </a:p>
        </p:txBody>
      </p:sp>
    </p:spTree>
    <p:extLst>
      <p:ext uri="{BB962C8B-B14F-4D97-AF65-F5344CB8AC3E}">
        <p14:creationId xmlns:p14="http://schemas.microsoft.com/office/powerpoint/2010/main" val="107295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1488" y="437977"/>
            <a:ext cx="11511048" cy="1200329"/>
          </a:xfrm>
          <a:prstGeom prst="rect">
            <a:avLst/>
          </a:prstGeom>
        </p:spPr>
        <p:txBody>
          <a:bodyPr wrap="square">
            <a:spAutoFit/>
          </a:bodyPr>
          <a:lstStyle/>
          <a:p>
            <a:pPr marL="285750" indent="-285750" algn="just">
              <a:buFont typeface="Wingdings" panose="05000000000000000000" pitchFamily="2" charset="2"/>
              <a:buChar char="v"/>
            </a:pPr>
            <a:r>
              <a:rPr lang="tr-TR" dirty="0" smtClean="0"/>
              <a:t> </a:t>
            </a:r>
            <a:r>
              <a:rPr lang="tr-TR" dirty="0" err="1" smtClean="0"/>
              <a:t>uzaklıkBul</a:t>
            </a:r>
            <a:r>
              <a:rPr lang="tr-TR" dirty="0" smtClean="0"/>
              <a:t> metodu parametre olarak primitif veri tipi dışında, başka bir Nokta nesnesi kabul etsin.</a:t>
            </a:r>
          </a:p>
          <a:p>
            <a:pPr marL="285750" indent="-285750" algn="just">
              <a:buFont typeface="Wingdings" panose="05000000000000000000" pitchFamily="2" charset="2"/>
              <a:buChar char="v"/>
            </a:pPr>
            <a:endParaRPr lang="tr-TR" dirty="0"/>
          </a:p>
          <a:p>
            <a:pPr marL="285750" indent="-285750" algn="just">
              <a:buFont typeface="Wingdings" panose="05000000000000000000" pitchFamily="2" charset="2"/>
              <a:buChar char="v"/>
            </a:pPr>
            <a:r>
              <a:rPr lang="tr-TR" dirty="0" smtClean="0"/>
              <a:t> Aşağıdaki aşırı yüklenmiş olan bu metot ve metodun çağrıldığı nesne(bu örnekte </a:t>
            </a:r>
            <a:r>
              <a:rPr lang="tr-TR" i="1" dirty="0" smtClean="0"/>
              <a:t>nokta1</a:t>
            </a:r>
            <a:r>
              <a:rPr lang="tr-TR" dirty="0" smtClean="0"/>
              <a:t>) ile parametre olarak verilen </a:t>
            </a:r>
            <a:r>
              <a:rPr lang="tr-TR" smtClean="0"/>
              <a:t>Nokta nesnesi (bu örnekte </a:t>
            </a:r>
            <a:r>
              <a:rPr lang="tr-TR" i="1" smtClean="0"/>
              <a:t>nokta2)</a:t>
            </a:r>
            <a:r>
              <a:rPr lang="tr-TR" smtClean="0"/>
              <a:t> </a:t>
            </a:r>
            <a:r>
              <a:rPr lang="tr-TR" dirty="0" smtClean="0"/>
              <a:t>arasındaki uzaklığı hesaplayıp döndürmektedir. </a:t>
            </a:r>
            <a:endParaRPr lang="tr-TR" dirty="0"/>
          </a:p>
        </p:txBody>
      </p:sp>
      <p:pic>
        <p:nvPicPr>
          <p:cNvPr id="10" name="Resim 9"/>
          <p:cNvPicPr>
            <a:picLocks noChangeAspect="1"/>
          </p:cNvPicPr>
          <p:nvPr/>
        </p:nvPicPr>
        <p:blipFill>
          <a:blip r:embed="rId2"/>
          <a:stretch>
            <a:fillRect/>
          </a:stretch>
        </p:blipFill>
        <p:spPr>
          <a:xfrm>
            <a:off x="6553126" y="4796987"/>
            <a:ext cx="2665689" cy="2061013"/>
          </a:xfrm>
          <a:prstGeom prst="rect">
            <a:avLst/>
          </a:prstGeom>
        </p:spPr>
      </p:pic>
      <p:cxnSp>
        <p:nvCxnSpPr>
          <p:cNvPr id="14" name="Düz Ok Bağlayıcısı 13"/>
          <p:cNvCxnSpPr/>
          <p:nvPr/>
        </p:nvCxnSpPr>
        <p:spPr>
          <a:xfrm flipV="1">
            <a:off x="4589253" y="4862945"/>
            <a:ext cx="4629562" cy="136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Dikdörtgen 14"/>
          <p:cNvSpPr/>
          <p:nvPr/>
        </p:nvSpPr>
        <p:spPr>
          <a:xfrm>
            <a:off x="2716490" y="0"/>
            <a:ext cx="6739153"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METOT AŞIRI YÜKLEME(OVERLOADING)</a:t>
            </a:r>
            <a:endParaRPr lang="tr-TR" sz="2800" dirty="0">
              <a:solidFill>
                <a:srgbClr val="0070C0"/>
              </a:solidFill>
            </a:endParaRPr>
          </a:p>
        </p:txBody>
      </p:sp>
      <p:sp>
        <p:nvSpPr>
          <p:cNvPr id="8" name="Dikdörtgen 7"/>
          <p:cNvSpPr/>
          <p:nvPr/>
        </p:nvSpPr>
        <p:spPr>
          <a:xfrm>
            <a:off x="497353" y="1851172"/>
            <a:ext cx="1077539" cy="369332"/>
          </a:xfrm>
          <a:prstGeom prst="rect">
            <a:avLst/>
          </a:prstGeom>
        </p:spPr>
        <p:txBody>
          <a:bodyPr wrap="none">
            <a:spAutoFit/>
          </a:bodyPr>
          <a:lstStyle/>
          <a:p>
            <a:r>
              <a:rPr lang="tr-TR" dirty="0" smtClean="0"/>
              <a:t>ÖRNEK10</a:t>
            </a:r>
            <a:endParaRPr lang="tr-TR" dirty="0"/>
          </a:p>
        </p:txBody>
      </p:sp>
      <p:pic>
        <p:nvPicPr>
          <p:cNvPr id="7" name="Resim 6"/>
          <p:cNvPicPr>
            <a:picLocks noChangeAspect="1"/>
          </p:cNvPicPr>
          <p:nvPr/>
        </p:nvPicPr>
        <p:blipFill>
          <a:blip r:embed="rId3"/>
          <a:stretch>
            <a:fillRect/>
          </a:stretch>
        </p:blipFill>
        <p:spPr>
          <a:xfrm>
            <a:off x="61488" y="2252770"/>
            <a:ext cx="4894564" cy="4605230"/>
          </a:xfrm>
          <a:prstGeom prst="rect">
            <a:avLst/>
          </a:prstGeom>
        </p:spPr>
      </p:pic>
      <p:pic>
        <p:nvPicPr>
          <p:cNvPr id="9" name="Resim 8"/>
          <p:cNvPicPr>
            <a:picLocks noChangeAspect="1"/>
          </p:cNvPicPr>
          <p:nvPr/>
        </p:nvPicPr>
        <p:blipFill>
          <a:blip r:embed="rId4"/>
          <a:stretch>
            <a:fillRect/>
          </a:stretch>
        </p:blipFill>
        <p:spPr>
          <a:xfrm>
            <a:off x="5761569" y="1851172"/>
            <a:ext cx="6108010" cy="2290504"/>
          </a:xfrm>
          <a:prstGeom prst="rect">
            <a:avLst/>
          </a:prstGeom>
        </p:spPr>
      </p:pic>
      <p:pic>
        <p:nvPicPr>
          <p:cNvPr id="13" name="Resim 12"/>
          <p:cNvPicPr>
            <a:picLocks noChangeAspect="1"/>
          </p:cNvPicPr>
          <p:nvPr/>
        </p:nvPicPr>
        <p:blipFill>
          <a:blip r:embed="rId5"/>
          <a:stretch>
            <a:fillRect/>
          </a:stretch>
        </p:blipFill>
        <p:spPr>
          <a:xfrm>
            <a:off x="5761569" y="4233931"/>
            <a:ext cx="3277057" cy="476316"/>
          </a:xfrm>
          <a:prstGeom prst="rect">
            <a:avLst/>
          </a:prstGeom>
        </p:spPr>
      </p:pic>
    </p:spTree>
    <p:extLst>
      <p:ext uri="{BB962C8B-B14F-4D97-AF65-F5344CB8AC3E}">
        <p14:creationId xmlns:p14="http://schemas.microsoft.com/office/powerpoint/2010/main" val="393287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30679" y="433915"/>
            <a:ext cx="10995804" cy="2308324"/>
          </a:xfrm>
          <a:prstGeom prst="rect">
            <a:avLst/>
          </a:prstGeom>
        </p:spPr>
        <p:txBody>
          <a:bodyPr wrap="square">
            <a:spAutoFit/>
          </a:bodyPr>
          <a:lstStyle/>
          <a:p>
            <a:pPr marL="285750" indent="-285750" algn="just">
              <a:buFont typeface="Wingdings" panose="05000000000000000000" pitchFamily="2" charset="2"/>
              <a:buChar char="v"/>
            </a:pPr>
            <a:r>
              <a:rPr lang="tr-TR" dirty="0"/>
              <a:t>Eğer </a:t>
            </a:r>
            <a:r>
              <a:rPr lang="tr-TR" dirty="0" err="1" smtClean="0"/>
              <a:t>private</a:t>
            </a:r>
            <a:r>
              <a:rPr lang="tr-TR" dirty="0" smtClean="0"/>
              <a:t> </a:t>
            </a:r>
            <a:r>
              <a:rPr lang="tr-TR" dirty="0"/>
              <a:t>değişkenlerin değerini elde etmek istersek, sadece değeri döndüren </a:t>
            </a:r>
            <a:r>
              <a:rPr lang="tr-TR" dirty="0" err="1"/>
              <a:t>get</a:t>
            </a:r>
            <a:r>
              <a:rPr lang="tr-TR" dirty="0"/>
              <a:t> metotlarına ihtiyacımız vardır</a:t>
            </a:r>
            <a:r>
              <a:rPr lang="tr-TR" dirty="0" smtClean="0"/>
              <a:t>. Aşağıdaki örnek üzerinden bakalım.</a:t>
            </a:r>
          </a:p>
          <a:p>
            <a:pPr algn="just"/>
            <a:endParaRPr lang="tr-TR" dirty="0" smtClean="0"/>
          </a:p>
          <a:p>
            <a:pPr marL="285750" indent="-285750" algn="just">
              <a:buFont typeface="Wingdings" panose="05000000000000000000" pitchFamily="2" charset="2"/>
              <a:buChar char="v"/>
            </a:pPr>
            <a:r>
              <a:rPr lang="tr-TR" dirty="0" smtClean="0"/>
              <a:t>Bu sınıfın değişkenlerine set metotları ile değer atayıp, değerlerine tek tek erişerek yazdırmak isteyelim (amacımız sadece yazdırmaksa bunun için sınıfta bir metot tanımlayabilirdik, ancak elde edilen değer belki başka bir işlemde kullanılabilir; o zaman </a:t>
            </a:r>
            <a:r>
              <a:rPr lang="tr-TR" dirty="0" err="1" smtClean="0"/>
              <a:t>get</a:t>
            </a:r>
            <a:r>
              <a:rPr lang="tr-TR" dirty="0" smtClean="0"/>
              <a:t> metoduna ihtiyaç duyulur).</a:t>
            </a:r>
          </a:p>
          <a:p>
            <a:pPr marL="285750" indent="-285750" algn="just">
              <a:buFont typeface="Wingdings" panose="05000000000000000000" pitchFamily="2" charset="2"/>
              <a:buChar char="v"/>
            </a:pPr>
            <a:endParaRPr lang="tr-TR" dirty="0" smtClean="0"/>
          </a:p>
          <a:p>
            <a:pPr marL="285750" indent="-285750" algn="just">
              <a:buFont typeface="Wingdings" panose="05000000000000000000" pitchFamily="2" charset="2"/>
              <a:buChar char="v"/>
            </a:pPr>
            <a:r>
              <a:rPr lang="tr-TR" dirty="0" smtClean="0"/>
              <a:t> </a:t>
            </a:r>
            <a:r>
              <a:rPr lang="tr-TR" dirty="0" err="1" smtClean="0"/>
              <a:t>get</a:t>
            </a:r>
            <a:r>
              <a:rPr lang="tr-TR" dirty="0" smtClean="0"/>
              <a:t> metotları görüldüğü gibi basitçe değişken değerlerini döndürmektedir. </a:t>
            </a:r>
          </a:p>
        </p:txBody>
      </p:sp>
      <p:pic>
        <p:nvPicPr>
          <p:cNvPr id="5" name="Resim 4"/>
          <p:cNvPicPr>
            <a:picLocks noChangeAspect="1"/>
          </p:cNvPicPr>
          <p:nvPr/>
        </p:nvPicPr>
        <p:blipFill>
          <a:blip r:embed="rId2"/>
          <a:stretch>
            <a:fillRect/>
          </a:stretch>
        </p:blipFill>
        <p:spPr>
          <a:xfrm>
            <a:off x="270294" y="3419504"/>
            <a:ext cx="3554264" cy="3372769"/>
          </a:xfrm>
          <a:prstGeom prst="rect">
            <a:avLst/>
          </a:prstGeom>
        </p:spPr>
      </p:pic>
      <p:sp>
        <p:nvSpPr>
          <p:cNvPr id="7" name="Unvan 1"/>
          <p:cNvSpPr txBox="1">
            <a:spLocks/>
          </p:cNvSpPr>
          <p:nvPr/>
        </p:nvSpPr>
        <p:spPr>
          <a:xfrm>
            <a:off x="929771" y="44606"/>
            <a:ext cx="10515600" cy="8770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smtClean="0"/>
              <a:t> PRIVATE DEĞİŞKENLER(ATTRIBUTES) –GET METOTLARI</a:t>
            </a:r>
            <a:endParaRPr lang="tr-TR" sz="2400" dirty="0"/>
          </a:p>
        </p:txBody>
      </p:sp>
      <p:pic>
        <p:nvPicPr>
          <p:cNvPr id="8" name="Resim 7"/>
          <p:cNvPicPr>
            <a:picLocks noChangeAspect="1"/>
          </p:cNvPicPr>
          <p:nvPr/>
        </p:nvPicPr>
        <p:blipFill>
          <a:blip r:embed="rId3"/>
          <a:stretch>
            <a:fillRect/>
          </a:stretch>
        </p:blipFill>
        <p:spPr>
          <a:xfrm>
            <a:off x="4844146" y="3419504"/>
            <a:ext cx="5734850" cy="2514951"/>
          </a:xfrm>
          <a:prstGeom prst="rect">
            <a:avLst/>
          </a:prstGeom>
        </p:spPr>
      </p:pic>
      <p:pic>
        <p:nvPicPr>
          <p:cNvPr id="9" name="Resim 8"/>
          <p:cNvPicPr>
            <a:picLocks noChangeAspect="1"/>
          </p:cNvPicPr>
          <p:nvPr/>
        </p:nvPicPr>
        <p:blipFill>
          <a:blip r:embed="rId4"/>
          <a:stretch>
            <a:fillRect/>
          </a:stretch>
        </p:blipFill>
        <p:spPr>
          <a:xfrm>
            <a:off x="4844146" y="6087796"/>
            <a:ext cx="2438980" cy="770204"/>
          </a:xfrm>
          <a:prstGeom prst="rect">
            <a:avLst/>
          </a:prstGeom>
        </p:spPr>
      </p:pic>
      <p:sp>
        <p:nvSpPr>
          <p:cNvPr id="10" name="Dikdörtgen 9"/>
          <p:cNvSpPr/>
          <p:nvPr/>
        </p:nvSpPr>
        <p:spPr>
          <a:xfrm>
            <a:off x="397464" y="2901583"/>
            <a:ext cx="960519" cy="369332"/>
          </a:xfrm>
          <a:prstGeom prst="rect">
            <a:avLst/>
          </a:prstGeom>
        </p:spPr>
        <p:txBody>
          <a:bodyPr wrap="none">
            <a:spAutoFit/>
          </a:bodyPr>
          <a:lstStyle/>
          <a:p>
            <a:r>
              <a:rPr lang="tr-TR" dirty="0" smtClean="0"/>
              <a:t>ÖRNEK1</a:t>
            </a:r>
            <a:endParaRPr lang="tr-TR" dirty="0"/>
          </a:p>
        </p:txBody>
      </p:sp>
    </p:spTree>
    <p:extLst>
      <p:ext uri="{BB962C8B-B14F-4D97-AF65-F5344CB8AC3E}">
        <p14:creationId xmlns:p14="http://schemas.microsoft.com/office/powerpoint/2010/main" val="31364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5711335" y="971842"/>
            <a:ext cx="6385761" cy="2809735"/>
          </a:xfrm>
          <a:prstGeom prst="rect">
            <a:avLst/>
          </a:prstGeom>
        </p:spPr>
      </p:pic>
      <p:pic>
        <p:nvPicPr>
          <p:cNvPr id="3" name="Resim 2"/>
          <p:cNvPicPr>
            <a:picLocks noChangeAspect="1"/>
          </p:cNvPicPr>
          <p:nvPr/>
        </p:nvPicPr>
        <p:blipFill>
          <a:blip r:embed="rId3"/>
          <a:stretch>
            <a:fillRect/>
          </a:stretch>
        </p:blipFill>
        <p:spPr>
          <a:xfrm>
            <a:off x="86502" y="5478419"/>
            <a:ext cx="11760203" cy="1042506"/>
          </a:xfrm>
          <a:prstGeom prst="rect">
            <a:avLst/>
          </a:prstGeom>
        </p:spPr>
      </p:pic>
      <p:sp>
        <p:nvSpPr>
          <p:cNvPr id="4" name="Dikdörtgen 3"/>
          <p:cNvSpPr/>
          <p:nvPr/>
        </p:nvSpPr>
        <p:spPr>
          <a:xfrm>
            <a:off x="500981" y="141607"/>
            <a:ext cx="960519" cy="369332"/>
          </a:xfrm>
          <a:prstGeom prst="rect">
            <a:avLst/>
          </a:prstGeom>
        </p:spPr>
        <p:txBody>
          <a:bodyPr wrap="none">
            <a:spAutoFit/>
          </a:bodyPr>
          <a:lstStyle/>
          <a:p>
            <a:r>
              <a:rPr lang="tr-TR" dirty="0" smtClean="0"/>
              <a:t>ÖRNEK2</a:t>
            </a:r>
            <a:endParaRPr lang="tr-TR" dirty="0"/>
          </a:p>
        </p:txBody>
      </p:sp>
      <p:pic>
        <p:nvPicPr>
          <p:cNvPr id="5" name="Resim 4"/>
          <p:cNvPicPr>
            <a:picLocks noChangeAspect="1"/>
          </p:cNvPicPr>
          <p:nvPr/>
        </p:nvPicPr>
        <p:blipFill>
          <a:blip r:embed="rId4"/>
          <a:stretch>
            <a:fillRect/>
          </a:stretch>
        </p:blipFill>
        <p:spPr>
          <a:xfrm>
            <a:off x="5711335" y="4182215"/>
            <a:ext cx="4896533" cy="638264"/>
          </a:xfrm>
          <a:prstGeom prst="rect">
            <a:avLst/>
          </a:prstGeom>
        </p:spPr>
      </p:pic>
      <p:pic>
        <p:nvPicPr>
          <p:cNvPr id="6" name="Resim 5"/>
          <p:cNvPicPr>
            <a:picLocks noChangeAspect="1"/>
          </p:cNvPicPr>
          <p:nvPr/>
        </p:nvPicPr>
        <p:blipFill>
          <a:blip r:embed="rId5"/>
          <a:stretch>
            <a:fillRect/>
          </a:stretch>
        </p:blipFill>
        <p:spPr>
          <a:xfrm>
            <a:off x="369168" y="971842"/>
            <a:ext cx="4725059" cy="3210373"/>
          </a:xfrm>
          <a:prstGeom prst="rect">
            <a:avLst/>
          </a:prstGeom>
        </p:spPr>
      </p:pic>
    </p:spTree>
    <p:extLst>
      <p:ext uri="{BB962C8B-B14F-4D97-AF65-F5344CB8AC3E}">
        <p14:creationId xmlns:p14="http://schemas.microsoft.com/office/powerpoint/2010/main" val="49076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18815" y="0"/>
            <a:ext cx="5495928"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YAPILANDIRICI (CONSTRUCTOR)</a:t>
            </a:r>
            <a:endParaRPr lang="tr-TR" sz="2800" dirty="0">
              <a:solidFill>
                <a:srgbClr val="0070C0"/>
              </a:solidFill>
            </a:endParaRPr>
          </a:p>
        </p:txBody>
      </p:sp>
      <p:sp>
        <p:nvSpPr>
          <p:cNvPr id="2" name="Dikdörtgen 1"/>
          <p:cNvSpPr/>
          <p:nvPr/>
        </p:nvSpPr>
        <p:spPr>
          <a:xfrm>
            <a:off x="276045" y="2261723"/>
            <a:ext cx="11714671" cy="4524315"/>
          </a:xfrm>
          <a:prstGeom prst="rect">
            <a:avLst/>
          </a:prstGeom>
        </p:spPr>
        <p:txBody>
          <a:bodyPr wrap="square">
            <a:spAutoFit/>
          </a:bodyPr>
          <a:lstStyle/>
          <a:p>
            <a:pPr marL="285750" indent="-285750">
              <a:buFont typeface="Wingdings" panose="05000000000000000000" pitchFamily="2" charset="2"/>
              <a:buChar char="v"/>
            </a:pPr>
            <a:r>
              <a:rPr lang="tr-TR" dirty="0" smtClean="0">
                <a:cs typeface="Times New Roman" pitchFamily="18" charset="0"/>
              </a:rPr>
              <a:t>Nesne oluştururken </a:t>
            </a:r>
            <a:r>
              <a:rPr lang="tr-TR" b="1" dirty="0" err="1" smtClean="0">
                <a:cs typeface="Times New Roman" pitchFamily="18" charset="0"/>
              </a:rPr>
              <a:t>new</a:t>
            </a:r>
            <a:r>
              <a:rPr lang="tr-TR" b="1" dirty="0" smtClean="0">
                <a:cs typeface="Times New Roman" pitchFamily="18" charset="0"/>
              </a:rPr>
              <a:t> </a:t>
            </a:r>
            <a:r>
              <a:rPr lang="tr-TR" b="1" dirty="0" err="1" smtClean="0">
                <a:cs typeface="Times New Roman" pitchFamily="18" charset="0"/>
              </a:rPr>
              <a:t>SinifAdi</a:t>
            </a:r>
            <a:r>
              <a:rPr lang="tr-TR" b="1" dirty="0" smtClean="0">
                <a:cs typeface="Times New Roman" pitchFamily="18" charset="0"/>
              </a:rPr>
              <a:t> </a:t>
            </a:r>
            <a:r>
              <a:rPr lang="tr-TR" dirty="0" smtClean="0">
                <a:cs typeface="Times New Roman" pitchFamily="18" charset="0"/>
              </a:rPr>
              <a:t>ifadesinin sonunda </a:t>
            </a:r>
            <a:r>
              <a:rPr lang="tr-TR" b="1" dirty="0" smtClean="0">
                <a:cs typeface="Times New Roman" pitchFamily="18" charset="0"/>
              </a:rPr>
              <a:t>()</a:t>
            </a:r>
            <a:r>
              <a:rPr lang="tr-TR" dirty="0" smtClean="0">
                <a:cs typeface="Times New Roman" pitchFamily="18" charset="0"/>
              </a:rPr>
              <a:t> parantez açıp kapatmıştık. Bu bize bir metodun çağrıldığını ifade eder. Ancak bu nesne </a:t>
            </a:r>
            <a:r>
              <a:rPr lang="tr-TR" dirty="0">
                <a:cs typeface="Times New Roman" pitchFamily="18" charset="0"/>
              </a:rPr>
              <a:t>oluşturulduğu anda çalıştırılan </a:t>
            </a:r>
            <a:r>
              <a:rPr lang="tr-TR" dirty="0" smtClean="0">
                <a:cs typeface="Times New Roman" pitchFamily="18" charset="0"/>
              </a:rPr>
              <a:t>ve yapılandırıcı (</a:t>
            </a:r>
            <a:r>
              <a:rPr lang="tr-TR" dirty="0" err="1" smtClean="0">
                <a:cs typeface="Times New Roman" pitchFamily="18" charset="0"/>
              </a:rPr>
              <a:t>constructor</a:t>
            </a:r>
            <a:r>
              <a:rPr lang="tr-TR" dirty="0" smtClean="0">
                <a:cs typeface="Times New Roman" pitchFamily="18" charset="0"/>
              </a:rPr>
              <a:t>) adı verilen </a:t>
            </a:r>
            <a:r>
              <a:rPr lang="tr-TR" b="1" dirty="0" smtClean="0">
                <a:cs typeface="Times New Roman" pitchFamily="18" charset="0"/>
              </a:rPr>
              <a:t>özel</a:t>
            </a:r>
            <a:r>
              <a:rPr lang="tr-TR" dirty="0" smtClean="0">
                <a:cs typeface="Times New Roman" pitchFamily="18" charset="0"/>
              </a:rPr>
              <a:t> </a:t>
            </a:r>
            <a:r>
              <a:rPr lang="tr-TR" dirty="0">
                <a:cs typeface="Times New Roman" pitchFamily="18" charset="0"/>
              </a:rPr>
              <a:t>bir metottur. </a:t>
            </a:r>
          </a:p>
          <a:p>
            <a:pPr marL="285750" indent="-285750">
              <a:buFont typeface="Wingdings" panose="05000000000000000000" pitchFamily="2" charset="2"/>
              <a:buChar char="v"/>
            </a:pPr>
            <a:endParaRPr lang="tr-TR" dirty="0">
              <a:cs typeface="Times New Roman" pitchFamily="18" charset="0"/>
            </a:endParaRPr>
          </a:p>
          <a:p>
            <a:pPr marL="285750" indent="-285750">
              <a:buFont typeface="Wingdings" panose="05000000000000000000" pitchFamily="2" charset="2"/>
              <a:buChar char="v"/>
            </a:pPr>
            <a:r>
              <a:rPr lang="tr-TR" dirty="0" smtClean="0">
                <a:cs typeface="Times New Roman" pitchFamily="18" charset="0"/>
              </a:rPr>
              <a:t>Ayrıca bir yapılandırıcı </a:t>
            </a:r>
            <a:r>
              <a:rPr lang="tr-TR" dirty="0">
                <a:cs typeface="Times New Roman" pitchFamily="18" charset="0"/>
              </a:rPr>
              <a:t>tanımlanmazsa </a:t>
            </a:r>
            <a:r>
              <a:rPr lang="tr-TR" dirty="0" err="1" smtClean="0">
                <a:cs typeface="Times New Roman" pitchFamily="18" charset="0"/>
              </a:rPr>
              <a:t>default</a:t>
            </a:r>
            <a:r>
              <a:rPr lang="tr-TR" dirty="0" smtClean="0">
                <a:cs typeface="Times New Roman" pitchFamily="18" charset="0"/>
              </a:rPr>
              <a:t>(</a:t>
            </a:r>
            <a:r>
              <a:rPr lang="tr-TR" dirty="0" err="1" smtClean="0">
                <a:cs typeface="Times New Roman" pitchFamily="18" charset="0"/>
              </a:rPr>
              <a:t>otomatik,standard,parametresiz</a:t>
            </a:r>
            <a:r>
              <a:rPr lang="tr-TR" dirty="0" smtClean="0">
                <a:cs typeface="Times New Roman" pitchFamily="18" charset="0"/>
              </a:rPr>
              <a:t>) </a:t>
            </a:r>
            <a:r>
              <a:rPr lang="tr-TR" dirty="0">
                <a:cs typeface="Times New Roman" pitchFamily="18" charset="0"/>
              </a:rPr>
              <a:t>yapılandırıcı çalışmaktadır. Ancak bu yapılandırıcının içi boş olduğundan fark etmiyorduk(bir çıktı vermiyordu veya bir değişkene etki etmiyordu</a:t>
            </a:r>
            <a:r>
              <a:rPr lang="tr-TR" dirty="0" smtClean="0">
                <a:cs typeface="Times New Roman" pitchFamily="18" charset="0"/>
              </a:rPr>
              <a:t>).  </a:t>
            </a:r>
            <a:r>
              <a:rPr lang="tr-TR" dirty="0" err="1" smtClean="0">
                <a:cs typeface="Times New Roman" pitchFamily="18" charset="0"/>
              </a:rPr>
              <a:t>Default</a:t>
            </a:r>
            <a:r>
              <a:rPr lang="tr-TR" dirty="0" smtClean="0">
                <a:cs typeface="Times New Roman" pitchFamily="18" charset="0"/>
              </a:rPr>
              <a:t> yapılandırıcıyı açıkça yazmak istersek yukarıdaki gibidir.</a:t>
            </a:r>
            <a:endParaRPr lang="tr-TR" dirty="0">
              <a:cs typeface="Times New Roman" pitchFamily="18" charset="0"/>
            </a:endParaRPr>
          </a:p>
          <a:p>
            <a:pPr marL="285750" indent="-285750">
              <a:buFont typeface="Wingdings" panose="05000000000000000000" pitchFamily="2" charset="2"/>
              <a:buChar char="v"/>
            </a:pPr>
            <a:endParaRPr lang="tr-TR" dirty="0" smtClean="0">
              <a:cs typeface="Times New Roman" pitchFamily="18" charset="0"/>
            </a:endParaRPr>
          </a:p>
          <a:p>
            <a:pPr marL="285750" indent="-285750">
              <a:buFont typeface="Wingdings" panose="05000000000000000000" pitchFamily="2" charset="2"/>
              <a:buChar char="v"/>
            </a:pPr>
            <a:r>
              <a:rPr lang="tr-TR" dirty="0" smtClean="0">
                <a:cs typeface="Times New Roman" pitchFamily="18" charset="0"/>
              </a:rPr>
              <a:t>Burada önemli bir fark, tanımladığımız sınıflarda diğer diğer metotları yazarken metot yapısı</a:t>
            </a:r>
          </a:p>
          <a:p>
            <a:endParaRPr lang="tr-TR" dirty="0" smtClean="0">
              <a:cs typeface="Times New Roman" pitchFamily="18" charset="0"/>
            </a:endParaRPr>
          </a:p>
          <a:p>
            <a:r>
              <a:rPr lang="tr-TR" b="1" dirty="0" err="1" smtClean="0">
                <a:cs typeface="Times New Roman" pitchFamily="18" charset="0"/>
              </a:rPr>
              <a:t>Erişim_belirleyici</a:t>
            </a:r>
            <a:r>
              <a:rPr lang="tr-TR" b="1" dirty="0" smtClean="0">
                <a:cs typeface="Times New Roman" pitchFamily="18" charset="0"/>
              </a:rPr>
              <a:t>      </a:t>
            </a:r>
            <a:r>
              <a:rPr lang="tr-TR" b="1" dirty="0" err="1" smtClean="0">
                <a:cs typeface="Times New Roman" pitchFamily="18" charset="0"/>
              </a:rPr>
              <a:t>döndürülen_değer_tipi</a:t>
            </a:r>
            <a:r>
              <a:rPr lang="tr-TR" b="1" dirty="0" smtClean="0">
                <a:cs typeface="Times New Roman" pitchFamily="18" charset="0"/>
              </a:rPr>
              <a:t>  </a:t>
            </a:r>
            <a:r>
              <a:rPr lang="tr-TR" b="1" dirty="0" err="1" smtClean="0">
                <a:cs typeface="Times New Roman" pitchFamily="18" charset="0"/>
              </a:rPr>
              <a:t>metotAdi</a:t>
            </a:r>
            <a:r>
              <a:rPr lang="tr-TR" b="1" dirty="0" smtClean="0">
                <a:cs typeface="Times New Roman" pitchFamily="18" charset="0"/>
              </a:rPr>
              <a:t>(parametreler) </a:t>
            </a:r>
            <a:r>
              <a:rPr lang="tr-TR" dirty="0" smtClean="0">
                <a:cs typeface="Times New Roman" pitchFamily="18" charset="0"/>
              </a:rPr>
              <a:t>biçimindeydi.</a:t>
            </a:r>
            <a:r>
              <a:rPr lang="tr-TR" dirty="0">
                <a:cs typeface="Times New Roman" pitchFamily="18" charset="0"/>
              </a:rPr>
              <a:t> </a:t>
            </a:r>
            <a:r>
              <a:rPr lang="tr-TR" dirty="0" smtClean="0">
                <a:cs typeface="Times New Roman" pitchFamily="18" charset="0"/>
              </a:rPr>
              <a:t>Örneğin</a:t>
            </a:r>
          </a:p>
          <a:p>
            <a:endParaRPr lang="tr-TR" dirty="0">
              <a:cs typeface="Times New Roman" pitchFamily="18" charset="0"/>
            </a:endParaRPr>
          </a:p>
          <a:p>
            <a:r>
              <a:rPr lang="tr-TR" dirty="0" err="1" smtClean="0">
                <a:cs typeface="Times New Roman" pitchFamily="18" charset="0"/>
              </a:rPr>
              <a:t>private</a:t>
            </a:r>
            <a:r>
              <a:rPr lang="tr-TR" dirty="0" smtClean="0">
                <a:cs typeface="Times New Roman" pitchFamily="18" charset="0"/>
              </a:rPr>
              <a:t> </a:t>
            </a:r>
            <a:r>
              <a:rPr lang="tr-TR" dirty="0" err="1" smtClean="0">
                <a:cs typeface="Times New Roman" pitchFamily="18" charset="0"/>
              </a:rPr>
              <a:t>void</a:t>
            </a:r>
            <a:r>
              <a:rPr lang="tr-TR" dirty="0" smtClean="0">
                <a:cs typeface="Times New Roman" pitchFamily="18" charset="0"/>
              </a:rPr>
              <a:t> hesapla(</a:t>
            </a:r>
            <a:r>
              <a:rPr lang="tr-TR" dirty="0" err="1" smtClean="0">
                <a:cs typeface="Times New Roman" pitchFamily="18" charset="0"/>
              </a:rPr>
              <a:t>int</a:t>
            </a:r>
            <a:r>
              <a:rPr lang="tr-TR" dirty="0" smtClean="0">
                <a:cs typeface="Times New Roman" pitchFamily="18" charset="0"/>
              </a:rPr>
              <a:t> a, </a:t>
            </a:r>
            <a:r>
              <a:rPr lang="tr-TR" dirty="0" err="1" smtClean="0">
                <a:cs typeface="Times New Roman" pitchFamily="18" charset="0"/>
              </a:rPr>
              <a:t>double</a:t>
            </a:r>
            <a:r>
              <a:rPr lang="tr-TR" dirty="0" smtClean="0">
                <a:cs typeface="Times New Roman" pitchFamily="18" charset="0"/>
              </a:rPr>
              <a:t> b) veya  </a:t>
            </a:r>
            <a:r>
              <a:rPr lang="tr-TR" dirty="0" err="1" smtClean="0">
                <a:cs typeface="Times New Roman" pitchFamily="18" charset="0"/>
              </a:rPr>
              <a:t>public</a:t>
            </a:r>
            <a:r>
              <a:rPr lang="tr-TR" dirty="0" smtClean="0">
                <a:cs typeface="Times New Roman" pitchFamily="18" charset="0"/>
              </a:rPr>
              <a:t> </a:t>
            </a:r>
            <a:r>
              <a:rPr lang="tr-TR" dirty="0" err="1" smtClean="0">
                <a:cs typeface="Times New Roman" pitchFamily="18" charset="0"/>
              </a:rPr>
              <a:t>void</a:t>
            </a:r>
            <a:r>
              <a:rPr lang="tr-TR" dirty="0" smtClean="0">
                <a:cs typeface="Times New Roman" pitchFamily="18" charset="0"/>
              </a:rPr>
              <a:t> yazdır()  gibi metotlar tanımlayabiliriz. Ancak yapılandırıcıda;</a:t>
            </a:r>
          </a:p>
          <a:p>
            <a:pPr marL="285750" indent="-285750">
              <a:buFont typeface="Arial" panose="020B0604020202020204" pitchFamily="34" charset="0"/>
              <a:buChar char="•"/>
            </a:pPr>
            <a:endParaRPr lang="tr-TR" dirty="0" smtClean="0">
              <a:cs typeface="Times New Roman" pitchFamily="18" charset="0"/>
            </a:endParaRPr>
          </a:p>
          <a:p>
            <a:pPr marL="285750" indent="-285750">
              <a:buFont typeface="Arial" panose="020B0604020202020204" pitchFamily="34" charset="0"/>
              <a:buChar char="•"/>
            </a:pPr>
            <a:r>
              <a:rPr lang="tr-TR" dirty="0" smtClean="0">
                <a:cs typeface="Times New Roman" pitchFamily="18" charset="0"/>
              </a:rPr>
              <a:t>erişim belirleyicisinin </a:t>
            </a:r>
            <a:r>
              <a:rPr lang="tr-TR" dirty="0" err="1" smtClean="0">
                <a:cs typeface="Times New Roman" pitchFamily="18" charset="0"/>
              </a:rPr>
              <a:t>public</a:t>
            </a:r>
            <a:r>
              <a:rPr lang="tr-TR" dirty="0" smtClean="0">
                <a:cs typeface="Times New Roman" pitchFamily="18" charset="0"/>
              </a:rPr>
              <a:t> olduğuna</a:t>
            </a:r>
          </a:p>
          <a:p>
            <a:pPr marL="285750" indent="-285750">
              <a:buFont typeface="Arial" panose="020B0604020202020204" pitchFamily="34" charset="0"/>
              <a:buChar char="•"/>
            </a:pPr>
            <a:r>
              <a:rPr lang="tr-TR" dirty="0" err="1" smtClean="0">
                <a:cs typeface="Times New Roman" pitchFamily="18" charset="0"/>
              </a:rPr>
              <a:t>void</a:t>
            </a:r>
            <a:r>
              <a:rPr lang="tr-TR" dirty="0" smtClean="0">
                <a:cs typeface="Times New Roman" pitchFamily="18" charset="0"/>
              </a:rPr>
              <a:t>, </a:t>
            </a:r>
            <a:r>
              <a:rPr lang="tr-TR" dirty="0" err="1" smtClean="0">
                <a:cs typeface="Times New Roman" pitchFamily="18" charset="0"/>
              </a:rPr>
              <a:t>int</a:t>
            </a:r>
            <a:r>
              <a:rPr lang="tr-TR" dirty="0" smtClean="0">
                <a:cs typeface="Times New Roman" pitchFamily="18" charset="0"/>
              </a:rPr>
              <a:t>, </a:t>
            </a:r>
            <a:r>
              <a:rPr lang="tr-TR" dirty="0" err="1" smtClean="0">
                <a:cs typeface="Times New Roman" pitchFamily="18" charset="0"/>
              </a:rPr>
              <a:t>String</a:t>
            </a:r>
            <a:r>
              <a:rPr lang="tr-TR" dirty="0" smtClean="0">
                <a:cs typeface="Times New Roman" pitchFamily="18" charset="0"/>
              </a:rPr>
              <a:t> gibi döndürülen değer tipi olmadığına (döndürülen bu sınıftan oluşturulan nesnedir)</a:t>
            </a:r>
          </a:p>
          <a:p>
            <a:pPr marL="285750" indent="-285750">
              <a:buFont typeface="Arial" panose="020B0604020202020204" pitchFamily="34" charset="0"/>
              <a:buChar char="•"/>
            </a:pPr>
            <a:r>
              <a:rPr lang="tr-TR" dirty="0" err="1">
                <a:cs typeface="Times New Roman" pitchFamily="18" charset="0"/>
              </a:rPr>
              <a:t>p</a:t>
            </a:r>
            <a:r>
              <a:rPr lang="tr-TR" dirty="0" err="1" smtClean="0">
                <a:cs typeface="Times New Roman" pitchFamily="18" charset="0"/>
              </a:rPr>
              <a:t>ublic</a:t>
            </a:r>
            <a:r>
              <a:rPr lang="tr-TR" dirty="0" smtClean="0">
                <a:cs typeface="Times New Roman" pitchFamily="18" charset="0"/>
              </a:rPr>
              <a:t> ifadesinden sonra </a:t>
            </a:r>
            <a:r>
              <a:rPr lang="tr-TR" b="1" dirty="0" smtClean="0">
                <a:cs typeface="Times New Roman" pitchFamily="18" charset="0"/>
              </a:rPr>
              <a:t>büyük harfe başlayan sınıf adı </a:t>
            </a:r>
            <a:r>
              <a:rPr lang="tr-TR" dirty="0" smtClean="0">
                <a:cs typeface="Times New Roman" pitchFamily="18" charset="0"/>
              </a:rPr>
              <a:t>geldiğine dikkat ediniz. </a:t>
            </a:r>
          </a:p>
        </p:txBody>
      </p:sp>
      <p:cxnSp>
        <p:nvCxnSpPr>
          <p:cNvPr id="6" name="Düz Ok Bağlayıcısı 5"/>
          <p:cNvCxnSpPr/>
          <p:nvPr/>
        </p:nvCxnSpPr>
        <p:spPr>
          <a:xfrm>
            <a:off x="3372928" y="1392519"/>
            <a:ext cx="2986308" cy="107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flipV="1">
            <a:off x="4941211" y="2035834"/>
            <a:ext cx="1418025" cy="161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Resim 6"/>
          <p:cNvPicPr>
            <a:picLocks noChangeAspect="1"/>
          </p:cNvPicPr>
          <p:nvPr/>
        </p:nvPicPr>
        <p:blipFill>
          <a:blip r:embed="rId2"/>
          <a:stretch>
            <a:fillRect/>
          </a:stretch>
        </p:blipFill>
        <p:spPr>
          <a:xfrm>
            <a:off x="6531935" y="523220"/>
            <a:ext cx="2137612" cy="1714787"/>
          </a:xfrm>
          <a:prstGeom prst="rect">
            <a:avLst/>
          </a:prstGeom>
        </p:spPr>
      </p:pic>
      <p:sp>
        <p:nvSpPr>
          <p:cNvPr id="8" name="Yuvarlatılmış Dikdörtgen 7"/>
          <p:cNvSpPr/>
          <p:nvPr/>
        </p:nvSpPr>
        <p:spPr>
          <a:xfrm>
            <a:off x="6815231" y="1371600"/>
            <a:ext cx="1457501" cy="5607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p:cNvPicPr>
            <a:picLocks noChangeAspect="1"/>
          </p:cNvPicPr>
          <p:nvPr/>
        </p:nvPicPr>
        <p:blipFill>
          <a:blip r:embed="rId3"/>
          <a:stretch>
            <a:fillRect/>
          </a:stretch>
        </p:blipFill>
        <p:spPr>
          <a:xfrm>
            <a:off x="604852" y="749204"/>
            <a:ext cx="3591163" cy="1286630"/>
          </a:xfrm>
          <a:prstGeom prst="rect">
            <a:avLst/>
          </a:prstGeom>
        </p:spPr>
      </p:pic>
    </p:spTree>
    <p:extLst>
      <p:ext uri="{BB962C8B-B14F-4D97-AF65-F5344CB8AC3E}">
        <p14:creationId xmlns:p14="http://schemas.microsoft.com/office/powerpoint/2010/main" val="66736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65200" y="758019"/>
            <a:ext cx="11535736" cy="923330"/>
          </a:xfrm>
          <a:prstGeom prst="rect">
            <a:avLst/>
          </a:prstGeom>
        </p:spPr>
        <p:txBody>
          <a:bodyPr wrap="square">
            <a:spAutoFit/>
          </a:bodyPr>
          <a:lstStyle/>
          <a:p>
            <a:pPr marL="285750" indent="-285750">
              <a:buFont typeface="Wingdings" panose="05000000000000000000" pitchFamily="2" charset="2"/>
              <a:buChar char="v"/>
            </a:pPr>
            <a:r>
              <a:rPr lang="tr-TR" dirty="0" err="1" smtClean="0">
                <a:cs typeface="Times New Roman" pitchFamily="18" charset="0"/>
              </a:rPr>
              <a:t>Default</a:t>
            </a:r>
            <a:r>
              <a:rPr lang="tr-TR" dirty="0" smtClean="0">
                <a:cs typeface="Times New Roman" pitchFamily="18" charset="0"/>
              </a:rPr>
              <a:t> yapılandırıcının içine müdahale edebiliriz(Nesne oluşturulduğu zaman çalışmasını istediğimiz kodu buraya yazabiliriz).  Bunun için aşağıdaki gibi </a:t>
            </a:r>
            <a:r>
              <a:rPr lang="tr-TR" dirty="0" err="1" smtClean="0">
                <a:cs typeface="Times New Roman" pitchFamily="18" charset="0"/>
              </a:rPr>
              <a:t>default</a:t>
            </a:r>
            <a:r>
              <a:rPr lang="tr-TR" dirty="0" smtClean="0">
                <a:cs typeface="Times New Roman" pitchFamily="18" charset="0"/>
              </a:rPr>
              <a:t> yapılandırıcıyı açıkça yazmamız gerekir. Bundan sonra içine aşağıdaki gibi kod ekleyebiliriz.</a:t>
            </a:r>
          </a:p>
        </p:txBody>
      </p:sp>
      <p:sp>
        <p:nvSpPr>
          <p:cNvPr id="4" name="Dikdörtgen 3"/>
          <p:cNvSpPr/>
          <p:nvPr/>
        </p:nvSpPr>
        <p:spPr>
          <a:xfrm>
            <a:off x="325585" y="5477671"/>
            <a:ext cx="9160934" cy="369332"/>
          </a:xfrm>
          <a:prstGeom prst="rect">
            <a:avLst/>
          </a:prstGeom>
        </p:spPr>
        <p:txBody>
          <a:bodyPr wrap="square">
            <a:spAutoFit/>
          </a:bodyPr>
          <a:lstStyle/>
          <a:p>
            <a:pPr marL="285750" indent="-285750">
              <a:buFont typeface="Wingdings" panose="05000000000000000000" pitchFamily="2" charset="2"/>
              <a:buChar char="v"/>
            </a:pPr>
            <a:r>
              <a:rPr lang="tr-TR" dirty="0">
                <a:cs typeface="Times New Roman" pitchFamily="18" charset="0"/>
              </a:rPr>
              <a:t>Örneğin yukarıda nesne </a:t>
            </a:r>
            <a:r>
              <a:rPr lang="tr-TR" dirty="0" smtClean="0">
                <a:cs typeface="Times New Roman" pitchFamily="18" charset="0"/>
              </a:rPr>
              <a:t>oluşturulduğu zaman, konsola </a:t>
            </a:r>
            <a:r>
              <a:rPr lang="tr-TR" dirty="0">
                <a:cs typeface="Times New Roman" pitchFamily="18" charset="0"/>
              </a:rPr>
              <a:t>bir mesaj yazdırmasını sağladık.</a:t>
            </a:r>
            <a:endParaRPr lang="tr-TR" dirty="0"/>
          </a:p>
        </p:txBody>
      </p:sp>
      <p:sp>
        <p:nvSpPr>
          <p:cNvPr id="5" name="Dikdörtgen 4"/>
          <p:cNvSpPr/>
          <p:nvPr/>
        </p:nvSpPr>
        <p:spPr>
          <a:xfrm>
            <a:off x="3918815" y="0"/>
            <a:ext cx="5495928"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YAPILANDIRICI (CONSTRUCTOR)</a:t>
            </a:r>
            <a:endParaRPr lang="tr-TR" sz="2800" dirty="0">
              <a:solidFill>
                <a:srgbClr val="0070C0"/>
              </a:solidFill>
            </a:endParaRPr>
          </a:p>
        </p:txBody>
      </p:sp>
      <p:pic>
        <p:nvPicPr>
          <p:cNvPr id="6" name="Resim 5"/>
          <p:cNvPicPr>
            <a:picLocks noChangeAspect="1"/>
          </p:cNvPicPr>
          <p:nvPr/>
        </p:nvPicPr>
        <p:blipFill>
          <a:blip r:embed="rId2"/>
          <a:stretch>
            <a:fillRect/>
          </a:stretch>
        </p:blipFill>
        <p:spPr>
          <a:xfrm>
            <a:off x="2129207" y="2223229"/>
            <a:ext cx="7807721" cy="2026225"/>
          </a:xfrm>
          <a:prstGeom prst="rect">
            <a:avLst/>
          </a:prstGeom>
        </p:spPr>
      </p:pic>
      <p:pic>
        <p:nvPicPr>
          <p:cNvPr id="7" name="Resim 6"/>
          <p:cNvPicPr>
            <a:picLocks noChangeAspect="1"/>
          </p:cNvPicPr>
          <p:nvPr/>
        </p:nvPicPr>
        <p:blipFill>
          <a:blip r:embed="rId3"/>
          <a:stretch>
            <a:fillRect/>
          </a:stretch>
        </p:blipFill>
        <p:spPr>
          <a:xfrm>
            <a:off x="2129207" y="4424559"/>
            <a:ext cx="5182323" cy="619211"/>
          </a:xfrm>
          <a:prstGeom prst="rect">
            <a:avLst/>
          </a:prstGeom>
        </p:spPr>
      </p:pic>
      <p:sp>
        <p:nvSpPr>
          <p:cNvPr id="8" name="Dikdörtgen 7"/>
          <p:cNvSpPr/>
          <p:nvPr/>
        </p:nvSpPr>
        <p:spPr>
          <a:xfrm>
            <a:off x="2191109" y="1744037"/>
            <a:ext cx="960519" cy="369332"/>
          </a:xfrm>
          <a:prstGeom prst="rect">
            <a:avLst/>
          </a:prstGeom>
        </p:spPr>
        <p:txBody>
          <a:bodyPr wrap="none">
            <a:spAutoFit/>
          </a:bodyPr>
          <a:lstStyle/>
          <a:p>
            <a:r>
              <a:rPr lang="tr-TR" dirty="0" smtClean="0"/>
              <a:t>ÖRNEK3</a:t>
            </a:r>
            <a:endParaRPr lang="tr-TR" dirty="0"/>
          </a:p>
        </p:txBody>
      </p:sp>
    </p:spTree>
    <p:extLst>
      <p:ext uri="{BB962C8B-B14F-4D97-AF65-F5344CB8AC3E}">
        <p14:creationId xmlns:p14="http://schemas.microsoft.com/office/powerpoint/2010/main" val="230740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188677" y="355373"/>
            <a:ext cx="11938192" cy="1477328"/>
          </a:xfrm>
          <a:prstGeom prst="rect">
            <a:avLst/>
          </a:prstGeom>
        </p:spPr>
        <p:txBody>
          <a:bodyPr wrap="square">
            <a:spAutoFit/>
          </a:bodyPr>
          <a:lstStyle/>
          <a:p>
            <a:r>
              <a:rPr lang="tr-TR" dirty="0" smtClean="0">
                <a:cs typeface="Times New Roman" pitchFamily="18" charset="0"/>
              </a:rPr>
              <a:t>Daha önceki bölümde; </a:t>
            </a:r>
            <a:r>
              <a:rPr lang="tr-TR" b="1" dirty="0" err="1" smtClean="0">
                <a:cs typeface="Times New Roman" pitchFamily="18" charset="0"/>
              </a:rPr>
              <a:t>gunAyYilAta</a:t>
            </a:r>
            <a:r>
              <a:rPr lang="tr-TR" dirty="0" smtClean="0">
                <a:cs typeface="Times New Roman" pitchFamily="18" charset="0"/>
              </a:rPr>
              <a:t> veya </a:t>
            </a:r>
            <a:r>
              <a:rPr lang="tr-TR" b="1" dirty="0" err="1" smtClean="0">
                <a:cs typeface="Times New Roman" pitchFamily="18" charset="0"/>
              </a:rPr>
              <a:t>adSoyadAyarla</a:t>
            </a:r>
            <a:r>
              <a:rPr lang="tr-TR" dirty="0" smtClean="0">
                <a:cs typeface="Times New Roman" pitchFamily="18" charset="0"/>
              </a:rPr>
              <a:t> gibi atayacağımız değerleri parametre olarak kabul edip özelliklere atayan metotlar kullanmıştık. Özelliklere değer atamak için bundan sonra </a:t>
            </a:r>
            <a:r>
              <a:rPr lang="tr-TR" b="1" dirty="0" smtClean="0">
                <a:cs typeface="Times New Roman" pitchFamily="18" charset="0"/>
              </a:rPr>
              <a:t>yapılandırıcı</a:t>
            </a:r>
            <a:r>
              <a:rPr lang="tr-TR" dirty="0" smtClean="0">
                <a:cs typeface="Times New Roman" pitchFamily="18" charset="0"/>
              </a:rPr>
              <a:t> kullanacağız. Yapılandırıcıyı her tür </a:t>
            </a:r>
          </a:p>
          <a:p>
            <a:r>
              <a:rPr lang="tr-TR" dirty="0" smtClean="0">
                <a:cs typeface="Times New Roman" pitchFamily="18" charset="0"/>
              </a:rPr>
              <a:t>(</a:t>
            </a:r>
            <a:r>
              <a:rPr lang="tr-TR" dirty="0" err="1" smtClean="0">
                <a:cs typeface="Times New Roman" pitchFamily="18" charset="0"/>
              </a:rPr>
              <a:t>private</a:t>
            </a:r>
            <a:r>
              <a:rPr lang="tr-TR" dirty="0" smtClean="0">
                <a:cs typeface="Times New Roman" pitchFamily="18" charset="0"/>
              </a:rPr>
              <a:t> ya da </a:t>
            </a:r>
            <a:r>
              <a:rPr lang="tr-TR" dirty="0" err="1" smtClean="0">
                <a:cs typeface="Times New Roman" pitchFamily="18" charset="0"/>
              </a:rPr>
              <a:t>public</a:t>
            </a:r>
            <a:r>
              <a:rPr lang="tr-TR" dirty="0" smtClean="0">
                <a:cs typeface="Times New Roman" pitchFamily="18" charset="0"/>
              </a:rPr>
              <a:t>) sınıf özelliğine değer atarken kullanabiliriz.</a:t>
            </a:r>
          </a:p>
          <a:p>
            <a:pPr marL="285750" indent="-285750">
              <a:buFont typeface="Wingdings" panose="05000000000000000000" pitchFamily="2" charset="2"/>
              <a:buChar char="v"/>
            </a:pPr>
            <a:r>
              <a:rPr lang="tr-TR" dirty="0" smtClean="0">
                <a:cs typeface="Times New Roman" pitchFamily="18" charset="0"/>
              </a:rPr>
              <a:t>Aşağıdaki iki örnekte değişkenlerin erişim belirleyicisinin </a:t>
            </a:r>
            <a:r>
              <a:rPr lang="tr-TR" dirty="0" err="1" smtClean="0">
                <a:solidFill>
                  <a:srgbClr val="00B050"/>
                </a:solidFill>
                <a:cs typeface="Times New Roman" pitchFamily="18" charset="0"/>
              </a:rPr>
              <a:t>public</a:t>
            </a:r>
            <a:r>
              <a:rPr lang="tr-TR" dirty="0" smtClean="0">
                <a:cs typeface="Times New Roman" pitchFamily="18" charset="0"/>
              </a:rPr>
              <a:t> ve </a:t>
            </a:r>
            <a:r>
              <a:rPr lang="tr-TR" dirty="0" err="1" smtClean="0">
                <a:solidFill>
                  <a:srgbClr val="FF0000"/>
                </a:solidFill>
                <a:cs typeface="Times New Roman" pitchFamily="18" charset="0"/>
              </a:rPr>
              <a:t>private</a:t>
            </a:r>
            <a:r>
              <a:rPr lang="tr-TR" dirty="0" smtClean="0">
                <a:cs typeface="Times New Roman" pitchFamily="18" charset="0"/>
              </a:rPr>
              <a:t> olan </a:t>
            </a:r>
            <a:r>
              <a:rPr lang="tr-TR" dirty="0" err="1" smtClean="0">
                <a:cs typeface="Times New Roman" pitchFamily="18" charset="0"/>
              </a:rPr>
              <a:t>Ogrenci</a:t>
            </a:r>
            <a:r>
              <a:rPr lang="tr-TR" dirty="0" smtClean="0">
                <a:cs typeface="Times New Roman" pitchFamily="18" charset="0"/>
              </a:rPr>
              <a:t> sınıfı tanımlanmıştır. Hatırlatmak</a:t>
            </a:r>
          </a:p>
          <a:p>
            <a:r>
              <a:rPr lang="tr-TR" dirty="0" smtClean="0">
                <a:cs typeface="Times New Roman" pitchFamily="18" charset="0"/>
              </a:rPr>
              <a:t>açısından önce tek tek değer değer atayalım.</a:t>
            </a:r>
            <a:endParaRPr lang="tr-TR" dirty="0"/>
          </a:p>
        </p:txBody>
      </p:sp>
      <p:sp>
        <p:nvSpPr>
          <p:cNvPr id="11" name="Dikdörtgen 10"/>
          <p:cNvSpPr/>
          <p:nvPr/>
        </p:nvSpPr>
        <p:spPr>
          <a:xfrm>
            <a:off x="3918815" y="0"/>
            <a:ext cx="5495928"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YAPILANDIRICI (CONSTRUCTOR)</a:t>
            </a:r>
            <a:endParaRPr lang="tr-TR" sz="2800" dirty="0">
              <a:solidFill>
                <a:srgbClr val="0070C0"/>
              </a:solidFill>
            </a:endParaRPr>
          </a:p>
        </p:txBody>
      </p:sp>
      <p:sp>
        <p:nvSpPr>
          <p:cNvPr id="12" name="Dikdörtgen 11"/>
          <p:cNvSpPr/>
          <p:nvPr/>
        </p:nvSpPr>
        <p:spPr>
          <a:xfrm>
            <a:off x="498764" y="4659362"/>
            <a:ext cx="10474037" cy="369332"/>
          </a:xfrm>
          <a:prstGeom prst="rect">
            <a:avLst/>
          </a:prstGeom>
        </p:spPr>
        <p:txBody>
          <a:bodyPr wrap="square">
            <a:spAutoFit/>
          </a:bodyPr>
          <a:lstStyle/>
          <a:p>
            <a:pPr marL="285750" indent="-285750">
              <a:buFont typeface="Wingdings" panose="05000000000000000000" pitchFamily="2" charset="2"/>
              <a:buChar char="v"/>
            </a:pPr>
            <a:r>
              <a:rPr lang="tr-TR" dirty="0" smtClean="0">
                <a:cs typeface="Times New Roman" pitchFamily="18" charset="0"/>
              </a:rPr>
              <a:t>Şimdi her örnek için </a:t>
            </a:r>
            <a:r>
              <a:rPr lang="tr-TR" dirty="0">
                <a:cs typeface="Times New Roman" pitchFamily="18" charset="0"/>
              </a:rPr>
              <a:t>bir </a:t>
            </a:r>
            <a:r>
              <a:rPr lang="tr-TR" dirty="0" err="1">
                <a:cs typeface="Times New Roman" pitchFamily="18" charset="0"/>
              </a:rPr>
              <a:t>Ogrenci</a:t>
            </a:r>
            <a:r>
              <a:rPr lang="tr-TR" dirty="0">
                <a:cs typeface="Times New Roman" pitchFamily="18" charset="0"/>
              </a:rPr>
              <a:t>  nesnesi </a:t>
            </a:r>
            <a:r>
              <a:rPr lang="tr-TR" dirty="0" smtClean="0">
                <a:cs typeface="Times New Roman" pitchFamily="18" charset="0"/>
              </a:rPr>
              <a:t>oluşturup değişkenlerin atamasını yapılandırıcı ile yapalım.</a:t>
            </a:r>
            <a:endParaRPr lang="tr-TR" dirty="0"/>
          </a:p>
        </p:txBody>
      </p:sp>
      <p:pic>
        <p:nvPicPr>
          <p:cNvPr id="18" name="Resim 17"/>
          <p:cNvPicPr>
            <a:picLocks noChangeAspect="1"/>
          </p:cNvPicPr>
          <p:nvPr/>
        </p:nvPicPr>
        <p:blipFill>
          <a:blip r:embed="rId2"/>
          <a:stretch>
            <a:fillRect/>
          </a:stretch>
        </p:blipFill>
        <p:spPr>
          <a:xfrm>
            <a:off x="7047605" y="1911074"/>
            <a:ext cx="3000110" cy="2802395"/>
          </a:xfrm>
          <a:prstGeom prst="rect">
            <a:avLst/>
          </a:prstGeom>
        </p:spPr>
      </p:pic>
      <p:pic>
        <p:nvPicPr>
          <p:cNvPr id="20" name="Resim 19"/>
          <p:cNvPicPr>
            <a:picLocks noChangeAspect="1"/>
          </p:cNvPicPr>
          <p:nvPr/>
        </p:nvPicPr>
        <p:blipFill>
          <a:blip r:embed="rId3"/>
          <a:stretch>
            <a:fillRect/>
          </a:stretch>
        </p:blipFill>
        <p:spPr>
          <a:xfrm>
            <a:off x="7047604" y="5124450"/>
            <a:ext cx="3257550" cy="1676400"/>
          </a:xfrm>
          <a:prstGeom prst="rect">
            <a:avLst/>
          </a:prstGeom>
        </p:spPr>
      </p:pic>
      <p:pic>
        <p:nvPicPr>
          <p:cNvPr id="22" name="Resim 21"/>
          <p:cNvPicPr>
            <a:picLocks noChangeAspect="1"/>
          </p:cNvPicPr>
          <p:nvPr/>
        </p:nvPicPr>
        <p:blipFill>
          <a:blip r:embed="rId4"/>
          <a:stretch>
            <a:fillRect/>
          </a:stretch>
        </p:blipFill>
        <p:spPr>
          <a:xfrm>
            <a:off x="1374718" y="1978755"/>
            <a:ext cx="2457450" cy="1438275"/>
          </a:xfrm>
          <a:prstGeom prst="rect">
            <a:avLst/>
          </a:prstGeom>
        </p:spPr>
      </p:pic>
      <p:pic>
        <p:nvPicPr>
          <p:cNvPr id="23" name="Resim 22"/>
          <p:cNvPicPr>
            <a:picLocks noChangeAspect="1"/>
          </p:cNvPicPr>
          <p:nvPr/>
        </p:nvPicPr>
        <p:blipFill>
          <a:blip r:embed="rId5"/>
          <a:stretch>
            <a:fillRect/>
          </a:stretch>
        </p:blipFill>
        <p:spPr>
          <a:xfrm>
            <a:off x="1374718" y="5124450"/>
            <a:ext cx="3333750" cy="1733550"/>
          </a:xfrm>
          <a:prstGeom prst="rect">
            <a:avLst/>
          </a:prstGeom>
        </p:spPr>
      </p:pic>
      <p:pic>
        <p:nvPicPr>
          <p:cNvPr id="2" name="Resim 1"/>
          <p:cNvPicPr>
            <a:picLocks noChangeAspect="1"/>
          </p:cNvPicPr>
          <p:nvPr/>
        </p:nvPicPr>
        <p:blipFill>
          <a:blip r:embed="rId6"/>
          <a:stretch>
            <a:fillRect/>
          </a:stretch>
        </p:blipFill>
        <p:spPr>
          <a:xfrm>
            <a:off x="672498" y="1911074"/>
            <a:ext cx="581025" cy="495300"/>
          </a:xfrm>
          <a:prstGeom prst="rect">
            <a:avLst/>
          </a:prstGeom>
        </p:spPr>
      </p:pic>
      <p:pic>
        <p:nvPicPr>
          <p:cNvPr id="3" name="Resim 2"/>
          <p:cNvPicPr>
            <a:picLocks noChangeAspect="1"/>
          </p:cNvPicPr>
          <p:nvPr/>
        </p:nvPicPr>
        <p:blipFill>
          <a:blip r:embed="rId6"/>
          <a:stretch>
            <a:fillRect/>
          </a:stretch>
        </p:blipFill>
        <p:spPr>
          <a:xfrm>
            <a:off x="687012" y="5072771"/>
            <a:ext cx="581025" cy="495300"/>
          </a:xfrm>
          <a:prstGeom prst="rect">
            <a:avLst/>
          </a:prstGeom>
        </p:spPr>
      </p:pic>
      <p:pic>
        <p:nvPicPr>
          <p:cNvPr id="4" name="Resim 3"/>
          <p:cNvPicPr>
            <a:picLocks noChangeAspect="1"/>
          </p:cNvPicPr>
          <p:nvPr/>
        </p:nvPicPr>
        <p:blipFill>
          <a:blip r:embed="rId7"/>
          <a:stretch>
            <a:fillRect/>
          </a:stretch>
        </p:blipFill>
        <p:spPr>
          <a:xfrm>
            <a:off x="6114329" y="1808350"/>
            <a:ext cx="552450" cy="533400"/>
          </a:xfrm>
          <a:prstGeom prst="rect">
            <a:avLst/>
          </a:prstGeom>
        </p:spPr>
      </p:pic>
      <p:pic>
        <p:nvPicPr>
          <p:cNvPr id="5" name="Resim 4"/>
          <p:cNvPicPr>
            <a:picLocks noChangeAspect="1"/>
          </p:cNvPicPr>
          <p:nvPr/>
        </p:nvPicPr>
        <p:blipFill>
          <a:blip r:embed="rId7"/>
          <a:stretch>
            <a:fillRect/>
          </a:stretch>
        </p:blipFill>
        <p:spPr>
          <a:xfrm>
            <a:off x="6235411" y="5028694"/>
            <a:ext cx="552450" cy="533400"/>
          </a:xfrm>
          <a:prstGeom prst="rect">
            <a:avLst/>
          </a:prstGeom>
        </p:spPr>
      </p:pic>
      <p:sp>
        <p:nvSpPr>
          <p:cNvPr id="13" name="Dikdörtgen 12"/>
          <p:cNvSpPr/>
          <p:nvPr/>
        </p:nvSpPr>
        <p:spPr>
          <a:xfrm>
            <a:off x="4515009" y="1890384"/>
            <a:ext cx="960519" cy="369332"/>
          </a:xfrm>
          <a:prstGeom prst="rect">
            <a:avLst/>
          </a:prstGeom>
        </p:spPr>
        <p:txBody>
          <a:bodyPr wrap="none">
            <a:spAutoFit/>
          </a:bodyPr>
          <a:lstStyle/>
          <a:p>
            <a:r>
              <a:rPr lang="tr-TR" dirty="0" smtClean="0"/>
              <a:t>ÖRNEK4</a:t>
            </a:r>
            <a:endParaRPr lang="tr-TR" dirty="0"/>
          </a:p>
        </p:txBody>
      </p:sp>
    </p:spTree>
    <p:extLst>
      <p:ext uri="{BB962C8B-B14F-4D97-AF65-F5344CB8AC3E}">
        <p14:creationId xmlns:p14="http://schemas.microsoft.com/office/powerpoint/2010/main" val="188037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6076" y="378190"/>
            <a:ext cx="11086062" cy="923330"/>
          </a:xfrm>
          <a:prstGeom prst="rect">
            <a:avLst/>
          </a:prstGeom>
        </p:spPr>
        <p:txBody>
          <a:bodyPr wrap="square">
            <a:spAutoFit/>
          </a:bodyPr>
          <a:lstStyle/>
          <a:p>
            <a:pPr marL="285750" indent="-285750">
              <a:buFont typeface="Wingdings" panose="05000000000000000000" pitchFamily="2" charset="2"/>
              <a:buChar char="v"/>
            </a:pPr>
            <a:r>
              <a:rPr lang="tr-TR" dirty="0" smtClean="0">
                <a:cs typeface="Times New Roman" pitchFamily="18" charset="0"/>
              </a:rPr>
              <a:t>Önceki iki örnekte olduğu gibi nesneyi oluşturup, değişken değerini sonradan atamak yerine nesne oluşturulduğu anda yapılandırıcı içerisinde atama yapabiliriz.</a:t>
            </a:r>
          </a:p>
          <a:p>
            <a:r>
              <a:rPr lang="tr-TR" dirty="0" smtClean="0">
                <a:cs typeface="Times New Roman" pitchFamily="18" charset="0"/>
              </a:rPr>
              <a:t>    (Aşağıdaki görüldüğü gibi değişkenler </a:t>
            </a:r>
            <a:r>
              <a:rPr lang="tr-TR" dirty="0" err="1" smtClean="0">
                <a:solidFill>
                  <a:srgbClr val="00B050"/>
                </a:solidFill>
                <a:cs typeface="Times New Roman" pitchFamily="18" charset="0"/>
              </a:rPr>
              <a:t>public</a:t>
            </a:r>
            <a:r>
              <a:rPr lang="tr-TR" dirty="0" smtClean="0">
                <a:solidFill>
                  <a:srgbClr val="00B050"/>
                </a:solidFill>
                <a:cs typeface="Times New Roman" pitchFamily="18" charset="0"/>
              </a:rPr>
              <a:t>(1) </a:t>
            </a:r>
            <a:r>
              <a:rPr lang="tr-TR" dirty="0" smtClean="0">
                <a:cs typeface="Times New Roman" pitchFamily="18" charset="0"/>
              </a:rPr>
              <a:t>ya da </a:t>
            </a:r>
            <a:r>
              <a:rPr lang="tr-TR" dirty="0" err="1" smtClean="0">
                <a:solidFill>
                  <a:srgbClr val="FF0000"/>
                </a:solidFill>
                <a:cs typeface="Times New Roman" pitchFamily="18" charset="0"/>
              </a:rPr>
              <a:t>private</a:t>
            </a:r>
            <a:r>
              <a:rPr lang="tr-TR" dirty="0" smtClean="0">
                <a:solidFill>
                  <a:srgbClr val="FF0000"/>
                </a:solidFill>
                <a:cs typeface="Times New Roman" pitchFamily="18" charset="0"/>
              </a:rPr>
              <a:t>(2)  </a:t>
            </a:r>
            <a:r>
              <a:rPr lang="tr-TR" dirty="0" smtClean="0">
                <a:cs typeface="Times New Roman" pitchFamily="18" charset="0"/>
              </a:rPr>
              <a:t>tanımlanmış olabilir. Yapılandırıcının yapısı aynı)</a:t>
            </a:r>
            <a:endParaRPr lang="tr-TR" dirty="0"/>
          </a:p>
        </p:txBody>
      </p:sp>
      <p:pic>
        <p:nvPicPr>
          <p:cNvPr id="3" name="Resim 2"/>
          <p:cNvPicPr>
            <a:picLocks noChangeAspect="1"/>
          </p:cNvPicPr>
          <p:nvPr/>
        </p:nvPicPr>
        <p:blipFill>
          <a:blip r:embed="rId2"/>
          <a:stretch>
            <a:fillRect/>
          </a:stretch>
        </p:blipFill>
        <p:spPr>
          <a:xfrm>
            <a:off x="3195637" y="5105400"/>
            <a:ext cx="5133975" cy="1238250"/>
          </a:xfrm>
          <a:prstGeom prst="rect">
            <a:avLst/>
          </a:prstGeom>
        </p:spPr>
      </p:pic>
      <p:pic>
        <p:nvPicPr>
          <p:cNvPr id="4" name="Resim 3"/>
          <p:cNvPicPr>
            <a:picLocks noChangeAspect="1"/>
          </p:cNvPicPr>
          <p:nvPr/>
        </p:nvPicPr>
        <p:blipFill>
          <a:blip r:embed="rId3"/>
          <a:stretch>
            <a:fillRect/>
          </a:stretch>
        </p:blipFill>
        <p:spPr>
          <a:xfrm>
            <a:off x="616353" y="1714500"/>
            <a:ext cx="5457825" cy="2286000"/>
          </a:xfrm>
          <a:prstGeom prst="rect">
            <a:avLst/>
          </a:prstGeom>
        </p:spPr>
      </p:pic>
      <p:sp>
        <p:nvSpPr>
          <p:cNvPr id="6" name="Dikdörtgen 5"/>
          <p:cNvSpPr/>
          <p:nvPr/>
        </p:nvSpPr>
        <p:spPr>
          <a:xfrm>
            <a:off x="408274" y="4356330"/>
            <a:ext cx="10708699" cy="923330"/>
          </a:xfrm>
          <a:prstGeom prst="rect">
            <a:avLst/>
          </a:prstGeom>
        </p:spPr>
        <p:txBody>
          <a:bodyPr wrap="square">
            <a:spAutoFit/>
          </a:bodyPr>
          <a:lstStyle/>
          <a:p>
            <a:pPr marL="285750" indent="-285750">
              <a:buFont typeface="Wingdings" panose="05000000000000000000" pitchFamily="2" charset="2"/>
              <a:buChar char="v"/>
            </a:pPr>
            <a:r>
              <a:rPr lang="tr-TR" dirty="0" smtClean="0">
                <a:cs typeface="Times New Roman" pitchFamily="18" charset="0"/>
              </a:rPr>
              <a:t>Başka bir sınıf içerisinden nesneyi oluştururken parantez içerisinde yapılandırıcının beklediği dört parametreyi sırasıyla yazarız.</a:t>
            </a:r>
          </a:p>
          <a:p>
            <a:r>
              <a:rPr lang="tr-TR" dirty="0" smtClean="0">
                <a:cs typeface="Times New Roman" pitchFamily="18" charset="0"/>
              </a:rPr>
              <a:t> </a:t>
            </a:r>
            <a:endParaRPr lang="tr-TR" dirty="0"/>
          </a:p>
        </p:txBody>
      </p:sp>
      <p:sp>
        <p:nvSpPr>
          <p:cNvPr id="8" name="Dikdörtgen 7"/>
          <p:cNvSpPr/>
          <p:nvPr/>
        </p:nvSpPr>
        <p:spPr>
          <a:xfrm>
            <a:off x="3918815" y="0"/>
            <a:ext cx="5495928"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YAPILANDIRICI (CONSTRUCTOR)</a:t>
            </a:r>
            <a:endParaRPr lang="tr-TR" sz="2800" dirty="0">
              <a:solidFill>
                <a:srgbClr val="0070C0"/>
              </a:solidFill>
            </a:endParaRPr>
          </a:p>
        </p:txBody>
      </p:sp>
      <p:pic>
        <p:nvPicPr>
          <p:cNvPr id="9" name="Resim 8"/>
          <p:cNvPicPr>
            <a:picLocks noChangeAspect="1"/>
          </p:cNvPicPr>
          <p:nvPr/>
        </p:nvPicPr>
        <p:blipFill>
          <a:blip r:embed="rId4"/>
          <a:stretch>
            <a:fillRect/>
          </a:stretch>
        </p:blipFill>
        <p:spPr>
          <a:xfrm>
            <a:off x="35328" y="1714500"/>
            <a:ext cx="581025" cy="495300"/>
          </a:xfrm>
          <a:prstGeom prst="rect">
            <a:avLst/>
          </a:prstGeom>
        </p:spPr>
      </p:pic>
      <p:pic>
        <p:nvPicPr>
          <p:cNvPr id="10" name="Resim 9"/>
          <p:cNvPicPr>
            <a:picLocks noChangeAspect="1"/>
          </p:cNvPicPr>
          <p:nvPr/>
        </p:nvPicPr>
        <p:blipFill>
          <a:blip r:embed="rId5"/>
          <a:stretch>
            <a:fillRect/>
          </a:stretch>
        </p:blipFill>
        <p:spPr>
          <a:xfrm>
            <a:off x="6102753" y="1676400"/>
            <a:ext cx="552450" cy="533400"/>
          </a:xfrm>
          <a:prstGeom prst="rect">
            <a:avLst/>
          </a:prstGeom>
        </p:spPr>
      </p:pic>
      <p:pic>
        <p:nvPicPr>
          <p:cNvPr id="7" name="Resim 6"/>
          <p:cNvPicPr>
            <a:picLocks noChangeAspect="1"/>
          </p:cNvPicPr>
          <p:nvPr/>
        </p:nvPicPr>
        <p:blipFill>
          <a:blip r:embed="rId6"/>
          <a:stretch>
            <a:fillRect/>
          </a:stretch>
        </p:blipFill>
        <p:spPr>
          <a:xfrm>
            <a:off x="6683778" y="1676400"/>
            <a:ext cx="5334000" cy="2305050"/>
          </a:xfrm>
          <a:prstGeom prst="rect">
            <a:avLst/>
          </a:prstGeom>
        </p:spPr>
      </p:pic>
      <p:sp>
        <p:nvSpPr>
          <p:cNvPr id="11" name="Dikdörtgen 10"/>
          <p:cNvSpPr/>
          <p:nvPr/>
        </p:nvSpPr>
        <p:spPr>
          <a:xfrm>
            <a:off x="5317694" y="1323344"/>
            <a:ext cx="960519" cy="369332"/>
          </a:xfrm>
          <a:prstGeom prst="rect">
            <a:avLst/>
          </a:prstGeom>
        </p:spPr>
        <p:txBody>
          <a:bodyPr wrap="none">
            <a:spAutoFit/>
          </a:bodyPr>
          <a:lstStyle/>
          <a:p>
            <a:r>
              <a:rPr lang="tr-TR" dirty="0" smtClean="0"/>
              <a:t>ÖRNEK4</a:t>
            </a:r>
            <a:endParaRPr lang="tr-TR" dirty="0"/>
          </a:p>
        </p:txBody>
      </p:sp>
    </p:spTree>
    <p:extLst>
      <p:ext uri="{BB962C8B-B14F-4D97-AF65-F5344CB8AC3E}">
        <p14:creationId xmlns:p14="http://schemas.microsoft.com/office/powerpoint/2010/main" val="81729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455482" y="3875924"/>
            <a:ext cx="5276850" cy="2867025"/>
          </a:xfrm>
          <a:prstGeom prst="rect">
            <a:avLst/>
          </a:prstGeom>
        </p:spPr>
      </p:pic>
      <p:sp>
        <p:nvSpPr>
          <p:cNvPr id="3" name="Dikdörtgen 2"/>
          <p:cNvSpPr/>
          <p:nvPr/>
        </p:nvSpPr>
        <p:spPr>
          <a:xfrm>
            <a:off x="525945" y="451845"/>
            <a:ext cx="10389004" cy="646331"/>
          </a:xfrm>
          <a:prstGeom prst="rect">
            <a:avLst/>
          </a:prstGeom>
        </p:spPr>
        <p:txBody>
          <a:bodyPr wrap="square">
            <a:spAutoFit/>
          </a:bodyPr>
          <a:lstStyle/>
          <a:p>
            <a:pPr marL="285750" indent="-285750">
              <a:buFont typeface="Wingdings" panose="05000000000000000000" pitchFamily="2" charset="2"/>
              <a:buChar char="v"/>
            </a:pPr>
            <a:r>
              <a:rPr lang="tr-TR" dirty="0" smtClean="0">
                <a:cs typeface="Times New Roman" pitchFamily="18" charset="0"/>
              </a:rPr>
              <a:t>Ancak başka </a:t>
            </a:r>
            <a:r>
              <a:rPr lang="tr-TR" dirty="0">
                <a:cs typeface="Times New Roman" pitchFamily="18" charset="0"/>
              </a:rPr>
              <a:t>bir yapılandırıcı tanımlıyorsak </a:t>
            </a:r>
            <a:r>
              <a:rPr lang="tr-TR" dirty="0" smtClean="0">
                <a:cs typeface="Times New Roman" pitchFamily="18" charset="0"/>
              </a:rPr>
              <a:t>ve yine de </a:t>
            </a:r>
            <a:r>
              <a:rPr lang="tr-TR" dirty="0" err="1" smtClean="0">
                <a:solidFill>
                  <a:srgbClr val="FF0000"/>
                </a:solidFill>
                <a:cs typeface="Times New Roman" pitchFamily="18" charset="0"/>
              </a:rPr>
              <a:t>parametresiz</a:t>
            </a:r>
            <a:r>
              <a:rPr lang="tr-TR" dirty="0" smtClean="0">
                <a:solidFill>
                  <a:srgbClr val="FF0000"/>
                </a:solidFill>
                <a:cs typeface="Times New Roman" pitchFamily="18" charset="0"/>
              </a:rPr>
              <a:t> </a:t>
            </a:r>
            <a:r>
              <a:rPr lang="tr-TR" dirty="0">
                <a:solidFill>
                  <a:srgbClr val="FF0000"/>
                </a:solidFill>
                <a:cs typeface="Times New Roman" pitchFamily="18" charset="0"/>
              </a:rPr>
              <a:t>yapılandırıcıyı da  kullanmak </a:t>
            </a:r>
            <a:r>
              <a:rPr lang="tr-TR" dirty="0" smtClean="0">
                <a:solidFill>
                  <a:srgbClr val="FF0000"/>
                </a:solidFill>
                <a:cs typeface="Times New Roman" pitchFamily="18" charset="0"/>
              </a:rPr>
              <a:t>istiyorsak </a:t>
            </a:r>
            <a:r>
              <a:rPr lang="tr-TR" dirty="0" err="1">
                <a:cs typeface="Times New Roman" pitchFamily="18" charset="0"/>
              </a:rPr>
              <a:t>parametresiz</a:t>
            </a:r>
            <a:r>
              <a:rPr lang="tr-TR" dirty="0">
                <a:cs typeface="Times New Roman" pitchFamily="18" charset="0"/>
              </a:rPr>
              <a:t> yapılandırıcıyı </a:t>
            </a:r>
            <a:r>
              <a:rPr lang="tr-TR" dirty="0" smtClean="0">
                <a:cs typeface="Times New Roman" pitchFamily="18" charset="0"/>
              </a:rPr>
              <a:t> </a:t>
            </a:r>
            <a:r>
              <a:rPr lang="tr-TR" dirty="0">
                <a:cs typeface="Times New Roman" pitchFamily="18" charset="0"/>
              </a:rPr>
              <a:t>a</a:t>
            </a:r>
            <a:r>
              <a:rPr lang="tr-TR" dirty="0" smtClean="0">
                <a:cs typeface="Times New Roman" pitchFamily="18" charset="0"/>
              </a:rPr>
              <a:t>çıkça </a:t>
            </a:r>
            <a:r>
              <a:rPr lang="tr-TR" dirty="0">
                <a:cs typeface="Times New Roman" pitchFamily="18" charset="0"/>
              </a:rPr>
              <a:t>yazmamız gerekir aksi halde hata verir.</a:t>
            </a:r>
            <a:endParaRPr lang="tr-TR" dirty="0"/>
          </a:p>
        </p:txBody>
      </p:sp>
      <p:sp>
        <p:nvSpPr>
          <p:cNvPr id="4" name="Dikdörtgen 3"/>
          <p:cNvSpPr/>
          <p:nvPr/>
        </p:nvSpPr>
        <p:spPr>
          <a:xfrm>
            <a:off x="3918815" y="0"/>
            <a:ext cx="5495928"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YAPILANDIRICI (CONSTRUCTOR)</a:t>
            </a:r>
            <a:endParaRPr lang="tr-TR" sz="2800" dirty="0">
              <a:solidFill>
                <a:srgbClr val="0070C0"/>
              </a:solidFill>
            </a:endParaRPr>
          </a:p>
        </p:txBody>
      </p:sp>
      <p:sp>
        <p:nvSpPr>
          <p:cNvPr id="7" name="Dikdörtgen 6"/>
          <p:cNvSpPr/>
          <p:nvPr/>
        </p:nvSpPr>
        <p:spPr>
          <a:xfrm>
            <a:off x="723207" y="3491874"/>
            <a:ext cx="10640118" cy="369332"/>
          </a:xfrm>
          <a:prstGeom prst="rect">
            <a:avLst/>
          </a:prstGeom>
        </p:spPr>
        <p:txBody>
          <a:bodyPr wrap="square">
            <a:spAutoFit/>
          </a:bodyPr>
          <a:lstStyle/>
          <a:p>
            <a:pPr marL="285750" indent="-285750">
              <a:buFont typeface="Wingdings" panose="05000000000000000000" pitchFamily="2" charset="2"/>
              <a:buChar char="v"/>
            </a:pPr>
            <a:r>
              <a:rPr lang="tr-TR" dirty="0" smtClean="0">
                <a:cs typeface="Times New Roman" pitchFamily="18" charset="0"/>
              </a:rPr>
              <a:t>Bu hata parametre kabul etmeyen </a:t>
            </a:r>
            <a:r>
              <a:rPr lang="tr-TR" dirty="0" err="1" smtClean="0">
                <a:cs typeface="Times New Roman" pitchFamily="18" charset="0"/>
              </a:rPr>
              <a:t>default</a:t>
            </a:r>
            <a:r>
              <a:rPr lang="tr-TR" dirty="0" smtClean="0">
                <a:cs typeface="Times New Roman" pitchFamily="18" charset="0"/>
              </a:rPr>
              <a:t> yapılandırıcıyı açıkça </a:t>
            </a:r>
            <a:r>
              <a:rPr lang="tr-TR" dirty="0">
                <a:cs typeface="Times New Roman" pitchFamily="18" charset="0"/>
              </a:rPr>
              <a:t>yazılır. Bu durumda </a:t>
            </a:r>
            <a:r>
              <a:rPr lang="tr-TR" dirty="0" smtClean="0">
                <a:cs typeface="Times New Roman" pitchFamily="18" charset="0"/>
              </a:rPr>
              <a:t> </a:t>
            </a:r>
            <a:r>
              <a:rPr lang="tr-TR" dirty="0">
                <a:cs typeface="Times New Roman" pitchFamily="18" charset="0"/>
              </a:rPr>
              <a:t>iki yapılandırıcımız var.  </a:t>
            </a:r>
            <a:endParaRPr lang="tr-TR" dirty="0" smtClean="0">
              <a:cs typeface="Times New Roman" pitchFamily="18" charset="0"/>
            </a:endParaRPr>
          </a:p>
        </p:txBody>
      </p:sp>
      <p:cxnSp>
        <p:nvCxnSpPr>
          <p:cNvPr id="15" name="Düz Ok Bağlayıcısı 14"/>
          <p:cNvCxnSpPr/>
          <p:nvPr/>
        </p:nvCxnSpPr>
        <p:spPr>
          <a:xfrm>
            <a:off x="6485832" y="3773978"/>
            <a:ext cx="494376" cy="108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Resim 27"/>
          <p:cNvPicPr>
            <a:picLocks noChangeAspect="1"/>
          </p:cNvPicPr>
          <p:nvPr/>
        </p:nvPicPr>
        <p:blipFill>
          <a:blip r:embed="rId3"/>
          <a:stretch>
            <a:fillRect/>
          </a:stretch>
        </p:blipFill>
        <p:spPr>
          <a:xfrm>
            <a:off x="600421" y="4028008"/>
            <a:ext cx="5210175" cy="2809875"/>
          </a:xfrm>
          <a:prstGeom prst="rect">
            <a:avLst/>
          </a:prstGeom>
        </p:spPr>
      </p:pic>
      <p:pic>
        <p:nvPicPr>
          <p:cNvPr id="10" name="Resim 9"/>
          <p:cNvPicPr>
            <a:picLocks noChangeAspect="1"/>
          </p:cNvPicPr>
          <p:nvPr/>
        </p:nvPicPr>
        <p:blipFill>
          <a:blip r:embed="rId4"/>
          <a:stretch>
            <a:fillRect/>
          </a:stretch>
        </p:blipFill>
        <p:spPr>
          <a:xfrm>
            <a:off x="19396" y="3861206"/>
            <a:ext cx="581025" cy="495300"/>
          </a:xfrm>
          <a:prstGeom prst="rect">
            <a:avLst/>
          </a:prstGeom>
        </p:spPr>
      </p:pic>
      <p:pic>
        <p:nvPicPr>
          <p:cNvPr id="11" name="Resim 10"/>
          <p:cNvPicPr>
            <a:picLocks noChangeAspect="1"/>
          </p:cNvPicPr>
          <p:nvPr/>
        </p:nvPicPr>
        <p:blipFill>
          <a:blip r:embed="rId5"/>
          <a:stretch>
            <a:fillRect/>
          </a:stretch>
        </p:blipFill>
        <p:spPr>
          <a:xfrm>
            <a:off x="5903032" y="3861206"/>
            <a:ext cx="552450" cy="533400"/>
          </a:xfrm>
          <a:prstGeom prst="rect">
            <a:avLst/>
          </a:prstGeom>
        </p:spPr>
      </p:pic>
      <p:pic>
        <p:nvPicPr>
          <p:cNvPr id="6" name="Resim 5"/>
          <p:cNvPicPr>
            <a:picLocks noChangeAspect="1"/>
          </p:cNvPicPr>
          <p:nvPr/>
        </p:nvPicPr>
        <p:blipFill>
          <a:blip r:embed="rId6"/>
          <a:stretch>
            <a:fillRect/>
          </a:stretch>
        </p:blipFill>
        <p:spPr>
          <a:xfrm>
            <a:off x="2346987" y="1084892"/>
            <a:ext cx="6746920" cy="2444536"/>
          </a:xfrm>
          <a:prstGeom prst="rect">
            <a:avLst/>
          </a:prstGeom>
        </p:spPr>
      </p:pic>
      <p:cxnSp>
        <p:nvCxnSpPr>
          <p:cNvPr id="30" name="Düz Ok Bağlayıcısı 29"/>
          <p:cNvCxnSpPr/>
          <p:nvPr/>
        </p:nvCxnSpPr>
        <p:spPr>
          <a:xfrm flipH="1">
            <a:off x="2676525" y="3773978"/>
            <a:ext cx="3686521" cy="121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ikdörtgen 11"/>
          <p:cNvSpPr/>
          <p:nvPr/>
        </p:nvSpPr>
        <p:spPr>
          <a:xfrm>
            <a:off x="121116" y="3169576"/>
            <a:ext cx="960519" cy="369332"/>
          </a:xfrm>
          <a:prstGeom prst="rect">
            <a:avLst/>
          </a:prstGeom>
        </p:spPr>
        <p:txBody>
          <a:bodyPr wrap="none">
            <a:spAutoFit/>
          </a:bodyPr>
          <a:lstStyle/>
          <a:p>
            <a:r>
              <a:rPr lang="tr-TR" dirty="0" smtClean="0"/>
              <a:t>ÖRNEK4</a:t>
            </a:r>
            <a:endParaRPr lang="tr-TR" dirty="0"/>
          </a:p>
        </p:txBody>
      </p:sp>
    </p:spTree>
    <p:extLst>
      <p:ext uri="{BB962C8B-B14F-4D97-AF65-F5344CB8AC3E}">
        <p14:creationId xmlns:p14="http://schemas.microsoft.com/office/powerpoint/2010/main" val="387046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503400" y="3177848"/>
            <a:ext cx="4914900" cy="1524000"/>
          </a:xfrm>
          <a:prstGeom prst="rect">
            <a:avLst/>
          </a:prstGeom>
        </p:spPr>
      </p:pic>
      <p:cxnSp>
        <p:nvCxnSpPr>
          <p:cNvPr id="4" name="Düz Ok Bağlayıcısı 3"/>
          <p:cNvCxnSpPr/>
          <p:nvPr/>
        </p:nvCxnSpPr>
        <p:spPr>
          <a:xfrm flipH="1">
            <a:off x="5469147" y="1475964"/>
            <a:ext cx="32188" cy="2483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Dikdörtgen 5"/>
          <p:cNvSpPr/>
          <p:nvPr/>
        </p:nvSpPr>
        <p:spPr>
          <a:xfrm>
            <a:off x="330258" y="896333"/>
            <a:ext cx="10640118" cy="923330"/>
          </a:xfrm>
          <a:prstGeom prst="rect">
            <a:avLst/>
          </a:prstGeom>
        </p:spPr>
        <p:txBody>
          <a:bodyPr wrap="square">
            <a:spAutoFit/>
          </a:bodyPr>
          <a:lstStyle/>
          <a:p>
            <a:pPr marL="285750" indent="-285750">
              <a:buFont typeface="Wingdings" panose="05000000000000000000" pitchFamily="2" charset="2"/>
              <a:buChar char="v"/>
            </a:pPr>
            <a:r>
              <a:rPr lang="tr-TR" dirty="0" err="1" smtClean="0">
                <a:cs typeface="Times New Roman" pitchFamily="18" charset="0"/>
              </a:rPr>
              <a:t>Parametresiz</a:t>
            </a:r>
            <a:r>
              <a:rPr lang="tr-TR" dirty="0" smtClean="0">
                <a:cs typeface="Times New Roman" pitchFamily="18" charset="0"/>
              </a:rPr>
              <a:t> yapılandırıcıyı açıkça yazıktan sonra, bu yapılandırıcıyı kullanarak nesne oluşturma hatası giderilmiş oldu. Artık bu yapılandırıcı da istendiğinde kullanılabilir. Nesne özellikleri varsayılan değerler atanarak oluşturulur.</a:t>
            </a:r>
          </a:p>
        </p:txBody>
      </p:sp>
      <p:sp>
        <p:nvSpPr>
          <p:cNvPr id="8" name="Dikdörtgen 7"/>
          <p:cNvSpPr/>
          <p:nvPr/>
        </p:nvSpPr>
        <p:spPr>
          <a:xfrm>
            <a:off x="3918815" y="0"/>
            <a:ext cx="5495928" cy="523220"/>
          </a:xfrm>
          <a:prstGeom prst="rect">
            <a:avLst/>
          </a:prstGeom>
        </p:spPr>
        <p:txBody>
          <a:bodyPr wrap="none">
            <a:spAutoFit/>
          </a:bodyPr>
          <a:lstStyle/>
          <a:p>
            <a:r>
              <a:rPr lang="tr-TR" sz="2800" i="1" dirty="0" smtClean="0">
                <a:solidFill>
                  <a:srgbClr val="0070C0"/>
                </a:solidFill>
                <a:latin typeface="Times New Roman" pitchFamily="18" charset="0"/>
                <a:cs typeface="Times New Roman" pitchFamily="18" charset="0"/>
              </a:rPr>
              <a:t>YAPILANDIRICI (CONSTRUCTOR)</a:t>
            </a:r>
            <a:endParaRPr lang="tr-TR" sz="2800" dirty="0">
              <a:solidFill>
                <a:srgbClr val="0070C0"/>
              </a:solidFill>
            </a:endParaRPr>
          </a:p>
        </p:txBody>
      </p:sp>
      <p:sp>
        <p:nvSpPr>
          <p:cNvPr id="10" name="Dikdörtgen 9"/>
          <p:cNvSpPr/>
          <p:nvPr/>
        </p:nvSpPr>
        <p:spPr>
          <a:xfrm>
            <a:off x="2503400" y="2649810"/>
            <a:ext cx="960519" cy="369332"/>
          </a:xfrm>
          <a:prstGeom prst="rect">
            <a:avLst/>
          </a:prstGeom>
        </p:spPr>
        <p:txBody>
          <a:bodyPr wrap="none">
            <a:spAutoFit/>
          </a:bodyPr>
          <a:lstStyle/>
          <a:p>
            <a:r>
              <a:rPr lang="tr-TR" dirty="0" smtClean="0"/>
              <a:t>ÖRNEK4</a:t>
            </a:r>
            <a:endParaRPr lang="tr-TR" dirty="0"/>
          </a:p>
        </p:txBody>
      </p:sp>
    </p:spTree>
    <p:extLst>
      <p:ext uri="{BB962C8B-B14F-4D97-AF65-F5344CB8AC3E}">
        <p14:creationId xmlns:p14="http://schemas.microsoft.com/office/powerpoint/2010/main" val="311375658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1036</Words>
  <Application>Microsoft Office PowerPoint</Application>
  <PresentationFormat>Geniş ekran</PresentationFormat>
  <Paragraphs>88</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Calibri Light</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24</cp:revision>
  <dcterms:created xsi:type="dcterms:W3CDTF">2020-05-27T02:43:12Z</dcterms:created>
  <dcterms:modified xsi:type="dcterms:W3CDTF">2020-05-29T18:55:35Z</dcterms:modified>
</cp:coreProperties>
</file>