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3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9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039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17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069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13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26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846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69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2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1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D81B-C83C-4E86-AD87-5C3B939ADAC4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4B3F-6A39-4476-909A-8C595844C8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82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7096" y="344105"/>
            <a:ext cx="118249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Değişken Kapsamı ve Yerel değişkenler (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Yerel değişkenler bir metodun ya da bir blokun iç değişkenleridir.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 metot, sınıf içinde bir bloktur. Ayrıca { } parantezleri içinde yazılı olan deyimler de sınıf içinde bir blok oluşturur.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Örneğin, döngüler, yönlendirmeler blok </a:t>
            </a:r>
            <a:r>
              <a:rPr lang="tr-TR" altLang="tr-TR" dirty="0">
                <a:latin typeface="Arial" panose="020B0604020202020204" pitchFamily="34" charset="0"/>
              </a:rPr>
              <a:t>örnekleridir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Metodun yerel değişkenleri için şu kurallar geçerlidir: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dirty="0">
                <a:latin typeface="Arial" panose="020B0604020202020204" pitchFamily="34" charset="0"/>
              </a:rPr>
              <a:t>Metot çağrıldığında bellekte kendilerine birer yer açılır (</a:t>
            </a:r>
            <a:r>
              <a:rPr lang="tr-TR" altLang="tr-TR" dirty="0" err="1">
                <a:latin typeface="Arial" panose="020B0604020202020204" pitchFamily="34" charset="0"/>
              </a:rPr>
              <a:t>allocated</a:t>
            </a:r>
            <a:r>
              <a:rPr lang="tr-TR" altLang="tr-TR" dirty="0">
                <a:latin typeface="Arial" panose="020B0604020202020204" pitchFamily="34" charset="0"/>
              </a:rPr>
              <a:t> on </a:t>
            </a:r>
            <a:r>
              <a:rPr lang="tr-TR" altLang="tr-TR" dirty="0" err="1">
                <a:latin typeface="Arial" panose="020B0604020202020204" pitchFamily="34" charset="0"/>
              </a:rPr>
              <a:t>method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entry</a:t>
            </a:r>
            <a:r>
              <a:rPr lang="tr-TR" altLang="tr-TR" dirty="0">
                <a:latin typeface="Arial" panose="020B0604020202020204" pitchFamily="34" charset="0"/>
              </a:rPr>
              <a:t>) 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dirty="0">
                <a:latin typeface="Arial" panose="020B0604020202020204" pitchFamily="34" charset="0"/>
              </a:rPr>
              <a:t>Metodun işi bitince, yerel değişkenler de bellekten silinir (de-</a:t>
            </a:r>
            <a:r>
              <a:rPr lang="tr-TR" altLang="tr-TR" dirty="0" err="1">
                <a:latin typeface="Arial" panose="020B0604020202020204" pitchFamily="34" charset="0"/>
              </a:rPr>
              <a:t>allocated</a:t>
            </a:r>
            <a:r>
              <a:rPr lang="tr-TR" altLang="tr-TR" dirty="0">
                <a:latin typeface="Arial" panose="020B0604020202020204" pitchFamily="34" charset="0"/>
              </a:rPr>
              <a:t> on </a:t>
            </a:r>
            <a:r>
              <a:rPr lang="tr-TR" altLang="tr-TR" dirty="0" err="1">
                <a:latin typeface="Arial" panose="020B0604020202020204" pitchFamily="34" charset="0"/>
              </a:rPr>
              <a:t>method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exit</a:t>
            </a:r>
            <a:r>
              <a:rPr lang="tr-TR" altLang="tr-TR" dirty="0">
                <a:latin typeface="Arial" panose="020B0604020202020204" pitchFamily="34" charset="0"/>
              </a:rPr>
              <a:t>) 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dirty="0">
                <a:latin typeface="Arial" panose="020B0604020202020204" pitchFamily="34" charset="0"/>
              </a:rPr>
              <a:t>Metodun her çağrılışında, her yerel değişkene yeniden yer açılır (</a:t>
            </a:r>
            <a:r>
              <a:rPr lang="tr-TR" altLang="tr-TR" dirty="0" err="1">
                <a:latin typeface="Arial" panose="020B0604020202020204" pitchFamily="34" charset="0"/>
              </a:rPr>
              <a:t>initialized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every</a:t>
            </a:r>
            <a:r>
              <a:rPr lang="tr-TR" altLang="tr-TR" dirty="0">
                <a:latin typeface="Arial" panose="020B0604020202020204" pitchFamily="34" charset="0"/>
              </a:rPr>
              <a:t> time) 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dirty="0">
                <a:latin typeface="Arial" panose="020B0604020202020204" pitchFamily="34" charset="0"/>
              </a:rPr>
              <a:t>Yerel değişkenlere yalnızca ait oldukları metot erişebilir (</a:t>
            </a:r>
            <a:r>
              <a:rPr lang="tr-TR" altLang="tr-TR" dirty="0" err="1">
                <a:latin typeface="Arial" panose="020B0604020202020204" pitchFamily="34" charset="0"/>
              </a:rPr>
              <a:t>only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accessible</a:t>
            </a:r>
            <a:r>
              <a:rPr lang="tr-TR" altLang="tr-TR" dirty="0">
                <a:latin typeface="Arial" panose="020B0604020202020204" pitchFamily="34" charset="0"/>
              </a:rPr>
              <a:t> in </a:t>
            </a:r>
            <a:r>
              <a:rPr lang="tr-TR" altLang="tr-TR" dirty="0" err="1">
                <a:latin typeface="Arial" panose="020B0604020202020204" pitchFamily="34" charset="0"/>
              </a:rPr>
              <a:t>their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methods</a:t>
            </a:r>
            <a:r>
              <a:rPr lang="tr-TR" altLang="tr-TR" dirty="0" smtClean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45058" y="992829"/>
            <a:ext cx="1102417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Dinamik (anlık) değişkenler, sınıf içinde bildirimi yapılan ve </a:t>
            </a:r>
            <a:r>
              <a:rPr lang="tr-TR" altLang="tr-TR" dirty="0" err="1">
                <a:latin typeface="Arial" panose="020B0604020202020204" pitchFamily="34" charset="0"/>
              </a:rPr>
              <a:t>static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smtClean="0">
                <a:latin typeface="Arial" panose="020B0604020202020204" pitchFamily="34" charset="0"/>
              </a:rPr>
              <a:t>olmayan </a:t>
            </a:r>
            <a:r>
              <a:rPr lang="tr-TR" altLang="tr-TR" dirty="0">
                <a:latin typeface="Arial" panose="020B0604020202020204" pitchFamily="34" charset="0"/>
              </a:rPr>
              <a:t>değişkenlerdir. 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 smtClean="0">
                <a:latin typeface="Arial" panose="020B0604020202020204" pitchFamily="34" charset="0"/>
              </a:rPr>
              <a:t>Dinamik </a:t>
            </a:r>
            <a:r>
              <a:rPr lang="tr-TR" altLang="tr-TR" dirty="0">
                <a:latin typeface="Arial" panose="020B0604020202020204" pitchFamily="34" charset="0"/>
              </a:rPr>
              <a:t>değişkenler için şu kurallar geçerlidir: 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dirty="0">
                <a:latin typeface="Arial" panose="020B0604020202020204" pitchFamily="34" charset="0"/>
              </a:rPr>
              <a:t>Nesne yaratılırken her anlık değişkene ana-bellekte bir yer açılır. (</a:t>
            </a:r>
            <a:r>
              <a:rPr lang="tr-TR" altLang="tr-TR" dirty="0" err="1">
                <a:latin typeface="Arial" panose="020B0604020202020204" pitchFamily="34" charset="0"/>
              </a:rPr>
              <a:t>allocated</a:t>
            </a:r>
            <a:r>
              <a:rPr lang="tr-TR" altLang="tr-TR" dirty="0">
                <a:latin typeface="Arial" panose="020B0604020202020204" pitchFamily="34" charset="0"/>
              </a:rPr>
              <a:t> on </a:t>
            </a:r>
            <a:r>
              <a:rPr lang="tr-TR" altLang="tr-TR" dirty="0" err="1">
                <a:latin typeface="Arial" panose="020B0604020202020204" pitchFamily="34" charset="0"/>
              </a:rPr>
              <a:t>object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creation</a:t>
            </a:r>
            <a:r>
              <a:rPr lang="tr-TR" altLang="tr-TR" dirty="0">
                <a:latin typeface="Arial" panose="020B0604020202020204" pitchFamily="34" charset="0"/>
              </a:rPr>
              <a:t>) 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dirty="0">
                <a:latin typeface="Arial" panose="020B0604020202020204" pitchFamily="34" charset="0"/>
              </a:rPr>
              <a:t>Nesne </a:t>
            </a:r>
            <a:r>
              <a:rPr lang="tr-TR" altLang="tr-TR" dirty="0" err="1">
                <a:latin typeface="Arial" panose="020B0604020202020204" pitchFamily="34" charset="0"/>
              </a:rPr>
              <a:t>yokedilince</a:t>
            </a:r>
            <a:r>
              <a:rPr lang="tr-TR" altLang="tr-TR" dirty="0">
                <a:latin typeface="Arial" panose="020B0604020202020204" pitchFamily="34" charset="0"/>
              </a:rPr>
              <a:t>, anlık değişkene açılan yer de yok olur (de-</a:t>
            </a:r>
            <a:r>
              <a:rPr lang="tr-TR" altLang="tr-TR" dirty="0" err="1">
                <a:latin typeface="Arial" panose="020B0604020202020204" pitchFamily="34" charset="0"/>
              </a:rPr>
              <a:t>allocated</a:t>
            </a:r>
            <a:r>
              <a:rPr lang="tr-TR" altLang="tr-TR" dirty="0">
                <a:latin typeface="Arial" panose="020B0604020202020204" pitchFamily="34" charset="0"/>
              </a:rPr>
              <a:t> on </a:t>
            </a:r>
            <a:r>
              <a:rPr lang="tr-TR" altLang="tr-TR" dirty="0" err="1">
                <a:latin typeface="Arial" panose="020B0604020202020204" pitchFamily="34" charset="0"/>
              </a:rPr>
              <a:t>object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destruction</a:t>
            </a:r>
            <a:r>
              <a:rPr lang="tr-TR" altLang="tr-TR" dirty="0">
                <a:latin typeface="Arial" panose="020B0604020202020204" pitchFamily="34" charset="0"/>
              </a:rPr>
              <a:t>) 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dirty="0">
                <a:latin typeface="Arial" panose="020B0604020202020204" pitchFamily="34" charset="0"/>
              </a:rPr>
              <a:t>Her anlık değişkene, her nesne içinde bir yer açılır (</a:t>
            </a:r>
            <a:r>
              <a:rPr lang="tr-TR" altLang="tr-TR" dirty="0" err="1">
                <a:latin typeface="Arial" panose="020B0604020202020204" pitchFamily="34" charset="0"/>
              </a:rPr>
              <a:t>initialized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only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once</a:t>
            </a:r>
            <a:r>
              <a:rPr lang="tr-TR" altLang="tr-TR" dirty="0">
                <a:latin typeface="Arial" panose="020B0604020202020204" pitchFamily="34" charset="0"/>
              </a:rPr>
              <a:t>) </a:t>
            </a: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tr-TR" dirty="0">
                <a:latin typeface="Arial" panose="020B0604020202020204" pitchFamily="34" charset="0"/>
              </a:rPr>
              <a:t>Anlık değişkene erişim, ait olduğu sınıfın verdiği izinle sınırlıdır (</a:t>
            </a:r>
            <a:r>
              <a:rPr lang="tr-TR" altLang="tr-TR" dirty="0" err="1">
                <a:latin typeface="Arial" panose="020B0604020202020204" pitchFamily="34" charset="0"/>
              </a:rPr>
              <a:t>only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accessible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where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their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>
                <a:latin typeface="Arial" panose="020B0604020202020204" pitchFamily="34" charset="0"/>
              </a:rPr>
              <a:t>class</a:t>
            </a:r>
            <a:r>
              <a:rPr lang="tr-TR" altLang="tr-TR" dirty="0">
                <a:latin typeface="Arial" panose="020B0604020202020204" pitchFamily="34" charset="0"/>
              </a:rPr>
              <a:t> </a:t>
            </a:r>
            <a:r>
              <a:rPr lang="tr-TR" altLang="tr-TR" dirty="0" err="1" smtClean="0">
                <a:latin typeface="Arial" panose="020B0604020202020204" pitchFamily="34" charset="0"/>
              </a:rPr>
              <a:t>permits</a:t>
            </a:r>
            <a:r>
              <a:rPr lang="tr-TR" altLang="tr-TR" dirty="0" smtClean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Değişken kapsamını ve bellek kullanımındaki</a:t>
            </a:r>
            <a:r>
              <a:rPr kumimoji="0" lang="tr-TR" altLang="tr-T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etkisini sonraki slaytlarda verilen </a:t>
            </a:r>
            <a:r>
              <a:rPr lang="tr-TR" altLang="tr-TR" dirty="0">
                <a:latin typeface="Arial" panose="020B0604020202020204" pitchFamily="34" charset="0"/>
              </a:rPr>
              <a:t>örneği </a:t>
            </a:r>
            <a:r>
              <a:rPr lang="tr-TR" altLang="tr-TR" dirty="0" err="1" smtClean="0">
                <a:latin typeface="Arial" panose="020B0604020202020204" pitchFamily="34" charset="0"/>
              </a:rPr>
              <a:t>inceyelerek</a:t>
            </a:r>
            <a:r>
              <a:rPr lang="tr-TR" altLang="tr-TR" dirty="0" smtClean="0">
                <a:latin typeface="Arial" panose="020B0604020202020204" pitchFamily="34" charset="0"/>
              </a:rPr>
              <a:t> </a:t>
            </a:r>
            <a:r>
              <a:rPr lang="tr-TR" altLang="tr-TR" dirty="0" smtClean="0">
                <a:latin typeface="Arial" panose="020B0604020202020204" pitchFamily="34" charset="0"/>
              </a:rPr>
              <a:t>ve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smtClean="0">
                <a:latin typeface="Arial" panose="020B0604020202020204" pitchFamily="34" charset="0"/>
                <a:hlinkClick r:id="rId2"/>
              </a:rPr>
              <a:t>http</a:t>
            </a:r>
            <a:r>
              <a:rPr lang="tr-TR" altLang="tr-TR" dirty="0">
                <a:latin typeface="Arial" panose="020B0604020202020204" pitchFamily="34" charset="0"/>
                <a:hlinkClick r:id="rId2"/>
              </a:rPr>
              <a:t>://www.pythontutor.com</a:t>
            </a:r>
            <a:r>
              <a:rPr lang="tr-TR" altLang="tr-TR" dirty="0" smtClean="0">
                <a:latin typeface="Arial" panose="020B0604020202020204" pitchFamily="34" charset="0"/>
                <a:hlinkClick r:id="rId2"/>
              </a:rPr>
              <a:t>/</a:t>
            </a:r>
            <a:r>
              <a:rPr lang="tr-TR" altLang="tr-TR" dirty="0" smtClean="0">
                <a:latin typeface="Arial" panose="020B0604020202020204" pitchFamily="34" charset="0"/>
              </a:rPr>
              <a:t> sitesinde derslerdeki örnekleri yazarak görebilirsiniz.</a:t>
            </a:r>
            <a:endParaRPr kumimoji="0" lang="tr-TR" altLang="tr-TR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51449" y="2763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b="1" dirty="0" smtClean="0">
                <a:latin typeface="Arial" panose="020B0604020202020204" pitchFamily="34" charset="0"/>
              </a:rPr>
              <a:t>Dinamik Değişkenler</a:t>
            </a:r>
            <a:endParaRPr lang="tr-TR" altLang="tr-TR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2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0" y="548139"/>
            <a:ext cx="7792537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4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809259"/>
            <a:ext cx="764964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2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8" y="788666"/>
            <a:ext cx="7401958" cy="540142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096000" y="31662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dirty="0" err="1" smtClean="0">
                <a:latin typeface="Arial" panose="020B0604020202020204" pitchFamily="34" charset="0"/>
              </a:rPr>
              <a:t>ortalamaBul</a:t>
            </a:r>
            <a:r>
              <a:rPr lang="tr-TR" altLang="tr-TR" dirty="0" smtClean="0">
                <a:latin typeface="Arial" panose="020B0604020202020204" pitchFamily="34" charset="0"/>
              </a:rPr>
              <a:t> metodu çalıştığında yerel a ve b değişkenleri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smtClean="0">
                <a:latin typeface="Arial" panose="020B0604020202020204" pitchFamily="34" charset="0"/>
              </a:rPr>
              <a:t>oluşturulacak. Bu değişkenlere, 7. satırda metot çağrılırken verilen </a:t>
            </a:r>
            <a:r>
              <a:rPr lang="tr-TR" altLang="tr-TR" dirty="0" smtClean="0">
                <a:latin typeface="Arial" panose="020B0604020202020204" pitchFamily="34" charset="0"/>
              </a:rPr>
              <a:t>değerler (sayi1 ve sayi2’nin değerleri) atanacak.</a:t>
            </a:r>
            <a:endParaRPr lang="tr-TR" altLang="tr-TR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8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8" y="532184"/>
            <a:ext cx="8125959" cy="526806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096000" y="31662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dirty="0" err="1" smtClean="0">
                <a:latin typeface="Arial" panose="020B0604020202020204" pitchFamily="34" charset="0"/>
              </a:rPr>
              <a:t>ortalamaBul</a:t>
            </a:r>
            <a:r>
              <a:rPr lang="tr-TR" altLang="tr-TR" dirty="0" smtClean="0">
                <a:latin typeface="Arial" panose="020B0604020202020204" pitchFamily="34" charset="0"/>
              </a:rPr>
              <a:t> metodu çalıştı ve yerel a ve b değişkenleri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smtClean="0">
                <a:latin typeface="Arial" panose="020B0604020202020204" pitchFamily="34" charset="0"/>
              </a:rPr>
              <a:t>oluşturuldu. Bu değişkenlere, 7. satırda metot çağrılırken verilen </a:t>
            </a:r>
            <a:r>
              <a:rPr lang="tr-TR" altLang="tr-TR" dirty="0" smtClean="0">
                <a:latin typeface="Arial" panose="020B0604020202020204" pitchFamily="34" charset="0"/>
              </a:rPr>
              <a:t>değerler (sayi1 ve sayi2’nin değerleri) atandı.</a:t>
            </a:r>
            <a:endParaRPr lang="tr-TR" altLang="tr-TR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3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20" y="635831"/>
            <a:ext cx="772585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5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2" y="828308"/>
            <a:ext cx="7830643" cy="520137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886090" y="37873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dirty="0" smtClean="0">
                <a:latin typeface="Arial" panose="020B0604020202020204" pitchFamily="34" charset="0"/>
              </a:rPr>
              <a:t>Metodun tamamlandı;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err="1" smtClean="0">
                <a:latin typeface="Arial" panose="020B0604020202020204" pitchFamily="34" charset="0"/>
              </a:rPr>
              <a:t>ortalamaBul</a:t>
            </a:r>
            <a:r>
              <a:rPr lang="tr-TR" altLang="tr-TR" dirty="0" smtClean="0">
                <a:latin typeface="Arial" panose="020B0604020202020204" pitchFamily="34" charset="0"/>
              </a:rPr>
              <a:t> metodundaki yerel değişkenler bellekten silinecek.</a:t>
            </a:r>
            <a:endParaRPr lang="tr-TR" altLang="tr-TR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6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1" y="780676"/>
            <a:ext cx="7621064" cy="529663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920596" y="30454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dirty="0" smtClean="0">
                <a:latin typeface="Arial" panose="020B0604020202020204" pitchFamily="34" charset="0"/>
              </a:rPr>
              <a:t>Metot tamamlandı ve main metoduna dönüldü.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 err="1" smtClean="0">
                <a:latin typeface="Arial" panose="020B0604020202020204" pitchFamily="34" charset="0"/>
              </a:rPr>
              <a:t>ortalamaBul</a:t>
            </a:r>
            <a:r>
              <a:rPr lang="tr-TR" altLang="tr-TR" dirty="0" smtClean="0">
                <a:latin typeface="Arial" panose="020B0604020202020204" pitchFamily="34" charset="0"/>
              </a:rPr>
              <a:t> metodundaki </a:t>
            </a:r>
            <a:r>
              <a:rPr lang="tr-TR" altLang="tr-TR" dirty="0" smtClean="0">
                <a:latin typeface="Arial" panose="020B0604020202020204" pitchFamily="34" charset="0"/>
              </a:rPr>
              <a:t>yerel değişkenler de bellekten silindi (de-</a:t>
            </a:r>
            <a:r>
              <a:rPr lang="tr-TR" altLang="tr-TR" dirty="0" err="1" smtClean="0">
                <a:latin typeface="Arial" panose="020B0604020202020204" pitchFamily="34" charset="0"/>
              </a:rPr>
              <a:t>allocated</a:t>
            </a:r>
            <a:r>
              <a:rPr lang="tr-TR" altLang="tr-TR" dirty="0" smtClean="0">
                <a:latin typeface="Arial" panose="020B0604020202020204" pitchFamily="34" charset="0"/>
              </a:rPr>
              <a:t> on </a:t>
            </a:r>
            <a:r>
              <a:rPr lang="tr-TR" altLang="tr-TR" dirty="0" err="1" smtClean="0">
                <a:latin typeface="Arial" panose="020B0604020202020204" pitchFamily="34" charset="0"/>
              </a:rPr>
              <a:t>method</a:t>
            </a:r>
            <a:r>
              <a:rPr lang="tr-TR" altLang="tr-TR" dirty="0" smtClean="0">
                <a:latin typeface="Arial" panose="020B0604020202020204" pitchFamily="34" charset="0"/>
              </a:rPr>
              <a:t> </a:t>
            </a:r>
            <a:r>
              <a:rPr lang="tr-TR" altLang="tr-TR" dirty="0" err="1" smtClean="0">
                <a:latin typeface="Arial" panose="020B0604020202020204" pitchFamily="34" charset="0"/>
              </a:rPr>
              <a:t>exit</a:t>
            </a:r>
            <a:r>
              <a:rPr lang="tr-TR" altLang="tr-TR" smtClean="0">
                <a:latin typeface="Arial" panose="020B0604020202020204" pitchFamily="34" charset="0"/>
              </a:rPr>
              <a:t>). </a:t>
            </a:r>
            <a:endParaRPr lang="tr-TR" altLang="tr-TR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6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315</Words>
  <Application>Microsoft Office PowerPoint</Application>
  <PresentationFormat>Geniş ekran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5</cp:revision>
  <dcterms:created xsi:type="dcterms:W3CDTF">2020-05-22T02:19:39Z</dcterms:created>
  <dcterms:modified xsi:type="dcterms:W3CDTF">2020-05-22T04:55:00Z</dcterms:modified>
</cp:coreProperties>
</file>