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74" r:id="rId4"/>
    <p:sldId id="277" r:id="rId5"/>
    <p:sldId id="259" r:id="rId6"/>
    <p:sldId id="256" r:id="rId7"/>
    <p:sldId id="260" r:id="rId8"/>
    <p:sldId id="261" r:id="rId9"/>
    <p:sldId id="262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5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1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0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5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3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6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9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82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1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4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0DD9-1D27-4E33-B8E8-8B19746D9908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9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7081" y="576800"/>
            <a:ext cx="11819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OOP-Object </a:t>
            </a:r>
            <a:r>
              <a:rPr lang="tr-TR" sz="2200" dirty="0" err="1"/>
              <a:t>Oriented</a:t>
            </a:r>
            <a:r>
              <a:rPr lang="tr-TR" sz="2200" dirty="0"/>
              <a:t> Programming, NYP-Nesneye Yönelik Programlama anlamına gelir .</a:t>
            </a:r>
          </a:p>
          <a:p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Şu ana kadar </a:t>
            </a:r>
            <a:r>
              <a:rPr lang="tr-TR" sz="2200" dirty="0" smtClean="0"/>
              <a:t>gördüğümüz programlama yaklaşımı; </a:t>
            </a:r>
            <a:r>
              <a:rPr lang="en-US" sz="2200" dirty="0" smtClean="0"/>
              <a:t>FORTRAN</a:t>
            </a:r>
            <a:r>
              <a:rPr lang="en-US" sz="2200" dirty="0"/>
              <a:t>, ALGOL, COBOL, </a:t>
            </a:r>
            <a:r>
              <a:rPr lang="en-US" sz="2200" dirty="0" smtClean="0"/>
              <a:t>BASIC</a:t>
            </a:r>
            <a:r>
              <a:rPr lang="en-US" sz="2200" dirty="0"/>
              <a:t>, </a:t>
            </a:r>
            <a:r>
              <a:rPr lang="en-US" sz="2200" dirty="0" smtClean="0"/>
              <a:t>Pascal</a:t>
            </a:r>
            <a:r>
              <a:rPr lang="tr-TR" sz="2200" dirty="0" smtClean="0"/>
              <a:t>, </a:t>
            </a:r>
            <a:r>
              <a:rPr lang="en-US" sz="2200" dirty="0" smtClean="0"/>
              <a:t>C</a:t>
            </a:r>
            <a:r>
              <a:rPr lang="tr-TR" sz="2200" dirty="0" smtClean="0"/>
              <a:t>  dillerindeki </a:t>
            </a:r>
            <a:r>
              <a:rPr lang="tr-TR" sz="2200" dirty="0"/>
              <a:t>programlama </a:t>
            </a:r>
            <a:r>
              <a:rPr lang="tr-TR" sz="2200" dirty="0" err="1"/>
              <a:t>prosedürel</a:t>
            </a:r>
            <a:r>
              <a:rPr lang="tr-TR" sz="2200" dirty="0"/>
              <a:t> programlamadır. Veriler ve onlar üzerinde işlemler gerçekleştiren </a:t>
            </a:r>
            <a:r>
              <a:rPr lang="tr-TR" sz="2200" dirty="0" smtClean="0"/>
              <a:t>fonksiyonlar/</a:t>
            </a:r>
            <a:r>
              <a:rPr lang="tr-TR" sz="2200" dirty="0" err="1" smtClean="0"/>
              <a:t>metodlar</a:t>
            </a:r>
            <a:r>
              <a:rPr lang="tr-TR" sz="2200" dirty="0" smtClean="0"/>
              <a:t> </a:t>
            </a:r>
            <a:r>
              <a:rPr lang="tr-TR" sz="2200" dirty="0"/>
              <a:t>yazmakla </a:t>
            </a:r>
            <a:r>
              <a:rPr lang="tr-TR" sz="2200" dirty="0" smtClean="0"/>
              <a:t>ilgilenir.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Java, C++, C#, </a:t>
            </a:r>
            <a:r>
              <a:rPr lang="tr-TR" sz="2200" dirty="0" err="1"/>
              <a:t>Python</a:t>
            </a:r>
            <a:r>
              <a:rPr lang="tr-TR" sz="2200" dirty="0"/>
              <a:t>, </a:t>
            </a:r>
            <a:r>
              <a:rPr lang="tr-TR" sz="2200" dirty="0" smtClean="0"/>
              <a:t>PHP</a:t>
            </a:r>
            <a:r>
              <a:rPr lang="tr-TR" sz="2200" dirty="0"/>
              <a:t>, </a:t>
            </a:r>
            <a:r>
              <a:rPr lang="tr-TR" sz="2200" dirty="0" err="1"/>
              <a:t>JavaScript</a:t>
            </a:r>
            <a:r>
              <a:rPr lang="tr-TR" sz="2200" dirty="0"/>
              <a:t>, </a:t>
            </a:r>
            <a:r>
              <a:rPr lang="tr-TR" sz="2200" dirty="0" err="1"/>
              <a:t>Ruby</a:t>
            </a:r>
            <a:r>
              <a:rPr lang="tr-TR" sz="2200" dirty="0"/>
              <a:t>, </a:t>
            </a:r>
            <a:r>
              <a:rPr lang="tr-TR" sz="2200" dirty="0" err="1"/>
              <a:t>Perl</a:t>
            </a:r>
            <a:r>
              <a:rPr lang="tr-TR" sz="2200" dirty="0"/>
              <a:t>, </a:t>
            </a:r>
            <a:r>
              <a:rPr lang="tr-TR" sz="2200" dirty="0" err="1" smtClean="0"/>
              <a:t>Objective</a:t>
            </a:r>
            <a:r>
              <a:rPr lang="tr-TR" sz="2200" dirty="0" smtClean="0"/>
              <a:t>-C</a:t>
            </a:r>
            <a:r>
              <a:rPr lang="tr-TR" sz="2200" dirty="0"/>
              <a:t>, Dart, Swift, </a:t>
            </a:r>
            <a:r>
              <a:rPr lang="tr-TR" sz="2200" dirty="0" err="1" smtClean="0"/>
              <a:t>Scala</a:t>
            </a:r>
            <a:r>
              <a:rPr lang="tr-TR" sz="2200" dirty="0" smtClean="0"/>
              <a:t> </a:t>
            </a:r>
            <a:r>
              <a:rPr lang="tr-TR" sz="2200" dirty="0" smtClean="0"/>
              <a:t>dillerindeki </a:t>
            </a:r>
            <a:r>
              <a:rPr lang="tr-TR" sz="2200" dirty="0" smtClean="0"/>
              <a:t>yaklaşım olan Nesneye </a:t>
            </a:r>
            <a:r>
              <a:rPr lang="tr-TR" sz="2200" dirty="0"/>
              <a:t>yönelik programlama ise hem veri hem de </a:t>
            </a:r>
            <a:r>
              <a:rPr lang="tr-TR" sz="2200" dirty="0" smtClean="0"/>
              <a:t>metotları </a:t>
            </a:r>
            <a:r>
              <a:rPr lang="tr-TR" sz="2200" dirty="0"/>
              <a:t>içeren nesneler </a:t>
            </a:r>
            <a:r>
              <a:rPr lang="tr-TR" sz="2200" dirty="0" smtClean="0"/>
              <a:t>oluşturmayı kapsar.</a:t>
            </a:r>
            <a:endParaRPr lang="tr-TR" sz="2200" dirty="0"/>
          </a:p>
          <a:p>
            <a:endParaRPr lang="tr-TR" sz="2200" dirty="0"/>
          </a:p>
          <a:p>
            <a:r>
              <a:rPr lang="tr-TR" sz="2200" dirty="0"/>
              <a:t>Nesneye yönelik programlamanın </a:t>
            </a:r>
            <a:r>
              <a:rPr lang="tr-TR" sz="2200" dirty="0" err="1"/>
              <a:t>prosedürel</a:t>
            </a:r>
            <a:r>
              <a:rPr lang="tr-TR" sz="2200" dirty="0"/>
              <a:t> programlamaya göre çeşitli avantajları </a:t>
            </a:r>
            <a:r>
              <a:rPr lang="tr-TR" sz="2200" dirty="0" smtClean="0"/>
              <a:t>vardır. Bazıları:</a:t>
            </a:r>
            <a:endParaRPr lang="tr-TR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r-TR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200" dirty="0"/>
              <a:t>NYP, Java kodunun DRY "</a:t>
            </a:r>
            <a:r>
              <a:rPr lang="tr-TR" sz="2200" dirty="0" err="1"/>
              <a:t>Don't</a:t>
            </a:r>
            <a:r>
              <a:rPr lang="tr-TR" sz="2200" dirty="0"/>
              <a:t> </a:t>
            </a:r>
            <a:r>
              <a:rPr lang="tr-TR" sz="2200" dirty="0" err="1"/>
              <a:t>Repeat</a:t>
            </a:r>
            <a:r>
              <a:rPr lang="tr-TR" sz="2200" dirty="0"/>
              <a:t> Yourself-Kendini Tekrar Etmeyen" olarak korunmasına yardımcı olur ve kodun bakımını, değiştirilmesini ve hata ayıklamasını </a:t>
            </a:r>
            <a:r>
              <a:rPr lang="tr-TR" sz="2200" dirty="0" smtClean="0"/>
              <a:t>kolaylaştırır.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r-TR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200" dirty="0"/>
              <a:t>NYP, daha az kod ve daha kısa geliştirme süresi ile tam yeniden </a:t>
            </a:r>
            <a:r>
              <a:rPr lang="tr-TR" sz="2200" dirty="0" smtClean="0"/>
              <a:t>kullanılabilir </a:t>
            </a:r>
            <a:r>
              <a:rPr lang="tr-TR" sz="2200" dirty="0"/>
              <a:t>uygulamalar oluşturmayı mümkün </a:t>
            </a:r>
            <a:r>
              <a:rPr lang="tr-TR" sz="2200" dirty="0" smtClean="0"/>
              <a:t>kılar.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r-TR" sz="2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200" dirty="0" smtClean="0"/>
              <a:t>Erişim belirleyiciler ile veri-metot erişimine kısıtlamalar getirilebilir.</a:t>
            </a:r>
            <a:endParaRPr lang="tr-TR" sz="2200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9238" y="0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04509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90" y="927952"/>
            <a:ext cx="4379709" cy="593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2203631" y="548946"/>
            <a:ext cx="83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Şimdi </a:t>
            </a:r>
            <a:r>
              <a:rPr lang="tr-TR" dirty="0" smtClean="0"/>
              <a:t>benzer şekilde 2 nesne daha oluşturup, değişkenlerini yazdıralım.</a:t>
            </a:r>
            <a:endParaRPr lang="tr-TR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265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06" y="1039340"/>
            <a:ext cx="2791215" cy="140989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3366" y="436142"/>
            <a:ext cx="120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başka örnek olarak Daire isimli bir sınıf tanımlayalım. Bu sınıfın </a:t>
            </a:r>
            <a:r>
              <a:rPr lang="tr-TR" dirty="0" err="1" smtClean="0"/>
              <a:t>yaricap</a:t>
            </a:r>
            <a:r>
              <a:rPr lang="tr-TR" dirty="0" smtClean="0"/>
              <a:t> isimli </a:t>
            </a:r>
            <a:r>
              <a:rPr lang="tr-TR" dirty="0" err="1" smtClean="0"/>
              <a:t>double</a:t>
            </a:r>
            <a:r>
              <a:rPr lang="tr-TR" dirty="0" smtClean="0"/>
              <a:t> türünde tek değişkeni (alanı) olsun.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3366" y="2683103"/>
            <a:ext cx="1096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Daha sonra main metodunu içeren sınıfımızda Daire sınıfından bir nesne oluşturup, </a:t>
            </a:r>
            <a:r>
              <a:rPr lang="tr-TR" dirty="0" err="1" smtClean="0"/>
              <a:t>yaricap</a:t>
            </a:r>
            <a:r>
              <a:rPr lang="tr-TR" dirty="0" smtClean="0"/>
              <a:t> özelliğini yazdıralım.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88" y="3131311"/>
            <a:ext cx="7335274" cy="23911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288" y="5767858"/>
            <a:ext cx="4048690" cy="981212"/>
          </a:xfrm>
          <a:prstGeom prst="rect">
            <a:avLst/>
          </a:prstGeom>
        </p:spPr>
      </p:pic>
      <p:sp>
        <p:nvSpPr>
          <p:cNvPr id="9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9441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98943" y="1232867"/>
            <a:ext cx="9108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Araba isminde bir sınıf tanımlayınız.</a:t>
            </a:r>
          </a:p>
          <a:p>
            <a:r>
              <a:rPr lang="tr-TR" sz="1600" dirty="0"/>
              <a:t>Bu sınıfın </a:t>
            </a:r>
            <a:r>
              <a:rPr lang="tr-TR" sz="1600" i="1" dirty="0"/>
              <a:t>renk</a:t>
            </a:r>
            <a:r>
              <a:rPr lang="tr-TR" sz="1600" dirty="0"/>
              <a:t> isminde bir </a:t>
            </a:r>
            <a:r>
              <a:rPr lang="tr-TR" sz="1600" dirty="0" err="1"/>
              <a:t>String</a:t>
            </a:r>
            <a:r>
              <a:rPr lang="tr-TR" sz="1600" dirty="0"/>
              <a:t> değişkeni, </a:t>
            </a:r>
            <a:r>
              <a:rPr lang="tr-TR" sz="1600" i="1" dirty="0"/>
              <a:t>marka</a:t>
            </a:r>
            <a:r>
              <a:rPr lang="tr-TR" sz="1600" dirty="0"/>
              <a:t>  isminde bir </a:t>
            </a:r>
            <a:r>
              <a:rPr lang="tr-TR" sz="1600" dirty="0" err="1"/>
              <a:t>String</a:t>
            </a:r>
            <a:r>
              <a:rPr lang="tr-TR" sz="1600" dirty="0"/>
              <a:t> değişkeni ve </a:t>
            </a:r>
            <a:r>
              <a:rPr lang="tr-TR" sz="1600" i="1" dirty="0"/>
              <a:t>model</a:t>
            </a:r>
            <a:r>
              <a:rPr lang="tr-TR" sz="1600" dirty="0"/>
              <a:t> isminde bir tamsayı değişkeni olacaktır. Bu değişkenlerin erişim belirleyicisi </a:t>
            </a:r>
            <a:r>
              <a:rPr lang="tr-TR" sz="2400" i="1" dirty="0" err="1">
                <a:solidFill>
                  <a:srgbClr val="FF0000"/>
                </a:solidFill>
              </a:rPr>
              <a:t>public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olacaktır.</a:t>
            </a:r>
          </a:p>
          <a:p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Buna göre; 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1-  araba1 isminde bir Araba nesnesi oluşturarak;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marka değişkenini ‘’BMW’’ , model değişkenini  2013, renk değişkenini ‘’siyah’’ olarak atayınız. 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2- araba1 nesnesinin özelliklerini aşağıdaki örnekte olduğu gibi konsola yazdırınız:</a:t>
            </a:r>
          </a:p>
          <a:p>
            <a:pPr>
              <a:lnSpc>
                <a:spcPct val="150000"/>
              </a:lnSpc>
            </a:pPr>
            <a:r>
              <a:rPr lang="tr-TR" sz="1600" i="1" dirty="0">
                <a:latin typeface="Times New Roman" pitchFamily="18" charset="0"/>
                <a:cs typeface="Times New Roman" pitchFamily="18" charset="0"/>
              </a:rPr>
              <a:t>         ARABA BİLGİLERİ: Arabanın markası BMW, modeli 2013, rengi siyah.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3-  araba2 isminde bir Araba nesnesi oluşturarak;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marka değişkenini ‘‘Audi’’ , model değişkenini  2015, renk değişkenini ‘‘mavi’’ olarak atayınız. 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4- araba2 nesnesinin özelliklerini aşağıdaki 2. adımdaki </a:t>
            </a:r>
            <a:r>
              <a:rPr lang="tr-TR" sz="1600" dirty="0" smtClean="0"/>
              <a:t>örnek </a:t>
            </a:r>
            <a:r>
              <a:rPr lang="tr-TR" sz="1600" dirty="0"/>
              <a:t>yapıya göre konsola yazdırınız:</a:t>
            </a:r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3" name="Dikdörtgen 2"/>
          <p:cNvSpPr/>
          <p:nvPr/>
        </p:nvSpPr>
        <p:spPr>
          <a:xfrm>
            <a:off x="1198943" y="50678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/>
              <a:t>Örnek3</a:t>
            </a:r>
            <a:endParaRPr lang="tr-TR" b="1" u="sng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3399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48" y="2522563"/>
            <a:ext cx="80295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48" y="1279384"/>
            <a:ext cx="2324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590248" y="638184"/>
            <a:ext cx="151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/>
              <a:t>Örnek3-cevap</a:t>
            </a:r>
            <a:endParaRPr lang="tr-TR" b="1" u="sng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7835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2052" y="144112"/>
            <a:ext cx="11496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Bir </a:t>
            </a:r>
            <a:r>
              <a:rPr lang="tr-TR" dirty="0" err="1"/>
              <a:t>java</a:t>
            </a:r>
            <a:r>
              <a:rPr lang="tr-TR" dirty="0"/>
              <a:t> sınıfının niteliklerini değişkenlerle (</a:t>
            </a:r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fields</a:t>
            </a:r>
            <a:r>
              <a:rPr lang="tr-TR" dirty="0"/>
              <a:t>), davranışlarını metotlarla (fonksiyon, </a:t>
            </a:r>
            <a:r>
              <a:rPr lang="tr-TR" dirty="0" err="1"/>
              <a:t>procedure</a:t>
            </a:r>
            <a:r>
              <a:rPr lang="tr-TR" dirty="0"/>
              <a:t>) </a:t>
            </a:r>
            <a:r>
              <a:rPr lang="tr-TR" dirty="0" smtClean="0"/>
              <a:t>belirlendiğini ifade etmiştik. </a:t>
            </a: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Önce </a:t>
            </a:r>
            <a:r>
              <a:rPr lang="tr-TR" dirty="0" smtClean="0"/>
              <a:t>sadece nitelikleri </a:t>
            </a:r>
            <a:r>
              <a:rPr lang="tr-TR" dirty="0"/>
              <a:t>(özellikleri) </a:t>
            </a:r>
            <a:r>
              <a:rPr lang="tr-TR" dirty="0" smtClean="0"/>
              <a:t>olan örnek sınıflar tanımladık. </a:t>
            </a:r>
            <a:r>
              <a:rPr lang="tr-TR" dirty="0"/>
              <a:t>Bunu yaparken de </a:t>
            </a:r>
            <a:r>
              <a:rPr lang="tr-TR" dirty="0" err="1" smtClean="0"/>
              <a:t>public</a:t>
            </a:r>
            <a:r>
              <a:rPr lang="tr-TR" dirty="0" smtClean="0"/>
              <a:t> erişim belirleyici kavramına </a:t>
            </a:r>
            <a:r>
              <a:rPr lang="tr-TR" dirty="0"/>
              <a:t>da </a:t>
            </a:r>
            <a:r>
              <a:rPr lang="tr-TR" dirty="0" smtClean="0"/>
              <a:t>değindik. </a:t>
            </a: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Bir önceki bölümde aynı sınıf içerisinden çağırdığımız </a:t>
            </a:r>
            <a:r>
              <a:rPr lang="tr-TR" dirty="0" err="1" smtClean="0"/>
              <a:t>static</a:t>
            </a:r>
            <a:r>
              <a:rPr lang="tr-TR" dirty="0" smtClean="0"/>
              <a:t> metotları incelemiştik. Sınıflar niteliklerini belirleyen değişkenlerin yanı sıra, kendilerine özgü metotlar içerebilirler. Bu metotları da oluşturulan nesneler üzerinden çağırabiliriz. Bunu açıklamak için aynı örnekler üzerinden gidelim.</a:t>
            </a:r>
          </a:p>
          <a:p>
            <a:pPr algn="just">
              <a:spcBef>
                <a:spcPts val="0"/>
              </a:spcBef>
            </a:pPr>
            <a:endParaRPr lang="tr-TR" dirty="0"/>
          </a:p>
          <a:p>
            <a:pPr algn="just">
              <a:spcBef>
                <a:spcPts val="0"/>
              </a:spcBef>
            </a:pPr>
            <a:r>
              <a:rPr lang="tr-TR" dirty="0" smtClean="0"/>
              <a:t>Daha önce örnek1’de aşağıdaki </a:t>
            </a:r>
            <a:r>
              <a:rPr lang="tr-TR" dirty="0" err="1" smtClean="0"/>
              <a:t>Ogrenci</a:t>
            </a:r>
            <a:r>
              <a:rPr lang="tr-TR" dirty="0" smtClean="0"/>
              <a:t> sınıfını tanımlayıp, </a:t>
            </a:r>
            <a:r>
              <a:rPr lang="tr-TR" dirty="0" err="1" smtClean="0"/>
              <a:t>MainClass</a:t>
            </a:r>
            <a:r>
              <a:rPr lang="tr-TR" dirty="0" smtClean="0"/>
              <a:t> içinde bu sınıftan ogrenci1 isimli bir nesne oluşturmuştuk. Bu nesnenin özelliklerine değer atadıktan sonra değerlerini yine </a:t>
            </a:r>
            <a:r>
              <a:rPr lang="tr-TR" dirty="0" err="1" smtClean="0"/>
              <a:t>MainClass</a:t>
            </a:r>
            <a:r>
              <a:rPr lang="tr-TR" dirty="0" smtClean="0"/>
              <a:t> içinde yapmıştık. </a:t>
            </a:r>
            <a:endParaRPr lang="tr-TR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4" y="3401278"/>
            <a:ext cx="3303916" cy="331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02" y="4449167"/>
            <a:ext cx="3626412" cy="1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94580" y="462256"/>
            <a:ext cx="1065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Şimdi bu yazdırma işlemini </a:t>
            </a:r>
            <a:r>
              <a:rPr lang="tr-TR" dirty="0" err="1" smtClean="0"/>
              <a:t>Ogrenci</a:t>
            </a:r>
            <a:r>
              <a:rPr lang="tr-TR" dirty="0" smtClean="0"/>
              <a:t> sınıfının bir metodu olarak tanımlayalım.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197854" y="3418934"/>
            <a:ext cx="11784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Böylelikle bilgileri yazdırma işlevini sınıfa bağlamış olduk.  Sonuçta sınıfın üç değişkeni ve bir metodu oldu. Bu metodu oluşturacağımız </a:t>
            </a:r>
            <a:r>
              <a:rPr lang="tr-TR" dirty="0" err="1" smtClean="0"/>
              <a:t>Ogrenci</a:t>
            </a:r>
            <a:r>
              <a:rPr lang="tr-TR" dirty="0" smtClean="0"/>
              <a:t> nesnesi üzerinden çağırabiliriz. Dikkat edersek </a:t>
            </a:r>
            <a:r>
              <a:rPr lang="tr-TR" i="1" dirty="0" err="1" smtClean="0">
                <a:latin typeface="Consolas" panose="020B0609020204030204" pitchFamily="49" charset="0"/>
              </a:rPr>
              <a:t>nesneAdi</a:t>
            </a:r>
            <a:r>
              <a:rPr lang="tr-TR" i="1" dirty="0" smtClean="0">
                <a:latin typeface="Consolas" panose="020B0609020204030204" pitchFamily="49" charset="0"/>
              </a:rPr>
              <a:t>.</a:t>
            </a:r>
            <a:r>
              <a:rPr lang="tr-TR" dirty="0" smtClean="0"/>
              <a:t> ifadesinden sonra otomatik tamamlama bize üç değişkeni ve bir metodu seçme imkanı sunmaktadır. </a:t>
            </a:r>
            <a:endParaRPr lang="tr-TR" i="1" dirty="0">
              <a:latin typeface="Consolas" panose="020B0609020204030204" pitchFamily="49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09" y="4402183"/>
            <a:ext cx="3809425" cy="238089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709830" y="4864193"/>
            <a:ext cx="51732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Yandaki </a:t>
            </a:r>
            <a:r>
              <a:rPr lang="tr-TR" dirty="0" err="1" smtClean="0"/>
              <a:t>Eclipse’in</a:t>
            </a:r>
            <a:r>
              <a:rPr lang="tr-TR" dirty="0" smtClean="0"/>
              <a:t>  otomatik tamamlama özelliği bize;</a:t>
            </a:r>
          </a:p>
          <a:p>
            <a:endParaRPr lang="tr-TR" dirty="0" smtClean="0"/>
          </a:p>
          <a:p>
            <a:r>
              <a:rPr lang="tr-TR" i="1" dirty="0" err="1" smtClean="0"/>
              <a:t>degiskenAdi</a:t>
            </a:r>
            <a:r>
              <a:rPr lang="tr-TR" i="1" dirty="0" smtClean="0"/>
              <a:t>: değişkenin veri tipi- içeren sınıf</a:t>
            </a:r>
          </a:p>
          <a:p>
            <a:r>
              <a:rPr lang="tr-TR" i="1" dirty="0" err="1" smtClean="0"/>
              <a:t>metotAdi</a:t>
            </a:r>
            <a:r>
              <a:rPr lang="tr-TR" i="1" dirty="0" smtClean="0"/>
              <a:t>(): metodun döndürdüğü veri tipi-içeren sınıf</a:t>
            </a:r>
          </a:p>
          <a:p>
            <a:endParaRPr lang="tr-TR" i="1" dirty="0"/>
          </a:p>
          <a:p>
            <a:r>
              <a:rPr lang="tr-TR" dirty="0" smtClean="0"/>
              <a:t>biçiminde ipucu vermektedir.</a:t>
            </a:r>
            <a:r>
              <a:rPr lang="tr-TR" i="1" dirty="0" smtClean="0"/>
              <a:t> </a:t>
            </a:r>
            <a:endParaRPr lang="tr-TR" i="1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22" y="824271"/>
            <a:ext cx="4241816" cy="25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11" y="1589732"/>
            <a:ext cx="3640226" cy="2985721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" y="1046267"/>
            <a:ext cx="4445542" cy="446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4593389" y="1816176"/>
            <a:ext cx="32274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  <a:p>
            <a:r>
              <a:rPr lang="tr-TR" dirty="0" smtClean="0"/>
              <a:t>Sonuçta metot kullanarak sağda </a:t>
            </a:r>
          </a:p>
          <a:p>
            <a:r>
              <a:rPr lang="tr-TR" dirty="0" smtClean="0"/>
              <a:t>gösterildiği gibi aynı sonucu elde</a:t>
            </a:r>
          </a:p>
          <a:p>
            <a:r>
              <a:rPr lang="tr-TR" dirty="0" smtClean="0"/>
              <a:t>etmiş olduk.</a:t>
            </a:r>
          </a:p>
          <a:p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2219863" y="5373628"/>
            <a:ext cx="1015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Burada metodun da erişim belirleyicisi </a:t>
            </a:r>
            <a:r>
              <a:rPr lang="tr-TR" dirty="0" err="1" smtClean="0"/>
              <a:t>public’dir</a:t>
            </a:r>
            <a:r>
              <a:rPr lang="tr-TR" dirty="0" smtClean="0"/>
              <a:t>. Böylelikle aynı </a:t>
            </a:r>
            <a:r>
              <a:rPr lang="tr-TR" dirty="0" err="1" smtClean="0"/>
              <a:t>package</a:t>
            </a:r>
            <a:r>
              <a:rPr lang="tr-TR" dirty="0" smtClean="0"/>
              <a:t> veya başka </a:t>
            </a:r>
            <a:r>
              <a:rPr lang="tr-TR" dirty="0" err="1" smtClean="0"/>
              <a:t>package’lerdeki</a:t>
            </a:r>
            <a:r>
              <a:rPr lang="tr-TR" dirty="0" smtClean="0"/>
              <a:t> sınıflardan erişilebilir. Metot bir değer döndürmediği için tipi </a:t>
            </a:r>
            <a:r>
              <a:rPr lang="tr-TR" dirty="0" err="1" smtClean="0"/>
              <a:t>void’dir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1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32" y="0"/>
            <a:ext cx="3798498" cy="682322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644719" y="2211285"/>
            <a:ext cx="32274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Sonuçta metot kullanarak sağda </a:t>
            </a:r>
          </a:p>
          <a:p>
            <a:r>
              <a:rPr lang="tr-TR" dirty="0" smtClean="0"/>
              <a:t>gösterildiği gibi aynı sonucu elde</a:t>
            </a:r>
          </a:p>
          <a:p>
            <a:r>
              <a:rPr lang="tr-TR" dirty="0" smtClean="0"/>
              <a:t>etmiş olduk.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79709" cy="593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ağ Ayraç 4"/>
          <p:cNvSpPr/>
          <p:nvPr/>
        </p:nvSpPr>
        <p:spPr>
          <a:xfrm>
            <a:off x="4017400" y="4615131"/>
            <a:ext cx="362309" cy="843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Ayraç 5"/>
          <p:cNvSpPr/>
          <p:nvPr/>
        </p:nvSpPr>
        <p:spPr>
          <a:xfrm>
            <a:off x="4081932" y="3071947"/>
            <a:ext cx="362309" cy="957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Ayraç 7"/>
          <p:cNvSpPr/>
          <p:nvPr/>
        </p:nvSpPr>
        <p:spPr>
          <a:xfrm>
            <a:off x="3985942" y="1627516"/>
            <a:ext cx="362309" cy="957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Ok Bağlayıcısı 9"/>
          <p:cNvCxnSpPr>
            <a:stCxn id="8" idx="1"/>
          </p:cNvCxnSpPr>
          <p:nvPr/>
        </p:nvCxnSpPr>
        <p:spPr>
          <a:xfrm flipV="1">
            <a:off x="4348251" y="1613140"/>
            <a:ext cx="5175311" cy="49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4468483" y="2855343"/>
            <a:ext cx="5055079" cy="70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4551872" y="3864092"/>
            <a:ext cx="4971690" cy="119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4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7546" y="489412"/>
            <a:ext cx="112200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Daha önce örnek2’de aşağıdaki Araba sınıfını tanımlamıştık. Bu sınıfta da metot olarak arabanın yaşını hesaplayıp döndüren bir metot ekleyelim. </a:t>
            </a:r>
          </a:p>
          <a:p>
            <a:pPr algn="just">
              <a:spcBef>
                <a:spcPts val="0"/>
              </a:spcBef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Sonuçta hesaplayacağımız değer tam sayı olacağından bu metodun tipi </a:t>
            </a:r>
            <a:r>
              <a:rPr lang="tr-TR" dirty="0" err="1" smtClean="0"/>
              <a:t>int</a:t>
            </a:r>
            <a:r>
              <a:rPr lang="tr-TR" dirty="0" smtClean="0"/>
              <a:t> olacaktır.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Parametre (argümana) olarak ise içinde bulunulan yılı temsil eden bir tam sayı kabul etsin. Sonuçta içinde bulunulan yıldan arabanın modelini çıkararak yaşı bulunur.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Buna göre metodumuz aşağıdaki gibi olacaktır.</a:t>
            </a:r>
            <a:endParaRPr lang="tr-TR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9" y="3421517"/>
            <a:ext cx="3391373" cy="251495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79" y="2936243"/>
            <a:ext cx="4450055" cy="3000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879" y="6073754"/>
            <a:ext cx="284837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2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7546" y="489412"/>
            <a:ext cx="11220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Daha önce örnek3’de aşağıdaki Daire sınıfını tanımlamıştık. Bu sınıfta da metot olarak dairenin alanını hesaplayıp döndüren ve dairenin çevresini hesaplayıp döndüren iki metot ekleyelim. </a:t>
            </a:r>
          </a:p>
          <a:p>
            <a:pPr algn="just">
              <a:spcBef>
                <a:spcPts val="0"/>
              </a:spcBef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Her iki metodun da döndüreceği değerin tipi </a:t>
            </a:r>
            <a:r>
              <a:rPr lang="tr-TR" dirty="0" err="1" smtClean="0"/>
              <a:t>double</a:t>
            </a:r>
            <a:r>
              <a:rPr lang="tr-TR" dirty="0" smtClean="0"/>
              <a:t> olacaktır.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Yarıçap dairenin bir özelliği olduğundan, parametre olarak verilmeyecektir. Dolayısıyla metotlar parametre kabul etmeyecektir. Sonuçta Daire sınıfı sol altta gösterildiği gibi bir değişkeni, iki metodu olacak hale gelmiştir.</a:t>
            </a:r>
            <a:endParaRPr lang="tr-TR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" y="2874591"/>
            <a:ext cx="6283207" cy="343131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69" y="3499465"/>
            <a:ext cx="4949086" cy="1736769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7033133" y="2774610"/>
            <a:ext cx="4913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Tanımladığımız metotları oluşturduğumuz d1 isimli</a:t>
            </a:r>
          </a:p>
          <a:p>
            <a:r>
              <a:rPr lang="tr-TR" dirty="0" smtClean="0"/>
              <a:t>Daire nesnesi üzerinden çağırabiliriz.</a:t>
            </a:r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069" y="5439395"/>
            <a:ext cx="364858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143" y="877079"/>
            <a:ext cx="11827535" cy="555541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tr-TR" sz="2200" dirty="0" smtClean="0"/>
              <a:t>Sınıf (</a:t>
            </a:r>
            <a:r>
              <a:rPr lang="tr-TR" sz="2200" dirty="0" err="1" smtClean="0"/>
              <a:t>class</a:t>
            </a:r>
            <a:r>
              <a:rPr lang="tr-TR" sz="2200" dirty="0" smtClean="0"/>
              <a:t>) bir veri tipidir.  Nesne (</a:t>
            </a:r>
            <a:r>
              <a:rPr lang="tr-TR" sz="2200" dirty="0" err="1" smtClean="0"/>
              <a:t>object</a:t>
            </a:r>
            <a:r>
              <a:rPr lang="tr-TR" sz="2200" dirty="0" smtClean="0"/>
              <a:t>) bu veri tipinde oluşturulan bir yapıdır.  </a:t>
            </a:r>
          </a:p>
          <a:p>
            <a:pPr algn="just">
              <a:spcBef>
                <a:spcPts val="0"/>
              </a:spcBef>
            </a:pPr>
            <a:endParaRPr lang="tr-TR" sz="2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/>
              <a:t> </a:t>
            </a:r>
            <a:r>
              <a:rPr lang="tr-TR" sz="2200" dirty="0" smtClean="0"/>
              <a:t>  Sınıf (</a:t>
            </a:r>
            <a:r>
              <a:rPr lang="tr-TR" sz="2200" dirty="0" err="1" smtClean="0"/>
              <a:t>class</a:t>
            </a:r>
            <a:r>
              <a:rPr lang="tr-TR" sz="2200" dirty="0" smtClean="0"/>
              <a:t>) yapısının bu sınıftan üretilecek nesneler için bir şablon görevi gördüğünü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/>
              <a:t> </a:t>
            </a:r>
            <a:r>
              <a:rPr lang="tr-TR" sz="2200" dirty="0" smtClean="0"/>
              <a:t>  söyleyebiliriz.</a:t>
            </a:r>
          </a:p>
          <a:p>
            <a:pPr algn="just">
              <a:spcBef>
                <a:spcPts val="0"/>
              </a:spcBef>
            </a:pPr>
            <a:endParaRPr lang="tr-TR" sz="2200" dirty="0"/>
          </a:p>
          <a:p>
            <a:pPr algn="just">
              <a:spcBef>
                <a:spcPts val="0"/>
              </a:spcBef>
            </a:pPr>
            <a:r>
              <a:rPr lang="tr-TR" sz="2200" dirty="0" smtClean="0"/>
              <a:t>Java’da sınıfları açıklarken verilen bir örnek doğadaki türlerdir. Java sınıfı, tıpkı bir türde olduğu gibi, ortak özelikleri belirlenmiş bir veri şablonunun adıdır.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/>
              <a:t> </a:t>
            </a:r>
            <a:r>
              <a:rPr lang="tr-TR" sz="2200" dirty="0" smtClean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   Örneğin, </a:t>
            </a:r>
            <a:r>
              <a:rPr lang="tr-TR" sz="2200" dirty="0"/>
              <a:t>ağaç</a:t>
            </a:r>
            <a:r>
              <a:rPr lang="tr-TR" sz="2200" dirty="0" smtClean="0"/>
              <a:t> bir tür ismidir. Ama bahçedeki bir elma ağacı ya da sokaktaki bir çınar ağacı belirli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  varlıklardır. Onlar, </a:t>
            </a:r>
            <a:r>
              <a:rPr lang="tr-TR" sz="2200" dirty="0"/>
              <a:t>A</a:t>
            </a:r>
            <a:r>
              <a:rPr lang="tr-TR" sz="2200" dirty="0" smtClean="0"/>
              <a:t>ğaç sınıfının birer nesnesidir (üyesidir) ve Ağaç sınıfının genel özelliklerini taşırlar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  </a:t>
            </a:r>
            <a:r>
              <a:rPr lang="tr-TR" sz="2200" dirty="0" smtClean="0"/>
              <a:t>(yaşı </a:t>
            </a:r>
            <a:r>
              <a:rPr lang="tr-TR" sz="2200" dirty="0" smtClean="0"/>
              <a:t>vs. </a:t>
            </a:r>
            <a:r>
              <a:rPr lang="tr-TR" sz="2200" dirty="0"/>
              <a:t> </a:t>
            </a:r>
            <a:r>
              <a:rPr lang="tr-TR" sz="2200" dirty="0" smtClean="0"/>
              <a:t>Her ağaç bu özelliklere sahiptir). 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sz="2200" dirty="0"/>
          </a:p>
          <a:p>
            <a:pPr marL="0" indent="0" algn="just">
              <a:spcBef>
                <a:spcPts val="0"/>
              </a:spcBef>
              <a:buNone/>
            </a:pPr>
            <a:endParaRPr lang="tr-TR" sz="2200" dirty="0" smtClean="0"/>
          </a:p>
          <a:p>
            <a:pPr algn="just">
              <a:spcBef>
                <a:spcPts val="0"/>
              </a:spcBef>
            </a:pPr>
            <a:r>
              <a:rPr lang="tr-TR" sz="2200" dirty="0" smtClean="0"/>
              <a:t>Bir </a:t>
            </a:r>
            <a:r>
              <a:rPr lang="tr-TR" sz="2200" dirty="0" err="1" smtClean="0"/>
              <a:t>java</a:t>
            </a:r>
            <a:r>
              <a:rPr lang="tr-TR" sz="2200" dirty="0" smtClean="0"/>
              <a:t> sınıfının niteliklerini değişkenlerle (</a:t>
            </a:r>
            <a:r>
              <a:rPr lang="tr-TR" sz="2200" dirty="0" err="1" smtClean="0"/>
              <a:t>attributes</a:t>
            </a:r>
            <a:r>
              <a:rPr lang="tr-TR" sz="2200" dirty="0" smtClean="0"/>
              <a:t>, </a:t>
            </a:r>
            <a:r>
              <a:rPr lang="tr-TR" sz="2200" dirty="0" err="1" smtClean="0"/>
              <a:t>fields</a:t>
            </a:r>
            <a:r>
              <a:rPr lang="tr-TR" sz="2200" dirty="0" smtClean="0"/>
              <a:t>), davranışlarını metotlarla (fonksiyon, </a:t>
            </a:r>
            <a:r>
              <a:rPr lang="tr-TR" sz="2200" dirty="0" err="1" smtClean="0"/>
              <a:t>procedure</a:t>
            </a:r>
            <a:r>
              <a:rPr lang="tr-TR" sz="2200" dirty="0" smtClean="0"/>
              <a:t>) belirleriz. </a:t>
            </a:r>
          </a:p>
          <a:p>
            <a:pPr algn="just">
              <a:spcBef>
                <a:spcPts val="0"/>
              </a:spcBef>
            </a:pPr>
            <a:endParaRPr lang="tr-TR" sz="2200" dirty="0" smtClean="0"/>
          </a:p>
          <a:p>
            <a:pPr algn="just">
              <a:spcBef>
                <a:spcPts val="0"/>
              </a:spcBef>
            </a:pPr>
            <a:r>
              <a:rPr lang="tr-TR" sz="2200" dirty="0" smtClean="0"/>
              <a:t>Önce sadece nitelikleri (özellikleri) olan sınıflar tanımlayacağız. Bunu yaparken de erişim belirleyici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kavramına da değineceğiz. Şimdi bu kavramları örnekler üzerinden açıklayalım.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8593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40" y="1914262"/>
            <a:ext cx="5542021" cy="4383021"/>
          </a:xfrm>
        </p:spPr>
      </p:pic>
      <p:sp>
        <p:nvSpPr>
          <p:cNvPr id="5" name="Dikdörtgen 4"/>
          <p:cNvSpPr/>
          <p:nvPr/>
        </p:nvSpPr>
        <p:spPr>
          <a:xfrm>
            <a:off x="331396" y="819508"/>
            <a:ext cx="1107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/>
              <a:t>Bir başka </a:t>
            </a:r>
            <a:r>
              <a:rPr lang="tr-TR" dirty="0" smtClean="0"/>
              <a:t>örnek sınıf </a:t>
            </a:r>
            <a:r>
              <a:rPr lang="tr-TR" dirty="0"/>
              <a:t>olarak </a:t>
            </a:r>
            <a:r>
              <a:rPr lang="tr-TR" dirty="0" smtClean="0"/>
              <a:t>Araba sınıfını tanımlayabiliriz. Araba sınıfı tüm arabaların ortak özelliklerini ve davranışlarını tanımlayan bir şablon, bu sınıftan nesneler de bu özellik (renk, model, marka vb.) ve işlevlerini içeren veri yapıları olacaktır.</a:t>
            </a:r>
            <a:endParaRPr lang="tr-TR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89238" y="-57571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21593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464389" y="783898"/>
            <a:ext cx="1107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Yine sınıf için bir örnek Köpek olabilir. Nesne ise bu sınıfın özelliklerinin değer aldığı somut bir halidir. </a:t>
            </a:r>
            <a:r>
              <a:rPr lang="tr-TR" dirty="0"/>
              <a:t>O</a:t>
            </a:r>
            <a:r>
              <a:rPr lang="tr-TR" dirty="0" smtClean="0"/>
              <a:t>luşturulan nesne sınıfın bir </a:t>
            </a:r>
            <a:r>
              <a:rPr lang="tr-TR" b="1" dirty="0" smtClean="0"/>
              <a:t>örneğidir</a:t>
            </a:r>
            <a:r>
              <a:rPr lang="tr-TR" dirty="0" smtClean="0"/>
              <a:t>(</a:t>
            </a:r>
            <a:r>
              <a:rPr lang="tr-TR" b="1" dirty="0" err="1" smtClean="0"/>
              <a:t>instance</a:t>
            </a:r>
            <a:r>
              <a:rPr lang="tr-TR" dirty="0" smtClean="0"/>
              <a:t>).</a:t>
            </a:r>
          </a:p>
          <a:p>
            <a:pPr algn="just">
              <a:spcBef>
                <a:spcPts val="0"/>
              </a:spcBef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22" y="1673526"/>
            <a:ext cx="7011354" cy="4001488"/>
          </a:xfrm>
          <a:prstGeom prst="rect">
            <a:avLst/>
          </a:prstGeom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89238" y="-57571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0001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9238" y="-57571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7659" y="724618"/>
            <a:ext cx="11687357" cy="555541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tr-TR" sz="2200" dirty="0" smtClean="0"/>
              <a:t>Bir başka sınıf olarak </a:t>
            </a:r>
            <a:r>
              <a:rPr lang="tr-TR" sz="2200" dirty="0" err="1" smtClean="0"/>
              <a:t>Ogrenci</a:t>
            </a:r>
            <a:r>
              <a:rPr lang="tr-TR" sz="2200" dirty="0" smtClean="0"/>
              <a:t> sınıfını tasarlayalım. Bu sınıf bir öğrencinin belirli özellikleri ile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temsil eden bir şablon görevi görecektir. Bir başka deyişle bu sınıftan oluşturacağımız bir </a:t>
            </a:r>
            <a:r>
              <a:rPr lang="tr-TR" sz="2200" dirty="0" err="1" smtClean="0"/>
              <a:t>Ogrenci</a:t>
            </a:r>
            <a:r>
              <a:rPr lang="tr-TR" sz="2200" dirty="0" smtClean="0"/>
              <a:t> nesnesi (veri yapısı) bu sınıfın özelliklerine sahip olacaktır. </a:t>
            </a:r>
            <a:r>
              <a:rPr lang="tr-TR" sz="2200" dirty="0"/>
              <a:t> </a:t>
            </a:r>
            <a:endParaRPr lang="tr-TR" sz="22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tr-TR" sz="2200" dirty="0"/>
          </a:p>
          <a:p>
            <a:pPr algn="just"/>
            <a:r>
              <a:rPr lang="tr-TR" sz="2200" dirty="0" smtClean="0"/>
              <a:t>Örneğimizde </a:t>
            </a:r>
            <a:r>
              <a:rPr lang="tr-TR" sz="2200" dirty="0" err="1" smtClean="0"/>
              <a:t>Ogrenci</a:t>
            </a:r>
            <a:r>
              <a:rPr lang="tr-TR" sz="2200" dirty="0" smtClean="0"/>
              <a:t> sınıfının üç özelliği olsun. Bunlar </a:t>
            </a:r>
            <a:r>
              <a:rPr lang="tr-TR" sz="2200" i="1" dirty="0" smtClean="0"/>
              <a:t>ad</a:t>
            </a:r>
            <a:r>
              <a:rPr lang="tr-TR" sz="2200" dirty="0" smtClean="0"/>
              <a:t>, </a:t>
            </a:r>
            <a:r>
              <a:rPr lang="tr-TR" sz="2200" i="1" dirty="0" err="1" smtClean="0"/>
              <a:t>soyad</a:t>
            </a:r>
            <a:r>
              <a:rPr lang="tr-TR" sz="2200" dirty="0" smtClean="0"/>
              <a:t> ve </a:t>
            </a:r>
            <a:r>
              <a:rPr lang="tr-TR" sz="2200" i="1" dirty="0" smtClean="0"/>
              <a:t>numara</a:t>
            </a:r>
            <a:r>
              <a:rPr lang="tr-TR" sz="2200" dirty="0" smtClean="0"/>
              <a:t> olsun (Pratikte </a:t>
            </a:r>
            <a:r>
              <a:rPr lang="tr-TR" sz="2200" dirty="0"/>
              <a:t>ç</a:t>
            </a:r>
            <a:r>
              <a:rPr lang="tr-TR" sz="2200" dirty="0" smtClean="0"/>
              <a:t>ok daha fazla özelliği içerir). Bu özelliklerin veri tiplerini </a:t>
            </a:r>
            <a:r>
              <a:rPr lang="tr-TR" sz="2200" dirty="0" err="1" smtClean="0"/>
              <a:t>String</a:t>
            </a:r>
            <a:r>
              <a:rPr lang="tr-TR" sz="2200" dirty="0" smtClean="0"/>
              <a:t>, </a:t>
            </a:r>
            <a:r>
              <a:rPr lang="tr-TR" sz="2200" i="1" dirty="0" err="1" smtClean="0"/>
              <a:t>String</a:t>
            </a:r>
            <a:r>
              <a:rPr lang="tr-TR" sz="2200" dirty="0" smtClean="0"/>
              <a:t> ve </a:t>
            </a:r>
            <a:r>
              <a:rPr lang="tr-TR" sz="2200" i="1" dirty="0" err="1" smtClean="0"/>
              <a:t>int</a:t>
            </a:r>
            <a:r>
              <a:rPr lang="tr-TR" sz="2200" dirty="0" smtClean="0"/>
              <a:t> olarak seçebiliriz. Buna göre </a:t>
            </a:r>
            <a:r>
              <a:rPr lang="tr-TR" sz="2200" dirty="0" err="1" smtClean="0"/>
              <a:t>Eclipse’de</a:t>
            </a:r>
            <a:r>
              <a:rPr lang="tr-TR" sz="2200" dirty="0" smtClean="0"/>
              <a:t> yeni bir sınıf (</a:t>
            </a:r>
            <a:r>
              <a:rPr lang="tr-TR" sz="2200" dirty="0" err="1" smtClean="0"/>
              <a:t>new</a:t>
            </a:r>
            <a:r>
              <a:rPr lang="tr-TR" sz="2200" dirty="0" smtClean="0"/>
              <a:t> </a:t>
            </a:r>
            <a:r>
              <a:rPr lang="tr-TR" sz="2200" dirty="0" err="1" smtClean="0"/>
              <a:t>class</a:t>
            </a:r>
            <a:r>
              <a:rPr lang="tr-TR" sz="2200" dirty="0" smtClean="0"/>
              <a:t>) açıp aşağıdaki  gibi bu sınıfı tanımlayabiliriz.</a:t>
            </a:r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r>
              <a:rPr lang="tr-TR" sz="2200" dirty="0" smtClean="0"/>
              <a:t>Daha önce belirttiğimiz gibi sınıf bir şablondur. Nesneler ise bu şablona göre oluşturulmuş somut veri yapılarıdır.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95" y="3567823"/>
            <a:ext cx="3626412" cy="1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540532" y="3383157"/>
            <a:ext cx="229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 </a:t>
            </a:r>
            <a:r>
              <a:rPr lang="tr-TR" dirty="0" err="1" smtClean="0"/>
              <a:t>Ogrenci</a:t>
            </a:r>
            <a:r>
              <a:rPr lang="tr-TR" dirty="0" smtClean="0"/>
              <a:t> sınıfı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835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/>
          <p:cNvSpPr txBox="1"/>
          <p:nvPr/>
        </p:nvSpPr>
        <p:spPr>
          <a:xfrm>
            <a:off x="264542" y="590781"/>
            <a:ext cx="117836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Sınıf tanımlarken bir </a:t>
            </a:r>
            <a:r>
              <a:rPr lang="tr-TR" sz="2000" dirty="0" smtClean="0"/>
              <a:t>örnek değişkenini (alanını) </a:t>
            </a:r>
            <a:r>
              <a:rPr lang="tr-TR" sz="2000" b="1" dirty="0" err="1">
                <a:solidFill>
                  <a:srgbClr val="FF0000"/>
                </a:solidFill>
              </a:rPr>
              <a:t>public</a:t>
            </a:r>
            <a:r>
              <a:rPr lang="tr-TR" sz="2000" dirty="0"/>
              <a:t> </a:t>
            </a:r>
            <a:r>
              <a:rPr lang="tr-TR" sz="2000" b="1" dirty="0"/>
              <a:t>erişim belirleyici </a:t>
            </a:r>
            <a:r>
              <a:rPr lang="tr-TR" sz="2000" dirty="0"/>
              <a:t>ile beyan(deklare) ettiğimizde;</a:t>
            </a:r>
          </a:p>
          <a:p>
            <a:r>
              <a:rPr lang="tr-TR" sz="2000" dirty="0"/>
              <a:t>bu sınıftan oluşturduğumuz bir nesnenin bu </a:t>
            </a:r>
            <a:r>
              <a:rPr lang="tr-TR" sz="2000" dirty="0" smtClean="0"/>
              <a:t>değişkenine (aynı veya başka </a:t>
            </a:r>
            <a:r>
              <a:rPr lang="tr-TR" sz="2000" dirty="0" err="1" smtClean="0"/>
              <a:t>package’ler</a:t>
            </a:r>
            <a:r>
              <a:rPr lang="tr-TR" sz="2000" dirty="0" smtClean="0"/>
              <a:t> içerisindeki) başka </a:t>
            </a:r>
          </a:p>
          <a:p>
            <a:r>
              <a:rPr lang="tr-TR" sz="2000" dirty="0" smtClean="0"/>
              <a:t>sınıflar içerisinden</a:t>
            </a:r>
            <a:endParaRPr lang="tr-TR" sz="2000" dirty="0"/>
          </a:p>
          <a:p>
            <a:r>
              <a:rPr lang="tr-TR" sz="2000" dirty="0"/>
              <a:t>                  </a:t>
            </a:r>
            <a:r>
              <a:rPr lang="tr-TR" sz="2000" i="1" dirty="0" err="1" smtClean="0">
                <a:latin typeface="Consolas" panose="020B0609020204030204" pitchFamily="49" charset="0"/>
                <a:cs typeface="Times New Roman" pitchFamily="18" charset="0"/>
              </a:rPr>
              <a:t>nesneAdi.degiskenAdi</a:t>
            </a:r>
            <a:r>
              <a:rPr lang="tr-TR" sz="2000" i="1" dirty="0" smtClean="0">
                <a:latin typeface="Consolas" panose="020B0609020204030204" pitchFamily="49" charset="0"/>
              </a:rPr>
              <a:t> </a:t>
            </a:r>
            <a:r>
              <a:rPr lang="tr-TR" sz="2000" dirty="0"/>
              <a:t>şeklinde  </a:t>
            </a:r>
            <a:r>
              <a:rPr lang="tr-TR" sz="2000" dirty="0" smtClean="0"/>
              <a:t>erişebiliriz. 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 smtClean="0"/>
              <a:t>Ancak önce bu sınıftan nesne oluşturalım. Bir nesneyi </a:t>
            </a:r>
          </a:p>
          <a:p>
            <a:r>
              <a:rPr lang="tr-TR" sz="2000" dirty="0"/>
              <a:t> </a:t>
            </a:r>
            <a:endParaRPr lang="tr-TR" sz="2000" dirty="0" smtClean="0"/>
          </a:p>
          <a:p>
            <a:r>
              <a:rPr lang="tr-TR" sz="2000" dirty="0"/>
              <a:t>	</a:t>
            </a:r>
            <a:r>
              <a:rPr lang="tr-TR" sz="2000" dirty="0" smtClean="0"/>
              <a:t>		</a:t>
            </a:r>
            <a:r>
              <a:rPr lang="tr-TR" sz="2000" dirty="0" err="1" smtClean="0">
                <a:latin typeface="Consolas" panose="020B0609020204030204" pitchFamily="49" charset="0"/>
              </a:rPr>
              <a:t>SinifAdi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degiskenAdi</a:t>
            </a:r>
            <a:r>
              <a:rPr lang="tr-TR" sz="2000" dirty="0" smtClean="0">
                <a:latin typeface="Consolas" panose="020B0609020204030204" pitchFamily="49" charset="0"/>
              </a:rPr>
              <a:t> = </a:t>
            </a:r>
            <a:r>
              <a:rPr lang="tr-TR" sz="2000" dirty="0" err="1" smtClean="0">
                <a:latin typeface="Consolas" panose="020B0609020204030204" pitchFamily="49" charset="0"/>
              </a:rPr>
              <a:t>new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SinifAdi</a:t>
            </a:r>
            <a:r>
              <a:rPr lang="tr-TR" sz="2000" dirty="0" smtClean="0">
                <a:latin typeface="Consolas" panose="020B0609020204030204" pitchFamily="49" charset="0"/>
              </a:rPr>
              <a:t>();  </a:t>
            </a:r>
            <a:r>
              <a:rPr lang="tr-TR" sz="2000" dirty="0" smtClean="0"/>
              <a:t>biçiminde tanımlayabiliriz. </a:t>
            </a:r>
          </a:p>
          <a:p>
            <a:endParaRPr lang="tr-TR" sz="2000" b="1" dirty="0" smtClean="0"/>
          </a:p>
          <a:p>
            <a:r>
              <a:rPr lang="tr-TR" sz="2000" b="1" dirty="0" err="1" smtClean="0"/>
              <a:t>new</a:t>
            </a:r>
            <a:r>
              <a:rPr lang="tr-TR" sz="2000" b="1" dirty="0" smtClean="0"/>
              <a:t> operatörü </a:t>
            </a:r>
            <a:r>
              <a:rPr lang="tr-TR" sz="2000" dirty="0" smtClean="0"/>
              <a:t> sınıf adı ile birlikte kullanılarak bellekte sınıfa ait yeni bir nesne oluşturulmasını sağlar.</a:t>
            </a:r>
          </a:p>
          <a:p>
            <a:r>
              <a:rPr lang="tr-TR" sz="2000" dirty="0" smtClean="0"/>
              <a:t>Burada sınıf adından sonra gelen () ifadesi bize nesne oluşturulurken bir metot çağrıldığına işaret eder. Yapılandırıcı konusunda buna değineceğiz. )</a:t>
            </a:r>
            <a:endParaRPr lang="tr-TR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50" y="1368785"/>
            <a:ext cx="3579963" cy="1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" y="5080959"/>
            <a:ext cx="8089725" cy="1535502"/>
          </a:xfrm>
          <a:prstGeom prst="rect">
            <a:avLst/>
          </a:prstGeom>
        </p:spPr>
      </p:pic>
      <p:sp>
        <p:nvSpPr>
          <p:cNvPr id="15" name="Unvan 1"/>
          <p:cNvSpPr>
            <a:spLocks noGrp="1"/>
          </p:cNvSpPr>
          <p:nvPr>
            <p:ph type="title"/>
          </p:nvPr>
        </p:nvSpPr>
        <p:spPr>
          <a:xfrm>
            <a:off x="898584" y="-10932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3855540" y="5408354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Nesneyi işaret eden değişkene (ogrenci1) </a:t>
            </a:r>
            <a:r>
              <a:rPr lang="tr-TR" b="1" dirty="0" smtClean="0">
                <a:latin typeface="Consolas" panose="020B0609020204030204" pitchFamily="49" charset="0"/>
              </a:rPr>
              <a:t>referans değişken </a:t>
            </a:r>
            <a:r>
              <a:rPr lang="tr-TR" dirty="0" smtClean="0">
                <a:latin typeface="Consolas" panose="020B0609020204030204" pitchFamily="49" charset="0"/>
              </a:rPr>
              <a:t>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65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6878" y="617928"/>
            <a:ext cx="11445815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tr-TR" sz="2000" dirty="0" smtClean="0"/>
              <a:t>Sınıf </a:t>
            </a:r>
            <a:r>
              <a:rPr lang="tr-TR" sz="2000" dirty="0"/>
              <a:t>tanımlarken bir örnek değişkenini (alanını) </a:t>
            </a:r>
            <a:r>
              <a:rPr lang="tr-TR" sz="2000" dirty="0" err="1"/>
              <a:t>public</a:t>
            </a:r>
            <a:r>
              <a:rPr lang="tr-TR" sz="2000" dirty="0"/>
              <a:t> erişim belirleyici ile beyan(deklare) </a:t>
            </a:r>
            <a:r>
              <a:rPr lang="tr-TR" sz="2000" dirty="0" smtClean="0"/>
              <a:t>ettiğimizde; bu </a:t>
            </a:r>
            <a:r>
              <a:rPr lang="tr-TR" sz="2000" dirty="0"/>
              <a:t>sınıftan oluşturduğumuz bir nesnenin bu değişkenine başka bir sınıf içerisinden</a:t>
            </a:r>
          </a:p>
          <a:p>
            <a:pPr marL="0" indent="0">
              <a:buNone/>
            </a:pPr>
            <a:r>
              <a:rPr lang="tr-TR" sz="2000" dirty="0"/>
              <a:t>                  </a:t>
            </a: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nesneAdi.degiskenAdi</a:t>
            </a:r>
            <a:r>
              <a:rPr lang="tr-TR" sz="2000" i="1" dirty="0" smtClean="0"/>
              <a:t> </a:t>
            </a:r>
            <a:r>
              <a:rPr lang="tr-TR" sz="2000" dirty="0"/>
              <a:t>şeklinde  </a:t>
            </a:r>
            <a:r>
              <a:rPr lang="tr-TR" sz="2000" dirty="0" smtClean="0"/>
              <a:t>erişebileceğimizi belirtmiştik. </a:t>
            </a:r>
          </a:p>
          <a:p>
            <a:pPr marL="0" indent="0">
              <a:buNone/>
            </a:pPr>
            <a:endParaRPr lang="tr-TR" sz="2000" dirty="0" smtClean="0"/>
          </a:p>
          <a:p>
            <a:r>
              <a:rPr lang="tr-TR" sz="2000" dirty="0" smtClean="0"/>
              <a:t>Şimdi </a:t>
            </a:r>
            <a:r>
              <a:rPr lang="tr-TR" sz="2000" dirty="0" err="1" smtClean="0"/>
              <a:t>Ogrenci</a:t>
            </a:r>
            <a:r>
              <a:rPr lang="tr-TR" sz="2000" dirty="0" smtClean="0"/>
              <a:t> sınıfından bir nesne oluşturduğumuza göre bunu özelliklerini yazdırabiliriz. </a:t>
            </a:r>
            <a:r>
              <a:rPr lang="tr-TR" sz="2000" dirty="0" err="1" smtClean="0"/>
              <a:t>Eclipse’de</a:t>
            </a:r>
            <a:r>
              <a:rPr lang="tr-TR" sz="2000" dirty="0" smtClean="0"/>
              <a:t> </a:t>
            </a:r>
            <a:r>
              <a:rPr lang="tr-TR" sz="2000" b="1" i="1" dirty="0" err="1" smtClean="0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/>
              <a:t>yazdıktan sonra erişebileceğimiz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değişkenler için otomatik tamamlama ile seçme imkanı sunulmaktadır.</a:t>
            </a:r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34" y="3043763"/>
            <a:ext cx="8686196" cy="2666924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98584" y="-10932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2400" dirty="0" smtClean="0"/>
              <a:t>SINIF ve NESNE KAVRAMI- PUBLIC </a:t>
            </a:r>
            <a:r>
              <a:rPr lang="tr-TR" sz="2400" dirty="0" smtClean="0"/>
              <a:t>DEĞİŞKENLER (</a:t>
            </a:r>
            <a:r>
              <a:rPr lang="tr-TR" sz="2400" dirty="0" smtClean="0"/>
              <a:t>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583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90" y="921290"/>
            <a:ext cx="4655406" cy="396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341442" y="437127"/>
            <a:ext cx="1123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Oluşturduğumuz nesnenin değişkenlerine atama </a:t>
            </a:r>
            <a:r>
              <a:rPr lang="tr-TR" sz="2200" dirty="0" smtClean="0"/>
              <a:t> yapmadan </a:t>
            </a:r>
            <a:r>
              <a:rPr lang="tr-TR" sz="2200" dirty="0"/>
              <a:t>özelliklerini </a:t>
            </a:r>
            <a:r>
              <a:rPr lang="tr-TR" sz="2200" dirty="0" smtClean="0"/>
              <a:t>yazdıralım</a:t>
            </a:r>
            <a:r>
              <a:rPr lang="tr-TR" sz="2200" dirty="0"/>
              <a:t>.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60386" y="4940283"/>
            <a:ext cx="1213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Yukarıda görüldüğü gibi, özelliklere atama yapılmadıysa değişkenler varsayılan değerler almaktadır.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 ilkel (primitif) tipte(</a:t>
            </a:r>
            <a:r>
              <a:rPr lang="tr-TR" sz="2000" dirty="0" err="1" smtClean="0"/>
              <a:t>int</a:t>
            </a:r>
            <a:r>
              <a:rPr lang="tr-TR" sz="2000" dirty="0"/>
              <a:t>) </a:t>
            </a:r>
            <a:r>
              <a:rPr lang="tr-TR" sz="2000" dirty="0" smtClean="0"/>
              <a:t>değişken olan numara 0  değerine sahiptir.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Bir sınıfa ait  nesnenin ise varsayılan (</a:t>
            </a:r>
            <a:r>
              <a:rPr lang="tr-TR" sz="2000" dirty="0" err="1" smtClean="0"/>
              <a:t>default</a:t>
            </a:r>
            <a:r>
              <a:rPr lang="tr-TR" sz="2000" dirty="0" smtClean="0"/>
              <a:t>) değeri </a:t>
            </a:r>
            <a:r>
              <a:rPr lang="tr-TR" sz="2000" i="1" dirty="0" err="1" smtClean="0"/>
              <a:t>null</a:t>
            </a:r>
            <a:r>
              <a:rPr lang="tr-TR" sz="2000" dirty="0" smtClean="0"/>
              <a:t> dur. Bu sınıfın ad ve </a:t>
            </a:r>
            <a:r>
              <a:rPr lang="tr-TR" sz="2000" dirty="0" err="1" smtClean="0"/>
              <a:t>soyad</a:t>
            </a:r>
            <a:r>
              <a:rPr lang="tr-TR" sz="2000" dirty="0" smtClean="0"/>
              <a:t> değişkenleri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sınıfına ait olduğundan varsayılan değeri </a:t>
            </a:r>
            <a:r>
              <a:rPr lang="tr-TR" sz="2000" dirty="0" err="1" smtClean="0"/>
              <a:t>null</a:t>
            </a:r>
            <a:r>
              <a:rPr lang="tr-TR" sz="2000" dirty="0" smtClean="0"/>
              <a:t> dur.</a:t>
            </a:r>
            <a:endParaRPr lang="tr-TR" sz="2000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33089" y="175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148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75070" y="439347"/>
            <a:ext cx="107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Şimdi nesnenin </a:t>
            </a:r>
            <a:r>
              <a:rPr lang="tr-TR" dirty="0" smtClean="0"/>
              <a:t>değişkenlerine  değerler </a:t>
            </a:r>
            <a:r>
              <a:rPr lang="tr-TR" dirty="0"/>
              <a:t>atayıp özelliklerini yazdıralım</a:t>
            </a:r>
            <a:r>
              <a:rPr lang="tr-TR" dirty="0" smtClean="0"/>
              <a:t>. Erişim belirleyicisi </a:t>
            </a:r>
            <a:r>
              <a:rPr lang="tr-TR" dirty="0" err="1" smtClean="0"/>
              <a:t>public</a:t>
            </a:r>
            <a:r>
              <a:rPr lang="tr-TR" dirty="0" smtClean="0"/>
              <a:t> olduğundan, main metodumuzu içeren sınıfımızdan</a:t>
            </a:r>
          </a:p>
          <a:p>
            <a:r>
              <a:rPr lang="tr-TR" dirty="0" smtClean="0"/>
              <a:t>                                                                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degiskenAdi</a:t>
            </a:r>
            <a:r>
              <a:rPr lang="tr-TR" i="1" dirty="0"/>
              <a:t> </a:t>
            </a:r>
            <a:r>
              <a:rPr lang="tr-TR" dirty="0"/>
              <a:t>şeklinde  </a:t>
            </a:r>
            <a:r>
              <a:rPr lang="tr-TR" dirty="0" smtClean="0"/>
              <a:t>erişerek atama yapabiliriz. Yine bu biçimde değer almış bu değişkenleri yazdırabiliriz.</a:t>
            </a:r>
            <a:endParaRPr lang="tr-T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29" y="1639676"/>
            <a:ext cx="5195080" cy="521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941716" y="0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73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1249</Words>
  <Application>Microsoft Office PowerPoint</Application>
  <PresentationFormat>Geniş ekran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Office Teması</vt:lpstr>
      <vt:lpstr>PowerPoint Sunusu</vt:lpstr>
      <vt:lpstr>SINIF ve NESNE KAVRAMI</vt:lpstr>
      <vt:lpstr>SINIF ve NESNE KAVRAMI</vt:lpstr>
      <vt:lpstr>SINIF ve NESNE KAVRAMI</vt:lpstr>
      <vt:lpstr>SINIF ve NESNE KAVRAMI</vt:lpstr>
      <vt:lpstr>SINIF ve NESNE KAVRAMI- PUBLIC DEĞİŞKENLER(ATTRIBUTES)</vt:lpstr>
      <vt:lpstr>SINIF ve NESNE KAVRAMI- PUBLIC DEĞİŞKENLER (ATTRIBUTES)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28</cp:revision>
  <dcterms:created xsi:type="dcterms:W3CDTF">2020-05-22T01:22:51Z</dcterms:created>
  <dcterms:modified xsi:type="dcterms:W3CDTF">2020-08-21T19:16:54Z</dcterms:modified>
</cp:coreProperties>
</file>