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91" r:id="rId5"/>
    <p:sldId id="269" r:id="rId6"/>
    <p:sldId id="270" r:id="rId7"/>
    <p:sldId id="271" r:id="rId8"/>
    <p:sldId id="275" r:id="rId9"/>
    <p:sldId id="292" r:id="rId10"/>
    <p:sldId id="293" r:id="rId11"/>
    <p:sldId id="274" r:id="rId12"/>
    <p:sldId id="276" r:id="rId13"/>
    <p:sldId id="277" r:id="rId14"/>
    <p:sldId id="278" r:id="rId15"/>
    <p:sldId id="279" r:id="rId16"/>
    <p:sldId id="282" r:id="rId17"/>
    <p:sldId id="264" r:id="rId18"/>
    <p:sldId id="283" r:id="rId19"/>
    <p:sldId id="280" r:id="rId20"/>
    <p:sldId id="281" r:id="rId21"/>
    <p:sldId id="286" r:id="rId22"/>
    <p:sldId id="284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938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822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25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114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31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280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27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84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06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14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8AC8-6C4B-4CC9-B33C-36DACC5ADDE3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604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A8AC8-6C4B-4CC9-B33C-36DACC5ADDE3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F3F6-094D-4704-8BE1-80E3056C5E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51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295533" y="-1932"/>
            <a:ext cx="4372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</a:rPr>
              <a:t>İlkel(Primitif) Değişkenler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68" y="1210401"/>
            <a:ext cx="82486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6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762284" y="666181"/>
            <a:ext cx="2456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0070C0"/>
                </a:solidFill>
              </a:rPr>
              <a:t>İşlem önceliği</a:t>
            </a:r>
            <a:endParaRPr lang="tr-TR" altLang="tr-TR" sz="3200" dirty="0">
              <a:solidFill>
                <a:srgbClr val="0070C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31" y="1668026"/>
            <a:ext cx="9325438" cy="408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4684182" y="86409"/>
            <a:ext cx="25122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0070C0"/>
                </a:solidFill>
              </a:rPr>
              <a:t>İşlem Önceliği</a:t>
            </a:r>
            <a:endParaRPr lang="tr-TR" altLang="tr-TR" sz="3200" dirty="0">
              <a:solidFill>
                <a:srgbClr val="0070C0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53040" y="645304"/>
            <a:ext cx="11780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latin typeface="Arial" panose="020B0604020202020204" pitchFamily="34" charset="0"/>
              </a:rPr>
              <a:t>Çarpma için *, bölme için / sembolünü kullanırız.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latin typeface="Arial" panose="020B0604020202020204" pitchFamily="34" charset="0"/>
              </a:rPr>
              <a:t>İşlem önceliği Matematik dersinden bildiğimiz gibi önce parantez için işlemler, sonra çarpma/bölme işlemleri ve</a:t>
            </a:r>
          </a:p>
          <a:p>
            <a:r>
              <a:rPr lang="tr-TR" dirty="0" smtClean="0">
                <a:latin typeface="Arial" panose="020B0604020202020204" pitchFamily="34" charset="0"/>
              </a:rPr>
              <a:t>daha sonra da toplama/çıkarma işlemleri şeklindedir.</a:t>
            </a:r>
            <a:endParaRPr lang="tr-TR" dirty="0">
              <a:latin typeface="Arial" panose="020B0604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10" y="2205037"/>
            <a:ext cx="5514975" cy="24479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931" y="5165155"/>
            <a:ext cx="66770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73" y="401591"/>
            <a:ext cx="84201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6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1" y="133167"/>
            <a:ext cx="5524500" cy="458152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5030263" y="1765576"/>
            <a:ext cx="69733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400" dirty="0" smtClean="0"/>
              <a:t>Eğer amacımız sadece değişkenin değerini 1 artırmak veya azaltmak ise yandaki 4 işlem de eşdeğerdir.</a:t>
            </a:r>
          </a:p>
          <a:p>
            <a:pPr algn="just"/>
            <a:endParaRPr lang="tr-TR" sz="2400" dirty="0"/>
          </a:p>
          <a:p>
            <a:pPr algn="just"/>
            <a:r>
              <a:rPr lang="tr-TR" sz="2400" dirty="0" smtClean="0"/>
              <a:t>Ancak ++ ve – –  operatörleri, bulundukları yere göre bir değer döndürürler (verirler). Bu değeri; artırma ve azaltma yaptığımız satırda başka bir değişkene atayarak farkına varabiliriz. Bunun için sonraki slayttaki örnekleri inceleyelim.</a:t>
            </a:r>
          </a:p>
          <a:p>
            <a:pPr algn="just"/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22827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31047" y="3109552"/>
            <a:ext cx="117631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400" dirty="0" smtClean="0"/>
              <a:t> Burada </a:t>
            </a:r>
            <a:r>
              <a:rPr lang="tr-TR" sz="2400" dirty="0" err="1" smtClean="0">
                <a:solidFill>
                  <a:srgbClr val="FF0000"/>
                </a:solidFill>
              </a:rPr>
              <a:t>variable</a:t>
            </a:r>
            <a:r>
              <a:rPr lang="tr-TR" sz="2400" dirty="0" smtClean="0"/>
              <a:t> daha önce tanımlanmış (örneğin </a:t>
            </a:r>
            <a:r>
              <a:rPr lang="tr-TR" sz="2400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tr-TR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400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variable</a:t>
            </a:r>
            <a:r>
              <a:rPr lang="tr-TR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8;</a:t>
            </a:r>
            <a:r>
              <a:rPr lang="tr-TR" sz="2400" dirty="0" smtClean="0"/>
              <a:t>) bir değişkendir.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400" dirty="0" smtClean="0"/>
              <a:t> </a:t>
            </a:r>
            <a:r>
              <a:rPr lang="tr-TR" sz="2400" dirty="0" err="1" smtClean="0">
                <a:solidFill>
                  <a:srgbClr val="FF0000"/>
                </a:solidFill>
              </a:rPr>
              <a:t>expr</a:t>
            </a:r>
            <a:r>
              <a:rPr lang="tr-TR" sz="2400" dirty="0" smtClean="0"/>
              <a:t>  daha önce tanımlanmış bir değişken olabileceği gibi, (3+5) veya (</a:t>
            </a:r>
            <a:r>
              <a:rPr lang="tr-TR" sz="2400" dirty="0" err="1" smtClean="0"/>
              <a:t>x+y</a:t>
            </a:r>
            <a:r>
              <a:rPr lang="tr-TR" sz="2400" dirty="0" smtClean="0"/>
              <a:t>) gibi bir işlem de olabilir. Kısaltılmış işlemler aşağıda </a:t>
            </a:r>
            <a:r>
              <a:rPr lang="tr-TR" sz="2400" dirty="0" smtClean="0">
                <a:solidFill>
                  <a:srgbClr val="FF0000"/>
                </a:solidFill>
              </a:rPr>
              <a:t>a</a:t>
            </a:r>
            <a:r>
              <a:rPr lang="tr-TR" sz="2400" dirty="0" smtClean="0"/>
              <a:t> isimli bir değişken üzerinde gösterilmektedir.</a:t>
            </a:r>
            <a:endParaRPr lang="tr-TR" sz="2400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75" y="4413019"/>
            <a:ext cx="2933700" cy="2238375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3564333" y="84806"/>
            <a:ext cx="4942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4 işlem kısaltma operatörleri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140" y="886005"/>
            <a:ext cx="69627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3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010657" y="164046"/>
            <a:ext cx="5047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0070C0"/>
                </a:solidFill>
              </a:rPr>
              <a:t>Artırma Azaltma Operatörleri</a:t>
            </a:r>
            <a:endParaRPr lang="tr-TR" altLang="tr-TR" sz="3200" dirty="0">
              <a:solidFill>
                <a:srgbClr val="0070C0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71" y="1553384"/>
            <a:ext cx="6400800" cy="21812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308" y="4329741"/>
            <a:ext cx="71723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2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68" y="5194809"/>
            <a:ext cx="6572250" cy="69532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860069" y="198715"/>
            <a:ext cx="950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Örnek</a:t>
            </a: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68" y="978109"/>
            <a:ext cx="86582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6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322966" y="0"/>
            <a:ext cx="2734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chemeClr val="accent5">
                    <a:lumMod val="75000"/>
                  </a:schemeClr>
                </a:solidFill>
              </a:rPr>
              <a:t>Mod</a:t>
            </a:r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 operatörü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79962" y="929801"/>
            <a:ext cx="117631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400" dirty="0" smtClean="0"/>
              <a:t>% operatörü </a:t>
            </a:r>
            <a:r>
              <a:rPr lang="tr-TR" sz="2400" dirty="0" err="1" smtClean="0"/>
              <a:t>mod</a:t>
            </a:r>
            <a:r>
              <a:rPr lang="tr-TR" sz="2400" dirty="0" smtClean="0"/>
              <a:t> alma işlemi yapmaktadır.  Bir başka ifadeyle, (aşağıdaki örnekte gösterildiği gibi)  solundaki sayının sağındaki sayı ile bölümünden kalanı bulmaktadır.</a:t>
            </a: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907" y="2289593"/>
            <a:ext cx="5688504" cy="268784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944" y="5575809"/>
            <a:ext cx="43243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89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335657"/>
            <a:ext cx="9086850" cy="3048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4912205"/>
            <a:ext cx="6038850" cy="74295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5145099" y="224594"/>
            <a:ext cx="950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/>
              <a:t>Örnek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674866" y="641626"/>
            <a:ext cx="7436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Daha önce çözdüğümüz örneğini bu kez </a:t>
            </a:r>
            <a:r>
              <a:rPr lang="tr-TR" dirty="0" err="1" smtClean="0"/>
              <a:t>mod</a:t>
            </a:r>
            <a:r>
              <a:rPr lang="tr-TR" dirty="0" smtClean="0"/>
              <a:t> operatörünü kullanarak çözelim.</a:t>
            </a:r>
          </a:p>
          <a:p>
            <a:r>
              <a:rPr lang="tr-TR" dirty="0" smtClean="0"/>
              <a:t>Çözümde sırasıyla birler, onlar ve yüzler basamağını bulalım.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0215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322966" y="0"/>
            <a:ext cx="2734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chemeClr val="accent5">
                    <a:lumMod val="75000"/>
                  </a:schemeClr>
                </a:solidFill>
              </a:rPr>
              <a:t>Mod</a:t>
            </a:r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 operatörü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93" y="1553731"/>
            <a:ext cx="8439150" cy="13620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33" y="3884762"/>
            <a:ext cx="94392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4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4679" y="899509"/>
            <a:ext cx="985398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Java’da daha küçük </a:t>
            </a:r>
            <a:r>
              <a:rPr lang="tr-TR" altLang="tr-TR" dirty="0" smtClean="0">
                <a:latin typeface="Arial" panose="020B0604020202020204" pitchFamily="34" charset="0"/>
              </a:rPr>
              <a:t>tipte bir değerin daha büyük tipte bir değişkene atanırken, </a:t>
            </a:r>
            <a:r>
              <a:rPr kumimoji="0" lang="tr-TR" altLang="tr-TR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otomatik olarak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latin typeface="Arial" panose="020B0604020202020204" pitchFamily="34" charset="0"/>
              </a:rPr>
              <a:t>Tip dönüşümü yapılır. Buna </a:t>
            </a:r>
            <a:r>
              <a:rPr lang="tr-TR" altLang="tr-TR" dirty="0" smtClean="0">
                <a:latin typeface="Arial" panose="020B0604020202020204" pitchFamily="34" charset="0"/>
              </a:rPr>
              <a:t>Genişleyen </a:t>
            </a:r>
            <a:r>
              <a:rPr lang="tr-TR" altLang="tr-TR" dirty="0">
                <a:latin typeface="Arial" panose="020B0604020202020204" pitchFamily="34" charset="0"/>
              </a:rPr>
              <a:t>Tip Dönüşümü </a:t>
            </a:r>
            <a:r>
              <a:rPr lang="tr-TR" altLang="tr-TR" dirty="0" err="1">
                <a:latin typeface="Arial" panose="020B0604020202020204" pitchFamily="34" charset="0"/>
              </a:rPr>
              <a:t>Casting</a:t>
            </a:r>
            <a:r>
              <a:rPr lang="tr-TR" altLang="tr-TR" dirty="0">
                <a:latin typeface="Arial" panose="020B0604020202020204" pitchFamily="34" charset="0"/>
              </a:rPr>
              <a:t> (</a:t>
            </a:r>
            <a:r>
              <a:rPr lang="tr-TR" b="1" dirty="0" err="1"/>
              <a:t>Widening</a:t>
            </a:r>
            <a:r>
              <a:rPr lang="tr-TR" b="1" dirty="0"/>
              <a:t> </a:t>
            </a:r>
            <a:r>
              <a:rPr lang="tr-TR" b="1" dirty="0" err="1"/>
              <a:t>Casting</a:t>
            </a:r>
            <a:r>
              <a:rPr lang="tr-TR" altLang="tr-TR" dirty="0">
                <a:latin typeface="Arial" panose="020B0604020202020204" pitchFamily="34" charset="0"/>
              </a:rPr>
              <a:t>) </a:t>
            </a:r>
            <a:r>
              <a:rPr lang="tr-TR" altLang="tr-TR" dirty="0" smtClean="0">
                <a:latin typeface="Arial" panose="020B0604020202020204" pitchFamily="34" charset="0"/>
              </a:rPr>
              <a:t> </a:t>
            </a:r>
            <a:r>
              <a:rPr lang="tr-TR" altLang="tr-TR" dirty="0">
                <a:latin typeface="Arial" panose="020B0604020202020204" pitchFamily="34" charset="0"/>
              </a:rPr>
              <a:t>denir.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latin typeface="Arial" panose="020B0604020202020204" pitchFamily="34" charset="0"/>
              </a:rPr>
              <a:t/>
            </a:r>
            <a:br>
              <a:rPr lang="tr-TR" altLang="tr-TR" dirty="0">
                <a:latin typeface="Arial" panose="020B0604020202020204" pitchFamily="34" charset="0"/>
              </a:rPr>
            </a:br>
            <a:r>
              <a:rPr lang="tr-TR" altLang="tr-TR" dirty="0" err="1">
                <a:latin typeface="Arial" panose="020B0604020202020204" pitchFamily="34" charset="0"/>
              </a:rPr>
              <a:t>byte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latin typeface="Arial" panose="020B0604020202020204" pitchFamily="34" charset="0"/>
              </a:rPr>
              <a:t>short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latin typeface="Arial" panose="020B0604020202020204" pitchFamily="34" charset="0"/>
              </a:rPr>
              <a:t>char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solidFill>
                  <a:srgbClr val="FF0000"/>
                </a:solidFill>
                <a:latin typeface="Arial" panose="020B0604020202020204" pitchFamily="34" charset="0"/>
              </a:rPr>
              <a:t>int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latin typeface="Arial" panose="020B0604020202020204" pitchFamily="34" charset="0"/>
              </a:rPr>
              <a:t>long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latin typeface="Arial" panose="020B0604020202020204" pitchFamily="34" charset="0"/>
              </a:rPr>
              <a:t>float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solidFill>
                  <a:srgbClr val="FF0000"/>
                </a:solidFill>
                <a:latin typeface="Arial" panose="020B0604020202020204" pitchFamily="34" charset="0"/>
              </a:rPr>
              <a:t>double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 smtClean="0">
                <a:latin typeface="Arial" panose="020B0604020202020204" pitchFamily="34" charset="0"/>
              </a:rPr>
              <a:t>Örneğin 13 </a:t>
            </a:r>
            <a:r>
              <a:rPr lang="tr-TR" altLang="tr-TR" dirty="0" err="1" smtClean="0">
                <a:latin typeface="Arial" panose="020B0604020202020204" pitchFamily="34" charset="0"/>
              </a:rPr>
              <a:t>int</a:t>
            </a:r>
            <a:r>
              <a:rPr lang="tr-TR" altLang="tr-TR" dirty="0" smtClean="0">
                <a:latin typeface="Arial" panose="020B0604020202020204" pitchFamily="34" charset="0"/>
              </a:rPr>
              <a:t> değeri </a:t>
            </a:r>
            <a:r>
              <a:rPr lang="tr-TR" altLang="tr-TR" dirty="0" err="1" smtClean="0">
                <a:latin typeface="Arial" panose="020B0604020202020204" pitchFamily="34" charset="0"/>
              </a:rPr>
              <a:t>double</a:t>
            </a:r>
            <a:r>
              <a:rPr lang="tr-TR" altLang="tr-TR" dirty="0" smtClean="0">
                <a:latin typeface="Arial" panose="020B0604020202020204" pitchFamily="34" charset="0"/>
              </a:rPr>
              <a:t> bir değişkene atanırken 3.0 </a:t>
            </a:r>
            <a:r>
              <a:rPr lang="tr-TR" altLang="tr-TR" dirty="0" err="1" smtClean="0">
                <a:latin typeface="Arial" panose="020B0604020202020204" pitchFamily="34" charset="0"/>
              </a:rPr>
              <a:t>double</a:t>
            </a:r>
            <a:r>
              <a:rPr lang="tr-TR" altLang="tr-TR" dirty="0" smtClean="0">
                <a:latin typeface="Arial" panose="020B0604020202020204" pitchFamily="34" charset="0"/>
              </a:rPr>
              <a:t> değerini alır.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2648348" y="154904"/>
            <a:ext cx="78828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>
                <a:solidFill>
                  <a:srgbClr val="0070C0"/>
                </a:solidFill>
              </a:rPr>
              <a:t>Genişleyen Tip Dönüşümü (</a:t>
            </a:r>
            <a:r>
              <a:rPr lang="tr-TR" sz="3200" dirty="0" err="1">
                <a:solidFill>
                  <a:srgbClr val="0070C0"/>
                </a:solidFill>
              </a:rPr>
              <a:t>Widening</a:t>
            </a:r>
            <a:r>
              <a:rPr lang="tr-TR" sz="3200" dirty="0">
                <a:solidFill>
                  <a:srgbClr val="0070C0"/>
                </a:solidFill>
              </a:rPr>
              <a:t> </a:t>
            </a:r>
            <a:r>
              <a:rPr lang="tr-TR" sz="3200" dirty="0" err="1">
                <a:solidFill>
                  <a:srgbClr val="0070C0"/>
                </a:solidFill>
              </a:rPr>
              <a:t>Casting</a:t>
            </a:r>
            <a:r>
              <a:rPr lang="tr-TR" altLang="tr-TR" sz="3200" dirty="0">
                <a:solidFill>
                  <a:srgbClr val="0070C0"/>
                </a:solidFill>
              </a:rPr>
              <a:t>) 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24" y="3373827"/>
            <a:ext cx="9982200" cy="22669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4" y="5940275"/>
            <a:ext cx="98202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51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572" y="824631"/>
            <a:ext cx="5543550" cy="30003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242" y="4707507"/>
            <a:ext cx="6153150" cy="87630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868695" y="198715"/>
            <a:ext cx="950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/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3401063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9" y="1144927"/>
            <a:ext cx="11630025" cy="4676775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297086" y="0"/>
            <a:ext cx="2723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Math metotları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24119" y="560152"/>
            <a:ext cx="11704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Çeşitli matematiksel işlemleri yapmamızı sağlayan </a:t>
            </a:r>
            <a:r>
              <a:rPr lang="tr-TR" dirty="0"/>
              <a:t>Math sınıfının hazır (</a:t>
            </a:r>
            <a:r>
              <a:rPr lang="tr-TR" dirty="0" err="1"/>
              <a:t>built</a:t>
            </a:r>
            <a:r>
              <a:rPr lang="tr-TR" dirty="0"/>
              <a:t>-in) </a:t>
            </a:r>
            <a:r>
              <a:rPr lang="tr-TR" dirty="0" smtClean="0"/>
              <a:t>metotları vardır. Bunlardan sık kullandığımız</a:t>
            </a:r>
          </a:p>
          <a:p>
            <a:r>
              <a:rPr lang="tr-TR" dirty="0" smtClean="0"/>
              <a:t>bazılar şunlardır: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9" y="5877029"/>
            <a:ext cx="7705725" cy="504825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69" y="6336860"/>
            <a:ext cx="76866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84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4" y="968045"/>
            <a:ext cx="10391775" cy="38004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54" y="5127931"/>
            <a:ext cx="5218628" cy="1639966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5145099" y="224594"/>
            <a:ext cx="950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/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99973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979503" y="12273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latin typeface="Arial" panose="020B0604020202020204" pitchFamily="34" charset="0"/>
              </a:rPr>
              <a:t/>
            </a:r>
            <a:br>
              <a:rPr lang="tr-TR" altLang="tr-TR" dirty="0">
                <a:latin typeface="Arial" panose="020B0604020202020204" pitchFamily="34" charset="0"/>
              </a:rPr>
            </a:br>
            <a:r>
              <a:rPr lang="tr-TR" altLang="tr-TR" dirty="0" err="1">
                <a:solidFill>
                  <a:srgbClr val="FF0000"/>
                </a:solidFill>
                <a:latin typeface="Arial" panose="020B0604020202020204" pitchFamily="34" charset="0"/>
              </a:rPr>
              <a:t>byte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latin typeface="Arial" panose="020B0604020202020204" pitchFamily="34" charset="0"/>
              </a:rPr>
              <a:t>short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latin typeface="Arial" panose="020B0604020202020204" pitchFamily="34" charset="0"/>
              </a:rPr>
              <a:t>char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solidFill>
                  <a:srgbClr val="FF0000"/>
                </a:solidFill>
                <a:latin typeface="Arial" panose="020B0604020202020204" pitchFamily="34" charset="0"/>
              </a:rPr>
              <a:t>int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latin typeface="Arial" panose="020B0604020202020204" pitchFamily="34" charset="0"/>
              </a:rPr>
              <a:t>long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latin typeface="Arial" panose="020B0604020202020204" pitchFamily="34" charset="0"/>
              </a:rPr>
              <a:t>float</a:t>
            </a:r>
            <a:r>
              <a:rPr lang="tr-TR" altLang="tr-TR" dirty="0">
                <a:latin typeface="Arial" panose="020B0604020202020204" pitchFamily="34" charset="0"/>
              </a:rPr>
              <a:t> -&gt; </a:t>
            </a:r>
            <a:r>
              <a:rPr lang="tr-TR" altLang="tr-TR" dirty="0" err="1">
                <a:latin typeface="Arial" panose="020B0604020202020204" pitchFamily="34" charset="0"/>
              </a:rPr>
              <a:t>double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648348" y="154904"/>
            <a:ext cx="78828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>
                <a:solidFill>
                  <a:srgbClr val="0070C0"/>
                </a:solidFill>
              </a:rPr>
              <a:t>Genişleyen Tip Dönüşümü (</a:t>
            </a:r>
            <a:r>
              <a:rPr lang="tr-TR" sz="3200" dirty="0" err="1">
                <a:solidFill>
                  <a:srgbClr val="0070C0"/>
                </a:solidFill>
              </a:rPr>
              <a:t>Widening</a:t>
            </a:r>
            <a:r>
              <a:rPr lang="tr-TR" sz="3200" dirty="0">
                <a:solidFill>
                  <a:srgbClr val="0070C0"/>
                </a:solidFill>
              </a:rPr>
              <a:t> </a:t>
            </a:r>
            <a:r>
              <a:rPr lang="tr-TR" sz="3200" dirty="0" err="1">
                <a:solidFill>
                  <a:srgbClr val="0070C0"/>
                </a:solidFill>
              </a:rPr>
              <a:t>Casting</a:t>
            </a:r>
            <a:r>
              <a:rPr lang="tr-TR" altLang="tr-TR" sz="3200" dirty="0">
                <a:solidFill>
                  <a:srgbClr val="0070C0"/>
                </a:solidFill>
              </a:rPr>
              <a:t>) 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509837"/>
            <a:ext cx="11268075" cy="18383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4984357"/>
            <a:ext cx="11268075" cy="7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9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628684" y="646516"/>
            <a:ext cx="7516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0070C0"/>
                </a:solidFill>
              </a:rPr>
              <a:t>Daralan Tür </a:t>
            </a:r>
            <a:r>
              <a:rPr lang="tr-TR" altLang="tr-TR" sz="3200" dirty="0">
                <a:solidFill>
                  <a:srgbClr val="0070C0"/>
                </a:solidFill>
              </a:rPr>
              <a:t>Dönüşümü </a:t>
            </a:r>
            <a:r>
              <a:rPr lang="tr-TR" altLang="tr-TR" sz="3200" dirty="0" smtClean="0">
                <a:solidFill>
                  <a:srgbClr val="0070C0"/>
                </a:solidFill>
              </a:rPr>
              <a:t>(</a:t>
            </a:r>
            <a:r>
              <a:rPr lang="tr-TR" sz="3200" dirty="0" err="1" smtClean="0">
                <a:solidFill>
                  <a:srgbClr val="0070C0"/>
                </a:solidFill>
              </a:rPr>
              <a:t>Narrowing</a:t>
            </a:r>
            <a:r>
              <a:rPr lang="tr-TR" sz="3200" dirty="0" smtClean="0">
                <a:solidFill>
                  <a:srgbClr val="0070C0"/>
                </a:solidFill>
              </a:rPr>
              <a:t> </a:t>
            </a:r>
            <a:r>
              <a:rPr lang="tr-TR" sz="3200" dirty="0" err="1">
                <a:solidFill>
                  <a:srgbClr val="0070C0"/>
                </a:solidFill>
              </a:rPr>
              <a:t>Casting</a:t>
            </a:r>
            <a:r>
              <a:rPr lang="tr-TR" altLang="tr-TR" sz="3200" dirty="0">
                <a:solidFill>
                  <a:srgbClr val="0070C0"/>
                </a:solidFill>
              </a:rPr>
              <a:t>) 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49" y="1467060"/>
            <a:ext cx="10506222" cy="35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0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24395" y="955647"/>
            <a:ext cx="11076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latin typeface="Arial" panose="020B0604020202020204" pitchFamily="34" charset="0"/>
              </a:rPr>
              <a:t>Java’da daha </a:t>
            </a:r>
            <a:r>
              <a:rPr lang="tr-TR" altLang="tr-TR" dirty="0" smtClean="0">
                <a:latin typeface="Arial" panose="020B0604020202020204" pitchFamily="34" charset="0"/>
              </a:rPr>
              <a:t>büyük </a:t>
            </a:r>
            <a:r>
              <a:rPr lang="tr-TR" altLang="tr-TR" dirty="0">
                <a:latin typeface="Arial" panose="020B0604020202020204" pitchFamily="34" charset="0"/>
              </a:rPr>
              <a:t>tipte bir değerin daha </a:t>
            </a:r>
            <a:r>
              <a:rPr lang="tr-TR" altLang="tr-TR" dirty="0" smtClean="0">
                <a:latin typeface="Arial" panose="020B0604020202020204" pitchFamily="34" charset="0"/>
              </a:rPr>
              <a:t>küçük </a:t>
            </a:r>
            <a:r>
              <a:rPr lang="tr-TR" altLang="tr-TR" dirty="0">
                <a:latin typeface="Arial" panose="020B0604020202020204" pitchFamily="34" charset="0"/>
              </a:rPr>
              <a:t>tipte bir değişkene </a:t>
            </a:r>
            <a:r>
              <a:rPr lang="tr-TR" altLang="tr-TR" dirty="0" smtClean="0">
                <a:latin typeface="Arial" panose="020B0604020202020204" pitchFamily="34" charset="0"/>
              </a:rPr>
              <a:t>atanırsa hata verecektir, </a:t>
            </a:r>
            <a:r>
              <a:rPr lang="tr-TR" altLang="tr-TR" dirty="0">
                <a:latin typeface="Arial" panose="020B0604020202020204" pitchFamily="34" charset="0"/>
              </a:rPr>
              <a:t>otomatik olarak </a:t>
            </a:r>
            <a:r>
              <a:rPr lang="tr-TR" altLang="tr-TR" dirty="0" smtClean="0">
                <a:latin typeface="Arial" panose="020B0604020202020204" pitchFamily="34" charset="0"/>
              </a:rPr>
              <a:t>dönüşüm yapılmaz. </a:t>
            </a:r>
            <a:endParaRPr lang="tr-TR" altLang="tr-TR" dirty="0">
              <a:latin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648348" y="154904"/>
            <a:ext cx="7493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0070C0"/>
                </a:solidFill>
              </a:rPr>
              <a:t>Daralan </a:t>
            </a:r>
            <a:r>
              <a:rPr lang="tr-TR" altLang="tr-TR" sz="3200" dirty="0">
                <a:solidFill>
                  <a:srgbClr val="0070C0"/>
                </a:solidFill>
              </a:rPr>
              <a:t>Tip Dönüşümü </a:t>
            </a:r>
            <a:r>
              <a:rPr lang="tr-TR" altLang="tr-TR" sz="3200" dirty="0" smtClean="0">
                <a:solidFill>
                  <a:srgbClr val="0070C0"/>
                </a:solidFill>
              </a:rPr>
              <a:t>(</a:t>
            </a:r>
            <a:r>
              <a:rPr lang="tr-TR" sz="3200" dirty="0" err="1" smtClean="0">
                <a:solidFill>
                  <a:srgbClr val="0070C0"/>
                </a:solidFill>
              </a:rPr>
              <a:t>Narrowing</a:t>
            </a:r>
            <a:r>
              <a:rPr lang="tr-TR" sz="3200" dirty="0" smtClean="0">
                <a:solidFill>
                  <a:srgbClr val="0070C0"/>
                </a:solidFill>
              </a:rPr>
              <a:t> </a:t>
            </a:r>
            <a:r>
              <a:rPr lang="tr-TR" sz="3200" dirty="0" err="1">
                <a:solidFill>
                  <a:srgbClr val="0070C0"/>
                </a:solidFill>
              </a:rPr>
              <a:t>Casting</a:t>
            </a:r>
            <a:r>
              <a:rPr lang="tr-TR" altLang="tr-TR" sz="3200" dirty="0">
                <a:solidFill>
                  <a:srgbClr val="0070C0"/>
                </a:solidFill>
              </a:rPr>
              <a:t>) 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93" y="2756948"/>
            <a:ext cx="111918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5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86431" y="694613"/>
            <a:ext cx="114610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r-TR" altLang="tr-TR" dirty="0">
                <a:latin typeface="Arial" panose="020B0604020202020204" pitchFamily="34" charset="0"/>
              </a:rPr>
              <a:t>Java’da daha büyük tipte bir değerin daha küçük tipte bir değişkene atanırsa hata verecektir, otomatik olarak dönüşüm yapılmaz</a:t>
            </a:r>
            <a:r>
              <a:rPr lang="tr-TR" altLang="tr-TR" dirty="0" smtClean="0">
                <a:latin typeface="Arial" panose="020B0604020202020204" pitchFamily="34" charset="0"/>
              </a:rPr>
              <a:t>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Arial" panose="020B0604020202020204" pitchFamily="34" charset="0"/>
              </a:rPr>
              <a:t> Ancak </a:t>
            </a:r>
            <a:r>
              <a:rPr lang="tr-TR" altLang="tr-TR" dirty="0">
                <a:latin typeface="Arial" panose="020B0604020202020204" pitchFamily="34" charset="0"/>
              </a:rPr>
              <a:t>açık bir şekilde değerin önünde, istenen tip parantez içerisinde yazılarak açık tip dönüşümü yapılabilir. Ancak burada </a:t>
            </a:r>
            <a:r>
              <a:rPr lang="tr-TR" altLang="tr-TR" dirty="0" smtClean="0">
                <a:latin typeface="Arial" panose="020B0604020202020204" pitchFamily="34" charset="0"/>
              </a:rPr>
              <a:t>(aşağıdaki gibi) veri değişimi  </a:t>
            </a:r>
            <a:r>
              <a:rPr lang="tr-TR" altLang="tr-TR" dirty="0">
                <a:latin typeface="Arial" panose="020B0604020202020204" pitchFamily="34" charset="0"/>
              </a:rPr>
              <a:t>olabilir</a:t>
            </a:r>
            <a:r>
              <a:rPr lang="tr-TR" altLang="tr-TR" dirty="0" smtClean="0">
                <a:latin typeface="Arial" panose="020B0604020202020204" pitchFamily="34" charset="0"/>
              </a:rPr>
              <a:t>. Bu </a:t>
            </a:r>
            <a:r>
              <a:rPr lang="tr-TR" altLang="tr-TR" dirty="0">
                <a:latin typeface="Arial" panose="020B0604020202020204" pitchFamily="34" charset="0"/>
              </a:rPr>
              <a:t>sonucun programa etkisi kullanıcı dikkate almalıdır. Dolayısıyla daralan tip dönüşümü kullanıcının sorumluluğundadır.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r-TR" altLang="tr-TR" dirty="0">
                <a:latin typeface="Arial" panose="020B0604020202020204" pitchFamily="34" charset="0"/>
              </a:rPr>
              <a:t>Bundan dolayı çok sık rastlanmaz, böyle bir durumda küçük tipteki değişken tipi diğer değişken tipiyle aynı hale getirilir</a:t>
            </a:r>
            <a:r>
              <a:rPr lang="tr-TR" altLang="tr-TR" dirty="0" smtClean="0">
                <a:latin typeface="Arial" panose="020B0604020202020204" pitchFamily="34" charset="0"/>
              </a:rPr>
              <a:t>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r-TR" altLang="tr-TR" dirty="0">
                <a:latin typeface="Arial" panose="020B0604020202020204" pitchFamily="34" charset="0"/>
              </a:rPr>
              <a:t>Aşağıdaki örnekte </a:t>
            </a:r>
            <a:r>
              <a:rPr lang="tr-TR" altLang="tr-TR" dirty="0" err="1">
                <a:latin typeface="Arial" panose="020B0604020202020204" pitchFamily="34" charset="0"/>
              </a:rPr>
              <a:t>int</a:t>
            </a:r>
            <a:r>
              <a:rPr lang="tr-TR" altLang="tr-TR" dirty="0">
                <a:latin typeface="Arial" panose="020B0604020202020204" pitchFamily="34" charset="0"/>
              </a:rPr>
              <a:t> değişkene </a:t>
            </a:r>
            <a:r>
              <a:rPr lang="tr-TR" altLang="tr-TR" dirty="0" err="1">
                <a:latin typeface="Arial" panose="020B0604020202020204" pitchFamily="34" charset="0"/>
              </a:rPr>
              <a:t>double</a:t>
            </a:r>
            <a:r>
              <a:rPr lang="tr-TR" altLang="tr-TR" dirty="0">
                <a:latin typeface="Arial" panose="020B0604020202020204" pitchFamily="34" charset="0"/>
              </a:rPr>
              <a:t> değer atandığında </a:t>
            </a:r>
            <a:r>
              <a:rPr lang="tr-TR" altLang="tr-TR" dirty="0" err="1">
                <a:latin typeface="Arial" panose="020B0604020202020204" pitchFamily="34" charset="0"/>
              </a:rPr>
              <a:t>ondalıklı</a:t>
            </a:r>
            <a:r>
              <a:rPr lang="tr-TR" altLang="tr-TR" dirty="0">
                <a:latin typeface="Arial" panose="020B0604020202020204" pitchFamily="34" charset="0"/>
              </a:rPr>
              <a:t> kısım bilgisi </a:t>
            </a:r>
            <a:r>
              <a:rPr lang="tr-TR" altLang="tr-TR" dirty="0" smtClean="0">
                <a:latin typeface="Arial" panose="020B0604020202020204" pitchFamily="34" charset="0"/>
              </a:rPr>
              <a:t>kaybedilmektedir.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 err="1" smtClean="0">
                <a:latin typeface="Arial" panose="020B0604020202020204" pitchFamily="34" charset="0"/>
              </a:rPr>
              <a:t>byte</a:t>
            </a:r>
            <a:r>
              <a:rPr lang="tr-TR" altLang="tr-TR" dirty="0" smtClean="0">
                <a:latin typeface="Arial" panose="020B0604020202020204" pitchFamily="34" charset="0"/>
              </a:rPr>
              <a:t> tipindeki değişken ise en fazla [-128,127] aralığında sayı saklayabildiğinden, 130 değeri atandığında -126 değerini almaktadır.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648348" y="154904"/>
            <a:ext cx="7493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0070C0"/>
                </a:solidFill>
              </a:rPr>
              <a:t>Daralan </a:t>
            </a:r>
            <a:r>
              <a:rPr lang="tr-TR" altLang="tr-TR" sz="3200" dirty="0">
                <a:solidFill>
                  <a:srgbClr val="0070C0"/>
                </a:solidFill>
              </a:rPr>
              <a:t>Tip Dönüşümü </a:t>
            </a:r>
            <a:r>
              <a:rPr lang="tr-TR" altLang="tr-TR" sz="3200" dirty="0" smtClean="0">
                <a:solidFill>
                  <a:srgbClr val="0070C0"/>
                </a:solidFill>
              </a:rPr>
              <a:t>(</a:t>
            </a:r>
            <a:r>
              <a:rPr lang="tr-TR" sz="3200" dirty="0" err="1" smtClean="0">
                <a:solidFill>
                  <a:srgbClr val="0070C0"/>
                </a:solidFill>
              </a:rPr>
              <a:t>Narrowing</a:t>
            </a:r>
            <a:r>
              <a:rPr lang="tr-TR" sz="3200" dirty="0" smtClean="0">
                <a:solidFill>
                  <a:srgbClr val="0070C0"/>
                </a:solidFill>
              </a:rPr>
              <a:t> </a:t>
            </a:r>
            <a:r>
              <a:rPr lang="tr-TR" sz="3200" dirty="0" err="1">
                <a:solidFill>
                  <a:srgbClr val="0070C0"/>
                </a:solidFill>
              </a:rPr>
              <a:t>Casting</a:t>
            </a:r>
            <a:r>
              <a:rPr lang="tr-TR" altLang="tr-TR" sz="3200" dirty="0">
                <a:solidFill>
                  <a:srgbClr val="0070C0"/>
                </a:solidFill>
              </a:rPr>
              <a:t>) 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5" y="3556935"/>
            <a:ext cx="11696700" cy="21240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5" y="5814677"/>
            <a:ext cx="60388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1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53040" y="645304"/>
            <a:ext cx="117808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double ile double </a:t>
            </a:r>
            <a:r>
              <a:rPr lang="fr-FR" dirty="0" err="1">
                <a:latin typeface="Arial" panose="020B0604020202020204" pitchFamily="34" charset="0"/>
              </a:rPr>
              <a:t>işlem</a:t>
            </a:r>
            <a:r>
              <a:rPr lang="fr-FR" dirty="0">
                <a:latin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</a:rPr>
              <a:t>sonucu</a:t>
            </a:r>
            <a:r>
              <a:rPr lang="fr-FR" dirty="0">
                <a:latin typeface="Arial" panose="020B0604020202020204" pitchFamily="34" charset="0"/>
              </a:rPr>
              <a:t> 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double ile </a:t>
            </a:r>
            <a:r>
              <a:rPr lang="fr-FR" dirty="0" err="1">
                <a:latin typeface="Arial" panose="020B0604020202020204" pitchFamily="34" charset="0"/>
              </a:rPr>
              <a:t>int</a:t>
            </a:r>
            <a:r>
              <a:rPr lang="fr-FR" dirty="0">
                <a:latin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</a:rPr>
              <a:t>işlem</a:t>
            </a:r>
            <a:r>
              <a:rPr lang="fr-FR" dirty="0">
                <a:latin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</a:rPr>
              <a:t>sonucu</a:t>
            </a:r>
            <a:r>
              <a:rPr lang="fr-FR" dirty="0">
                <a:latin typeface="Arial" panose="020B0604020202020204" pitchFamily="34" charset="0"/>
              </a:rPr>
              <a:t> 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Arial" panose="020B0604020202020204" pitchFamily="34" charset="0"/>
              </a:rPr>
              <a:t>int</a:t>
            </a:r>
            <a:r>
              <a:rPr lang="fr-FR" dirty="0">
                <a:latin typeface="Arial" panose="020B0604020202020204" pitchFamily="34" charset="0"/>
              </a:rPr>
              <a:t> ile double </a:t>
            </a:r>
            <a:r>
              <a:rPr lang="fr-FR" dirty="0" err="1">
                <a:latin typeface="Arial" panose="020B0604020202020204" pitchFamily="34" charset="0"/>
              </a:rPr>
              <a:t>işlem</a:t>
            </a:r>
            <a:r>
              <a:rPr lang="fr-FR" dirty="0">
                <a:latin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</a:rPr>
              <a:t>sonucu</a:t>
            </a:r>
            <a:r>
              <a:rPr lang="fr-FR" dirty="0">
                <a:latin typeface="Arial" panose="020B0604020202020204" pitchFamily="34" charset="0"/>
              </a:rPr>
              <a:t> 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Arial" panose="020B0604020202020204" pitchFamily="34" charset="0"/>
              </a:rPr>
              <a:t>int</a:t>
            </a:r>
            <a:r>
              <a:rPr lang="tr-TR" dirty="0">
                <a:latin typeface="Arial" panose="020B0604020202020204" pitchFamily="34" charset="0"/>
              </a:rPr>
              <a:t> ile </a:t>
            </a:r>
            <a:r>
              <a:rPr lang="tr-TR" dirty="0" err="1">
                <a:latin typeface="Arial" panose="020B0604020202020204" pitchFamily="34" charset="0"/>
              </a:rPr>
              <a:t>int</a:t>
            </a:r>
            <a:r>
              <a:rPr lang="tr-TR" dirty="0">
                <a:latin typeface="Arial" panose="020B0604020202020204" pitchFamily="34" charset="0"/>
              </a:rPr>
              <a:t> işlem sonucu </a:t>
            </a:r>
            <a:r>
              <a:rPr lang="tr-TR" dirty="0" err="1">
                <a:latin typeface="Arial" panose="020B0604020202020204" pitchFamily="34" charset="0"/>
              </a:rPr>
              <a:t>int</a:t>
            </a:r>
            <a:r>
              <a:rPr lang="tr-TR" dirty="0">
                <a:latin typeface="Arial" panose="020B0604020202020204" pitchFamily="34" charset="0"/>
              </a:rPr>
              <a:t> değer verecektir</a:t>
            </a:r>
            <a:r>
              <a:rPr lang="tr-TR" dirty="0" smtClean="0">
                <a:latin typeface="Arial" panose="020B0604020202020204" pitchFamily="34" charset="0"/>
              </a:rPr>
              <a:t>. </a:t>
            </a:r>
          </a:p>
          <a:p>
            <a:r>
              <a:rPr lang="tr-TR" dirty="0" smtClean="0">
                <a:latin typeface="Arial" panose="020B0604020202020204" pitchFamily="34" charset="0"/>
              </a:rPr>
              <a:t>Özetle yapılan işlemlerde farklı tipte değerler varsa sonuç en büyük tipte olacaktır. </a:t>
            </a:r>
            <a:r>
              <a:rPr lang="tr-TR" b="1" dirty="0" smtClean="0">
                <a:latin typeface="Arial" panose="020B0604020202020204" pitchFamily="34" charset="0"/>
              </a:rPr>
              <a:t>Sonucu</a:t>
            </a:r>
            <a:r>
              <a:rPr lang="tr-TR" dirty="0" smtClean="0">
                <a:latin typeface="Arial" panose="020B0604020202020204" pitchFamily="34" charset="0"/>
              </a:rPr>
              <a:t> bir değere atayacaksak bunu göz önüne almamız gerekir.</a:t>
            </a:r>
            <a:endParaRPr lang="tr-TR" dirty="0">
              <a:latin typeface="Arial" panose="020B060402020202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648348" y="60529"/>
            <a:ext cx="6464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0070C0"/>
                </a:solidFill>
              </a:rPr>
              <a:t>Farklı  tiplerde değişkenler ile işlemler</a:t>
            </a:r>
            <a:endParaRPr lang="tr-TR" altLang="tr-TR" sz="3200" dirty="0">
              <a:solidFill>
                <a:srgbClr val="0070C0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92" y="2570673"/>
            <a:ext cx="8830352" cy="297476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631" y="5842599"/>
            <a:ext cx="8991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4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5" y="4119741"/>
            <a:ext cx="5781742" cy="1976162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350" y="1278455"/>
            <a:ext cx="6296025" cy="1990725"/>
          </a:xfrm>
          <a:prstGeom prst="rect">
            <a:avLst/>
          </a:prstGeom>
        </p:spPr>
      </p:pic>
      <p:sp>
        <p:nvSpPr>
          <p:cNvPr id="6" name="Yuvarlatılmış Dikdörtgen 5"/>
          <p:cNvSpPr/>
          <p:nvPr/>
        </p:nvSpPr>
        <p:spPr>
          <a:xfrm>
            <a:off x="2973141" y="1529494"/>
            <a:ext cx="293298" cy="172527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Yuvarlatılmış Dikdörtgen 6"/>
          <p:cNvSpPr/>
          <p:nvPr/>
        </p:nvSpPr>
        <p:spPr>
          <a:xfrm>
            <a:off x="372221" y="4382219"/>
            <a:ext cx="454278" cy="16390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676998" y="672694"/>
            <a:ext cx="7314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Arial" panose="020B0604020202020204" pitchFamily="34" charset="0"/>
              </a:rPr>
              <a:t>Aşağıdaki üç örnekte değişken tipinin sonuca farklı etkisini görebiliriz.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2648348" y="60529"/>
            <a:ext cx="6464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0070C0"/>
                </a:solidFill>
              </a:rPr>
              <a:t>Farklı  tiplerde değişkenler ile işlemler</a:t>
            </a:r>
            <a:endParaRPr lang="tr-TR" altLang="tr-TR" sz="3200" dirty="0">
              <a:solidFill>
                <a:srgbClr val="0070C0"/>
              </a:solidFill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308" y="3381317"/>
            <a:ext cx="6791325" cy="428625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601" y="4119741"/>
            <a:ext cx="6217937" cy="1833815"/>
          </a:xfrm>
          <a:prstGeom prst="rect">
            <a:avLst/>
          </a:prstGeom>
        </p:spPr>
      </p:pic>
      <p:sp>
        <p:nvSpPr>
          <p:cNvPr id="17" name="Yuvarlatılmış Dikdörtgen 16"/>
          <p:cNvSpPr/>
          <p:nvPr/>
        </p:nvSpPr>
        <p:spPr>
          <a:xfrm>
            <a:off x="6452558" y="4382219"/>
            <a:ext cx="267420" cy="14664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601" y="6095903"/>
            <a:ext cx="4799162" cy="489967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35" y="6095903"/>
            <a:ext cx="5162550" cy="533400"/>
          </a:xfrm>
          <a:prstGeom prst="rect">
            <a:avLst/>
          </a:prstGeom>
        </p:spPr>
      </p:pic>
      <p:sp>
        <p:nvSpPr>
          <p:cNvPr id="20" name="Yuvarlatılmış Dikdörtgen 19"/>
          <p:cNvSpPr/>
          <p:nvPr/>
        </p:nvSpPr>
        <p:spPr>
          <a:xfrm>
            <a:off x="8043168" y="5104660"/>
            <a:ext cx="234057" cy="119803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514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762284" y="666181"/>
            <a:ext cx="2456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0070C0"/>
                </a:solidFill>
              </a:rPr>
              <a:t>İşlem önceliği</a:t>
            </a:r>
            <a:endParaRPr lang="tr-TR" altLang="tr-TR" sz="3200" dirty="0">
              <a:solidFill>
                <a:srgbClr val="0070C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31" y="1668026"/>
            <a:ext cx="9325438" cy="408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498</Words>
  <Application>Microsoft Office PowerPoint</Application>
  <PresentationFormat>Geniş ekran</PresentationFormat>
  <Paragraphs>51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30</cp:revision>
  <dcterms:created xsi:type="dcterms:W3CDTF">2020-02-19T08:57:01Z</dcterms:created>
  <dcterms:modified xsi:type="dcterms:W3CDTF">2020-07-17T18:29:23Z</dcterms:modified>
</cp:coreProperties>
</file>