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63" r:id="rId4"/>
    <p:sldId id="264" r:id="rId5"/>
    <p:sldId id="266" r:id="rId6"/>
    <p:sldId id="258" r:id="rId7"/>
    <p:sldId id="259" r:id="rId8"/>
    <p:sldId id="265" r:id="rId9"/>
    <p:sldId id="281" r:id="rId10"/>
    <p:sldId id="267" r:id="rId11"/>
    <p:sldId id="268" r:id="rId12"/>
    <p:sldId id="269" r:id="rId13"/>
    <p:sldId id="283" r:id="rId14"/>
    <p:sldId id="270" r:id="rId15"/>
    <p:sldId id="284" r:id="rId16"/>
    <p:sldId id="271" r:id="rId17"/>
    <p:sldId id="273" r:id="rId18"/>
    <p:sldId id="274" r:id="rId19"/>
    <p:sldId id="276" r:id="rId20"/>
    <p:sldId id="289" r:id="rId21"/>
    <p:sldId id="285" r:id="rId22"/>
    <p:sldId id="275" r:id="rId23"/>
    <p:sldId id="256" r:id="rId24"/>
    <p:sldId id="290" r:id="rId25"/>
    <p:sldId id="277" r:id="rId26"/>
    <p:sldId id="286" r:id="rId27"/>
    <p:sldId id="278" r:id="rId28"/>
    <p:sldId id="280" r:id="rId29"/>
    <p:sldId id="279" r:id="rId30"/>
    <p:sldId id="287" r:id="rId31"/>
    <p:sldId id="288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21.07.2020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060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21.07.2020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014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21.07.2020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553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21.07.2020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5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21.07.2020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12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21.07.2020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96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21.07.2020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477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21.07.2020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7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21.07.2020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324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21.07.2020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918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01E7-EB8D-4684-8174-07A906D353FE}" type="datetimeFigureOut">
              <a:rPr lang="tr-TR" smtClean="0"/>
              <a:t>21.07.2020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258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01E7-EB8D-4684-8174-07A906D353FE}" type="datetimeFigureOut">
              <a:rPr lang="tr-TR" smtClean="0"/>
              <a:t>21.07.2020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C8562-F9BC-468B-B89B-66E053A54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46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Hafta 03</a:t>
            </a:r>
            <a:br>
              <a:rPr lang="tr-TR" dirty="0" smtClean="0"/>
            </a:br>
            <a:r>
              <a:rPr lang="tr-TR" dirty="0" smtClean="0"/>
              <a:t>BİLP104-Nesneye Yönelik Programlama I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960096" y="692697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</p:txBody>
      </p:sp>
    </p:spTree>
    <p:extLst>
      <p:ext uri="{BB962C8B-B14F-4D97-AF65-F5344CB8AC3E}">
        <p14:creationId xmlns:p14="http://schemas.microsoft.com/office/powerpoint/2010/main" val="22024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455534" y="-32336"/>
            <a:ext cx="3763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toUpperCase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214"/>
            <a:ext cx="12224806" cy="397936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61" y="5611087"/>
            <a:ext cx="5687139" cy="1246913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954505" y="552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ÖRNEK 06: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589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77" y="1376134"/>
            <a:ext cx="10002646" cy="326753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77" y="5059251"/>
            <a:ext cx="7020905" cy="1590897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541565" y="59340"/>
            <a:ext cx="3763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toUpperCase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573229" y="779292"/>
            <a:ext cx="10952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Metodun döndürdüğü yeni </a:t>
            </a:r>
            <a:r>
              <a:rPr lang="tr-TR" sz="2400" dirty="0" err="1" smtClean="0"/>
              <a:t>stringi</a:t>
            </a:r>
            <a:r>
              <a:rPr lang="tr-TR" sz="2400" dirty="0" smtClean="0"/>
              <a:t> </a:t>
            </a:r>
            <a:r>
              <a:rPr lang="tr-TR" sz="2400" dirty="0" err="1" smtClean="0"/>
              <a:t>str’ye</a:t>
            </a:r>
            <a:r>
              <a:rPr lang="tr-TR" sz="2400" dirty="0" smtClean="0"/>
              <a:t> atarsak, </a:t>
            </a:r>
            <a:r>
              <a:rPr lang="tr-TR" sz="2400" dirty="0" err="1" smtClean="0"/>
              <a:t>str</a:t>
            </a:r>
            <a:r>
              <a:rPr lang="tr-TR" sz="2400" dirty="0" smtClean="0"/>
              <a:t> artık büyük harflerden oluşacaktır. </a:t>
            </a:r>
            <a:endParaRPr lang="tr-TR" sz="2400" dirty="0"/>
          </a:p>
        </p:txBody>
      </p:sp>
      <p:sp>
        <p:nvSpPr>
          <p:cNvPr id="9" name="Sağ Ok 8"/>
          <p:cNvSpPr/>
          <p:nvPr/>
        </p:nvSpPr>
        <p:spPr>
          <a:xfrm>
            <a:off x="127000" y="3111500"/>
            <a:ext cx="8763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797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541565" y="59340"/>
            <a:ext cx="3745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to</a:t>
            </a:r>
            <a:r>
              <a:rPr lang="en-US" sz="3200" dirty="0" err="1" smtClean="0">
                <a:solidFill>
                  <a:srgbClr val="0070C0"/>
                </a:solidFill>
              </a:rPr>
              <a:t>LowerCase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33400" y="644115"/>
            <a:ext cx="11188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Bu </a:t>
            </a:r>
            <a:r>
              <a:rPr lang="en-US" sz="2400" dirty="0" err="1" smtClean="0"/>
              <a:t>metot</a:t>
            </a:r>
            <a:r>
              <a:rPr lang="en-US" sz="2400" dirty="0" smtClean="0"/>
              <a:t> </a:t>
            </a:r>
            <a:r>
              <a:rPr lang="tr-TR" sz="2400" dirty="0" smtClean="0"/>
              <a:t>ise bir </a:t>
            </a:r>
            <a:r>
              <a:rPr lang="tr-TR" sz="2400" dirty="0" err="1" smtClean="0"/>
              <a:t>stringin</a:t>
            </a:r>
            <a:r>
              <a:rPr lang="tr-TR" sz="2400" dirty="0" smtClean="0"/>
              <a:t>  </a:t>
            </a:r>
            <a:r>
              <a:rPr lang="tr-TR" sz="2400" dirty="0"/>
              <a:t>bütün harflerinin büyük harfe dönüştürülmüş halde olduğu bir </a:t>
            </a:r>
            <a:r>
              <a:rPr lang="tr-TR" sz="2400" dirty="0" err="1"/>
              <a:t>string</a:t>
            </a:r>
            <a:r>
              <a:rPr lang="tr-TR" sz="2400" dirty="0"/>
              <a:t> verir.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55" y="2059887"/>
            <a:ext cx="10741245" cy="20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8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05" y="838865"/>
            <a:ext cx="9298702" cy="4479093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541565" y="59340"/>
            <a:ext cx="3745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to</a:t>
            </a:r>
            <a:r>
              <a:rPr lang="en-US" sz="3200" dirty="0" err="1" smtClean="0">
                <a:solidFill>
                  <a:srgbClr val="0070C0"/>
                </a:solidFill>
              </a:rPr>
              <a:t>LowerCase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05" y="5403254"/>
            <a:ext cx="4169088" cy="145474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954505" y="552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ÖRNEK 07: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912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541565" y="5934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substring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33400" y="644115"/>
            <a:ext cx="11188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Bu </a:t>
            </a:r>
            <a:r>
              <a:rPr lang="en-US" sz="2400" dirty="0" err="1" smtClean="0"/>
              <a:t>meto</a:t>
            </a:r>
            <a:r>
              <a:rPr lang="tr-TR" sz="2400" dirty="0" smtClean="0"/>
              <a:t>dun iki versiyonu vardır. İki tane tam sayı bekleyen versiyonu bize </a:t>
            </a:r>
            <a:r>
              <a:rPr lang="tr-TR" sz="2400" dirty="0" err="1" smtClean="0"/>
              <a:t>stringin</a:t>
            </a:r>
            <a:endParaRPr lang="tr-TR" sz="2400" dirty="0" smtClean="0"/>
          </a:p>
          <a:p>
            <a:r>
              <a:rPr lang="tr-TR" sz="2400" dirty="0" smtClean="0"/>
              <a:t>ilk sayının belirttiği karakterinden , ikinci sayının belirttiği karakterine kadar olan alt </a:t>
            </a:r>
            <a:r>
              <a:rPr lang="tr-TR" sz="2400" dirty="0" err="1" smtClean="0"/>
              <a:t>stringini</a:t>
            </a:r>
            <a:r>
              <a:rPr lang="tr-TR" sz="2400" dirty="0" smtClean="0"/>
              <a:t> verir (döndürür).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400" dirty="0" err="1" smtClean="0"/>
              <a:t>Stringin</a:t>
            </a:r>
            <a:r>
              <a:rPr lang="tr-TR" sz="2400" dirty="0" smtClean="0"/>
              <a:t> karakterlerine bir sıra(indeks, indis) verilirken; ilk eleman 0. olacak şekilde 0’dan başlanarak verilir.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17" y="2746458"/>
            <a:ext cx="9356201" cy="377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9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541565" y="5934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substring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1381"/>
              </p:ext>
            </p:extLst>
          </p:nvPr>
        </p:nvGraphicFramePr>
        <p:xfrm>
          <a:off x="635005" y="951532"/>
          <a:ext cx="11188692" cy="1025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96">
                  <a:extLst>
                    <a:ext uri="{9D8B030D-6E8A-4147-A177-3AD203B41FA5}">
                      <a16:colId xmlns:a16="http://schemas.microsoft.com/office/drawing/2014/main" val="5945781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2538505861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3839668373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32077683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4161147991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862809849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2663332261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299755394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371829651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518345897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974799295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266061047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483579752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2531369188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929558039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2103579791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2993210652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489511303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3663884783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3038407080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2711531000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567226493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40047222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667564666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1738196085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3145835782"/>
                    </a:ext>
                  </a:extLst>
                </a:gridCol>
                <a:gridCol w="414396">
                  <a:extLst>
                    <a:ext uri="{9D8B030D-6E8A-4147-A177-3AD203B41FA5}">
                      <a16:colId xmlns:a16="http://schemas.microsoft.com/office/drawing/2014/main" val="2680326049"/>
                    </a:ext>
                  </a:extLst>
                </a:gridCol>
              </a:tblGrid>
              <a:tr h="512829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N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s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n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y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Y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ö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n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l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i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k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 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P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r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o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g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r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a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m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l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a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m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a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56610"/>
                  </a:ext>
                </a:extLst>
              </a:tr>
              <a:tr h="512829"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0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3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4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5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6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7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8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9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10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11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12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13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14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15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16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17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18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19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20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21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22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23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24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25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26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54071"/>
                  </a:ext>
                </a:extLst>
              </a:tr>
            </a:tbl>
          </a:graphicData>
        </a:graphic>
      </p:graphicFrame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3" y="2311805"/>
            <a:ext cx="9039486" cy="235644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93" y="5223648"/>
            <a:ext cx="3889682" cy="690376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5678907" y="5135613"/>
            <a:ext cx="4908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Örneğin yukarıdaki </a:t>
            </a:r>
            <a:r>
              <a:rPr lang="tr-TR" dirty="0" err="1" smtClean="0"/>
              <a:t>stringin</a:t>
            </a:r>
            <a:r>
              <a:rPr lang="tr-TR" dirty="0" smtClean="0"/>
              <a:t> ikinci kelimesini</a:t>
            </a:r>
          </a:p>
          <a:p>
            <a:r>
              <a:rPr lang="tr-TR" dirty="0" smtClean="0"/>
              <a:t>elde etmek istersek; elde edeceğimiz</a:t>
            </a:r>
          </a:p>
          <a:p>
            <a:r>
              <a:rPr lang="tr-TR" dirty="0" smtClean="0"/>
              <a:t> alt </a:t>
            </a:r>
            <a:r>
              <a:rPr lang="tr-TR" dirty="0" err="1" smtClean="0"/>
              <a:t>string</a:t>
            </a:r>
            <a:r>
              <a:rPr lang="tr-TR" dirty="0" smtClean="0"/>
              <a:t> 8. indeksten  15. indekse kadar</a:t>
            </a:r>
          </a:p>
          <a:p>
            <a:r>
              <a:rPr lang="tr-TR" dirty="0" smtClean="0"/>
              <a:t>(15 dahil değil) olacak biçimde seçilmelidir.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954505" y="552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ÖRNEK 08: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908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541565" y="5934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substring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04" y="5293345"/>
            <a:ext cx="4477375" cy="124794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7" y="1396331"/>
            <a:ext cx="9425767" cy="3838327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954505" y="552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ÖRNEK 09: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12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541565" y="5934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substring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93340" y="554427"/>
            <a:ext cx="121280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ÖRNEK10:  </a:t>
            </a:r>
            <a:r>
              <a:rPr lang="tr-TR" dirty="0" err="1" smtClean="0"/>
              <a:t>Stringlerde</a:t>
            </a:r>
            <a:r>
              <a:rPr lang="tr-TR" dirty="0" smtClean="0"/>
              <a:t> son karakterin indeksi (uzunluk-1) olur. Örneğin sağdaki</a:t>
            </a:r>
          </a:p>
          <a:p>
            <a:r>
              <a:rPr lang="tr-TR" dirty="0" err="1" smtClean="0"/>
              <a:t>stringin</a:t>
            </a:r>
            <a:r>
              <a:rPr lang="tr-TR" dirty="0" smtClean="0"/>
              <a:t> uzunluğu 5, </a:t>
            </a:r>
            <a:r>
              <a:rPr lang="tr-TR" b="1" dirty="0" smtClean="0"/>
              <a:t>O</a:t>
            </a:r>
            <a:r>
              <a:rPr lang="tr-TR" dirty="0" smtClean="0"/>
              <a:t> karakterinin indeksi ise (5-1)=4tür. </a:t>
            </a:r>
          </a:p>
          <a:p>
            <a:r>
              <a:rPr lang="tr-TR" dirty="0" err="1" smtClean="0"/>
              <a:t>substring</a:t>
            </a:r>
            <a:r>
              <a:rPr lang="tr-TR" dirty="0" smtClean="0"/>
              <a:t>(indeks1,indeks2) ifadesinde indeks1’den indeks2’ye kadar (indeks2’deki karakter dahil değil) alt </a:t>
            </a:r>
            <a:r>
              <a:rPr lang="tr-TR" dirty="0" err="1" smtClean="0"/>
              <a:t>string</a:t>
            </a:r>
            <a:r>
              <a:rPr lang="tr-TR" dirty="0" smtClean="0"/>
              <a:t> elde ediliyordu. </a:t>
            </a:r>
          </a:p>
          <a:p>
            <a:r>
              <a:rPr lang="tr-TR" dirty="0" smtClean="0"/>
              <a:t>Buna göre indeks2’yi </a:t>
            </a:r>
            <a:r>
              <a:rPr lang="tr-TR" b="1" dirty="0" smtClean="0"/>
              <a:t>uzunluk</a:t>
            </a:r>
            <a:r>
              <a:rPr lang="tr-TR" dirty="0" smtClean="0"/>
              <a:t> değeri yaparsak indeks1’den son eleman dahil olacak şekilde bir alt </a:t>
            </a:r>
            <a:r>
              <a:rPr lang="tr-TR" dirty="0" err="1" smtClean="0"/>
              <a:t>string</a:t>
            </a:r>
            <a:r>
              <a:rPr lang="tr-TR" dirty="0" smtClean="0"/>
              <a:t> elde ederiz.  </a:t>
            </a:r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03790"/>
              </p:ext>
            </p:extLst>
          </p:nvPr>
        </p:nvGraphicFramePr>
        <p:xfrm>
          <a:off x="8415485" y="235499"/>
          <a:ext cx="3454400" cy="81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213239086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909106690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3190724063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612164842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066465401"/>
                    </a:ext>
                  </a:extLst>
                </a:gridCol>
              </a:tblGrid>
              <a:tr h="408616">
                <a:tc>
                  <a:txBody>
                    <a:bodyPr/>
                    <a:lstStyle/>
                    <a:p>
                      <a:r>
                        <a:rPr lang="tr-TR" dirty="0" smtClean="0"/>
                        <a:t>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97724"/>
                  </a:ext>
                </a:extLst>
              </a:tr>
              <a:tr h="408616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146026"/>
                  </a:ext>
                </a:extLst>
              </a:tr>
            </a:tbl>
          </a:graphicData>
        </a:graphic>
      </p:graphicFrame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1" y="1754756"/>
            <a:ext cx="9160210" cy="393708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710" y="5343525"/>
            <a:ext cx="5360424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9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541565" y="59340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substring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3" y="644115"/>
            <a:ext cx="9383434" cy="657317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95223" y="1489484"/>
            <a:ext cx="108156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substring</a:t>
            </a:r>
            <a:r>
              <a:rPr lang="tr-TR" dirty="0" smtClean="0"/>
              <a:t> metodunun bir versiyonu bizden sırasıyla elde etmek istediğimiz alt </a:t>
            </a:r>
            <a:r>
              <a:rPr lang="tr-TR" dirty="0" err="1" smtClean="0"/>
              <a:t>stringin</a:t>
            </a:r>
            <a:r>
              <a:rPr lang="tr-TR" dirty="0" smtClean="0"/>
              <a:t> ilk ve son indeksini isterken</a:t>
            </a:r>
          </a:p>
          <a:p>
            <a:r>
              <a:rPr lang="tr-TR" dirty="0" smtClean="0"/>
              <a:t>bir başka versiyonu bizden tek bir parametre( indeks) beklemektedir. Bu da başlangıç indeksidir. Eğer bu versiyonu</a:t>
            </a:r>
          </a:p>
          <a:p>
            <a:r>
              <a:rPr lang="tr-TR" dirty="0" smtClean="0"/>
              <a:t>kullanır ve ikinci indeksi vermezsek, başlangıç indeksinden başlayıp sağında kalan alt </a:t>
            </a:r>
            <a:r>
              <a:rPr lang="tr-TR" dirty="0" err="1" smtClean="0"/>
              <a:t>stringi</a:t>
            </a:r>
            <a:r>
              <a:rPr lang="tr-TR" dirty="0" smtClean="0"/>
              <a:t> elde edecektir.</a:t>
            </a:r>
          </a:p>
          <a:p>
            <a:r>
              <a:rPr lang="tr-TR" dirty="0" smtClean="0"/>
              <a:t>Dolayısıyla önceki örnek bu versiyonla daha kolay çözülebilir.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23" y="2782615"/>
            <a:ext cx="6553334" cy="259901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23" y="5474427"/>
            <a:ext cx="4648849" cy="1276528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8823158" y="3758954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11: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695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33" y="3000486"/>
            <a:ext cx="11238064" cy="334015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29" y="2129406"/>
            <a:ext cx="4477375" cy="809738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541565" y="59340"/>
            <a:ext cx="2679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equals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514248" y="908459"/>
            <a:ext cx="1141421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equals</a:t>
            </a:r>
            <a:r>
              <a:rPr lang="tr-TR" dirty="0" smtClean="0"/>
              <a:t> metodu iki </a:t>
            </a:r>
            <a:r>
              <a:rPr lang="tr-TR" dirty="0" err="1" smtClean="0"/>
              <a:t>stringin</a:t>
            </a:r>
            <a:r>
              <a:rPr lang="tr-TR" dirty="0" smtClean="0"/>
              <a:t> içeriğinin eşit olup olmadığını kıyaslayan ve sonuçta </a:t>
            </a:r>
            <a:r>
              <a:rPr lang="tr-TR" dirty="0" err="1" smtClean="0"/>
              <a:t>boolean</a:t>
            </a:r>
            <a:r>
              <a:rPr lang="tr-TR" dirty="0" smtClean="0"/>
              <a:t> bir değer döndüren bir metottur.</a:t>
            </a:r>
          </a:p>
          <a:p>
            <a:endParaRPr lang="tr-TR" dirty="0" smtClean="0"/>
          </a:p>
          <a:p>
            <a:r>
              <a:rPr lang="tr-TR" dirty="0" smtClean="0"/>
              <a:t>Kıyaslama işlemini ilkel (primitif) değişkenlerde == operatörüyle yaparız. Ancak </a:t>
            </a:r>
            <a:r>
              <a:rPr lang="tr-TR" dirty="0" err="1" smtClean="0"/>
              <a:t>stringler</a:t>
            </a:r>
            <a:r>
              <a:rPr lang="tr-TR" dirty="0" smtClean="0"/>
              <a:t> için </a:t>
            </a:r>
            <a:r>
              <a:rPr lang="tr-TR" dirty="0" err="1" smtClean="0"/>
              <a:t>equals</a:t>
            </a:r>
            <a:r>
              <a:rPr lang="tr-TR" dirty="0" smtClean="0"/>
              <a:t> metodu yerine</a:t>
            </a:r>
          </a:p>
          <a:p>
            <a:r>
              <a:rPr lang="tr-TR" dirty="0" smtClean="0"/>
              <a:t>bu operatörü kullanmak sol alttaki gibi beklenmedik sonuçlar doğurabilir. Bundan dolayı </a:t>
            </a:r>
            <a:r>
              <a:rPr lang="tr-TR" dirty="0" err="1" smtClean="0"/>
              <a:t>stringlerin</a:t>
            </a:r>
            <a:r>
              <a:rPr lang="tr-TR" dirty="0" smtClean="0"/>
              <a:t> eşit olup olmadıkları</a:t>
            </a:r>
          </a:p>
          <a:p>
            <a:r>
              <a:rPr lang="tr-TR" dirty="0" err="1" smtClean="0"/>
              <a:t>equals</a:t>
            </a:r>
            <a:r>
              <a:rPr lang="tr-TR" dirty="0" smtClean="0"/>
              <a:t> metodu ile kontrol edilir.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318633" y="2508470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12: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604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96733" y="584775"/>
            <a:ext cx="116073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String</a:t>
            </a:r>
            <a:r>
              <a:rPr lang="tr-TR" sz="2000" dirty="0" smtClean="0"/>
              <a:t>, bir veya birden çok karakterin içeren bir karakter dizisini saklamak için kullanılan bir veri tipidir.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ilkel (primitif) bir veri tipi değil, bir sınıftır. Bu veri tipinden oluşturacağımız değişkenler de bu sınıfa ait nesnelerdir. Sınıf ve nesne kavramına daha sonra geleceğiz.</a:t>
            </a:r>
          </a:p>
          <a:p>
            <a:pPr algn="just"/>
            <a:endParaRPr lang="tr-TR" sz="2000" dirty="0"/>
          </a:p>
          <a:p>
            <a:pPr algn="just"/>
            <a:r>
              <a:rPr lang="tr-TR" sz="2000" dirty="0" smtClean="0"/>
              <a:t>Bir </a:t>
            </a:r>
            <a:r>
              <a:rPr lang="tr-TR" sz="2000" dirty="0" err="1" smtClean="0"/>
              <a:t>string’i</a:t>
            </a:r>
            <a:r>
              <a:rPr lang="tr-TR" sz="2000" dirty="0" smtClean="0"/>
              <a:t> aşağıdaki gibi iki biçimde de tanımlayabiliriz. Çoğunlukla ilk yöntemi kullanacağız.</a:t>
            </a:r>
            <a:endParaRPr lang="tr-TR" sz="2000" dirty="0"/>
          </a:p>
        </p:txBody>
      </p:sp>
      <p:sp>
        <p:nvSpPr>
          <p:cNvPr id="8" name="Dikdörtgen 7"/>
          <p:cNvSpPr/>
          <p:nvPr/>
        </p:nvSpPr>
        <p:spPr>
          <a:xfrm>
            <a:off x="196733" y="4808007"/>
            <a:ext cx="116073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Yukarıda </a:t>
            </a:r>
            <a:r>
              <a:rPr lang="tr-TR" sz="2000" i="1" dirty="0" smtClean="0"/>
              <a:t>mesaj1</a:t>
            </a:r>
            <a:r>
              <a:rPr lang="tr-TR" sz="2000" dirty="0" smtClean="0"/>
              <a:t> değişkeninin değeri görüldüğü gibi  </a:t>
            </a:r>
            <a:r>
              <a:rPr lang="tr-TR" sz="2000" i="1" dirty="0" smtClean="0"/>
              <a:t>mesaj1</a:t>
            </a:r>
            <a:r>
              <a:rPr lang="tr-TR" sz="2000" dirty="0" smtClean="0"/>
              <a:t>’in eski değerinin ucuna </a:t>
            </a:r>
            <a:r>
              <a:rPr lang="tr-TR" sz="2000" i="1" dirty="0" smtClean="0"/>
              <a:t>mesaj2</a:t>
            </a:r>
            <a:r>
              <a:rPr lang="tr-TR" sz="2000" dirty="0" smtClean="0"/>
              <a:t>’nin değerinin eklenmiş halidir.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Ancak aslında bellekteki </a:t>
            </a:r>
            <a:r>
              <a:rPr lang="tr-TR" sz="2000" i="1" dirty="0" smtClean="0"/>
              <a:t>mesaj1</a:t>
            </a:r>
            <a:r>
              <a:rPr lang="tr-TR" sz="2000" dirty="0" smtClean="0"/>
              <a:t> değişkeninin değerine </a:t>
            </a:r>
            <a:r>
              <a:rPr lang="tr-TR" sz="2000" i="1" dirty="0" smtClean="0"/>
              <a:t>mesaj2</a:t>
            </a:r>
            <a:r>
              <a:rPr lang="tr-TR" sz="2000" dirty="0" smtClean="0"/>
              <a:t>’nin değeri eklenmemektedir. Çünkü </a:t>
            </a:r>
            <a:r>
              <a:rPr lang="tr-TR" sz="2000" dirty="0" err="1" smtClean="0"/>
              <a:t>stringler</a:t>
            </a:r>
            <a:r>
              <a:rPr lang="tr-TR" sz="2000" dirty="0" smtClean="0"/>
              <a:t>  bir kez oluşturulduktan sonra, değeri değiştirilemez(</a:t>
            </a:r>
            <a:r>
              <a:rPr lang="tr-TR" sz="2000" dirty="0" err="1" smtClean="0"/>
              <a:t>immutable</a:t>
            </a:r>
            <a:r>
              <a:rPr lang="tr-TR" sz="2000" dirty="0" smtClean="0"/>
              <a:t>).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Bunun yerine bellekte </a:t>
            </a:r>
            <a:r>
              <a:rPr lang="tr-TR" sz="2000" i="1" dirty="0" smtClean="0"/>
              <a:t>mesaj1</a:t>
            </a:r>
            <a:r>
              <a:rPr lang="tr-TR" sz="2000" dirty="0" smtClean="0"/>
              <a:t> isimli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yeniden oluşturulmakta ve bu değişkenin değeri olarak; </a:t>
            </a:r>
            <a:r>
              <a:rPr lang="tr-TR" sz="2000" i="1" dirty="0" smtClean="0"/>
              <a:t>mesaj1</a:t>
            </a:r>
            <a:r>
              <a:rPr lang="tr-TR" sz="2000" dirty="0" smtClean="0"/>
              <a:t>’in eski değerinin ucuna </a:t>
            </a:r>
            <a:r>
              <a:rPr lang="tr-TR" sz="2000" i="1" dirty="0" smtClean="0"/>
              <a:t>mesaj2’nin</a:t>
            </a:r>
            <a:r>
              <a:rPr lang="tr-TR" sz="2000" dirty="0" smtClean="0"/>
              <a:t> değerinin eklenmiş hali atanmaktadır. 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1" y="2251876"/>
            <a:ext cx="3961706" cy="2366977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306931" y="0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 Sınıfı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40" y="1332909"/>
            <a:ext cx="11242013" cy="319096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233" y="4893206"/>
            <a:ext cx="5833294" cy="136321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541565" y="59340"/>
            <a:ext cx="2679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equals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21941" y="963577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13: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716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541565" y="59340"/>
            <a:ext cx="3331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startsWith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666648" y="908459"/>
            <a:ext cx="10404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startsWith</a:t>
            </a:r>
            <a:r>
              <a:rPr lang="tr-TR" dirty="0" smtClean="0"/>
              <a:t> metodu bir </a:t>
            </a:r>
            <a:r>
              <a:rPr lang="tr-TR" dirty="0" err="1" smtClean="0"/>
              <a:t>stringin</a:t>
            </a:r>
            <a:r>
              <a:rPr lang="tr-TR" dirty="0" smtClean="0"/>
              <a:t> belirli bir </a:t>
            </a:r>
            <a:r>
              <a:rPr lang="tr-TR" dirty="0" err="1" smtClean="0"/>
              <a:t>string</a:t>
            </a:r>
            <a:r>
              <a:rPr lang="tr-TR" dirty="0" smtClean="0"/>
              <a:t> ile başlayıp başlamadığını belirten </a:t>
            </a:r>
            <a:r>
              <a:rPr lang="tr-TR" dirty="0" err="1" smtClean="0"/>
              <a:t>boolean</a:t>
            </a:r>
            <a:r>
              <a:rPr lang="tr-TR" dirty="0" smtClean="0"/>
              <a:t> bir değer döndürür.</a:t>
            </a:r>
          </a:p>
          <a:p>
            <a:r>
              <a:rPr lang="tr-TR" dirty="0" smtClean="0"/>
              <a:t>Bu sonucu ileride koşullu ifadelerde (</a:t>
            </a:r>
            <a:r>
              <a:rPr lang="tr-TR" dirty="0" err="1" smtClean="0"/>
              <a:t>if</a:t>
            </a:r>
            <a:r>
              <a:rPr lang="tr-TR" dirty="0" smtClean="0"/>
              <a:t>-else) kullanabiliriz.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8" y="1819133"/>
            <a:ext cx="6712720" cy="316592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3" y="5148182"/>
            <a:ext cx="4544059" cy="115268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803" y="5148182"/>
            <a:ext cx="4429743" cy="118126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823158" y="3758954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14: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580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541565" y="59340"/>
            <a:ext cx="320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endsWith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666648" y="908459"/>
            <a:ext cx="9771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endsWith</a:t>
            </a:r>
            <a:r>
              <a:rPr lang="tr-TR" dirty="0" smtClean="0"/>
              <a:t> metodu bir </a:t>
            </a:r>
            <a:r>
              <a:rPr lang="tr-TR" dirty="0" err="1" smtClean="0"/>
              <a:t>stringin</a:t>
            </a:r>
            <a:r>
              <a:rPr lang="tr-TR" dirty="0" smtClean="0"/>
              <a:t> belirli bir </a:t>
            </a:r>
            <a:r>
              <a:rPr lang="tr-TR" dirty="0" err="1" smtClean="0"/>
              <a:t>string</a:t>
            </a:r>
            <a:r>
              <a:rPr lang="tr-TR" dirty="0" smtClean="0"/>
              <a:t> ile bitip bitmediğini belirten </a:t>
            </a:r>
            <a:r>
              <a:rPr lang="tr-TR" dirty="0" err="1" smtClean="0"/>
              <a:t>boolean</a:t>
            </a:r>
            <a:r>
              <a:rPr lang="tr-TR" dirty="0" smtClean="0"/>
              <a:t> bir değer döndürür.</a:t>
            </a:r>
          </a:p>
          <a:p>
            <a:r>
              <a:rPr lang="tr-TR" dirty="0" smtClean="0"/>
              <a:t>Bu sonucu ileride koşullu ifadelerde (</a:t>
            </a:r>
            <a:r>
              <a:rPr lang="tr-TR" dirty="0" err="1" smtClean="0"/>
              <a:t>if</a:t>
            </a:r>
            <a:r>
              <a:rPr lang="tr-TR" dirty="0" smtClean="0"/>
              <a:t>-else) kullanabiliriz.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10" y="2032493"/>
            <a:ext cx="11371749" cy="279217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9" y="5148182"/>
            <a:ext cx="4410691" cy="115268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75" y="5110082"/>
            <a:ext cx="4458322" cy="1152686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23976" y="1663161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</a:t>
            </a:r>
            <a:r>
              <a:rPr lang="tr-TR" dirty="0" smtClean="0"/>
              <a:t>15: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5348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97115"/>
              </p:ext>
            </p:extLst>
          </p:nvPr>
        </p:nvGraphicFramePr>
        <p:xfrm>
          <a:off x="250440" y="584775"/>
          <a:ext cx="11785601" cy="588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8144">
                  <a:extLst>
                    <a:ext uri="{9D8B030D-6E8A-4147-A177-3AD203B41FA5}">
                      <a16:colId xmlns:a16="http://schemas.microsoft.com/office/drawing/2014/main" val="3854953272"/>
                    </a:ext>
                  </a:extLst>
                </a:gridCol>
                <a:gridCol w="6335090">
                  <a:extLst>
                    <a:ext uri="{9D8B030D-6E8A-4147-A177-3AD203B41FA5}">
                      <a16:colId xmlns:a16="http://schemas.microsoft.com/office/drawing/2014/main" val="15279819"/>
                    </a:ext>
                  </a:extLst>
                </a:gridCol>
                <a:gridCol w="1622367">
                  <a:extLst>
                    <a:ext uri="{9D8B030D-6E8A-4147-A177-3AD203B41FA5}">
                      <a16:colId xmlns:a16="http://schemas.microsoft.com/office/drawing/2014/main" val="1603145261"/>
                    </a:ext>
                  </a:extLst>
                </a:gridCol>
              </a:tblGrid>
              <a:tr h="594316"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Metot</a:t>
                      </a:r>
                      <a:r>
                        <a:rPr lang="tr-TR" sz="2000" dirty="0" smtClean="0"/>
                        <a:t>  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Tanımı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Verdiği</a:t>
                      </a:r>
                      <a:r>
                        <a:rPr lang="tr-TR" sz="2400" baseline="0" dirty="0" smtClean="0"/>
                        <a:t> verinin tipi</a:t>
                      </a:r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8822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dirty="0" err="1" smtClean="0"/>
                        <a:t>.length</a:t>
                      </a:r>
                      <a:r>
                        <a:rPr lang="tr-TR" sz="1800" dirty="0" smtClean="0"/>
                        <a:t>()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i="0" dirty="0" err="1" smtClean="0"/>
                        <a:t>’in</a:t>
                      </a:r>
                      <a:r>
                        <a:rPr lang="tr-TR" sz="1800" i="1" dirty="0" smtClean="0"/>
                        <a:t> </a:t>
                      </a:r>
                      <a:r>
                        <a:rPr lang="tr-TR" sz="1800" i="0" dirty="0" smtClean="0"/>
                        <a:t>uzunluğunu</a:t>
                      </a:r>
                      <a:r>
                        <a:rPr lang="tr-TR" sz="1800" i="1" dirty="0" smtClean="0"/>
                        <a:t> verir.</a:t>
                      </a:r>
                      <a:r>
                        <a:rPr lang="tr-TR" sz="1800" i="1" baseline="0" dirty="0" smtClean="0"/>
                        <a:t> 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err="1" smtClean="0"/>
                        <a:t>int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12062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dirty="0" err="1" smtClean="0"/>
                        <a:t>.substring</a:t>
                      </a:r>
                      <a:r>
                        <a:rPr lang="tr-TR" sz="1800" dirty="0" smtClean="0"/>
                        <a:t>(</a:t>
                      </a:r>
                      <a:r>
                        <a:rPr lang="tr-TR" sz="1800" i="1" dirty="0" smtClean="0"/>
                        <a:t>indeks1</a:t>
                      </a:r>
                      <a:r>
                        <a:rPr lang="tr-TR" sz="1800" dirty="0" smtClean="0"/>
                        <a:t>,</a:t>
                      </a:r>
                      <a:r>
                        <a:rPr lang="tr-TR" sz="1800" i="1" dirty="0" smtClean="0"/>
                        <a:t>indeks2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i="0" dirty="0" err="1" smtClean="0"/>
                        <a:t>’in</a:t>
                      </a:r>
                      <a:r>
                        <a:rPr lang="tr-TR" sz="1800" i="1" dirty="0" smtClean="0"/>
                        <a:t> indeks1’</a:t>
                      </a:r>
                      <a:r>
                        <a:rPr lang="tr-TR" sz="1800" i="0" dirty="0" smtClean="0"/>
                        <a:t>den (</a:t>
                      </a:r>
                      <a:r>
                        <a:rPr lang="tr-TR" sz="1800" i="1" dirty="0" smtClean="0"/>
                        <a:t>indeks1. </a:t>
                      </a:r>
                      <a:r>
                        <a:rPr lang="tr-TR" sz="1800" i="0" dirty="0" smtClean="0"/>
                        <a:t>eleman dahil) </a:t>
                      </a:r>
                      <a:r>
                        <a:rPr lang="tr-TR" sz="1800" i="1" dirty="0" smtClean="0"/>
                        <a:t>indeks2</a:t>
                      </a:r>
                      <a:r>
                        <a:rPr lang="tr-TR" sz="1800" i="0" dirty="0" smtClean="0"/>
                        <a:t>’ya</a:t>
                      </a:r>
                      <a:r>
                        <a:rPr lang="tr-TR" sz="1800" i="1" dirty="0" smtClean="0"/>
                        <a:t> </a:t>
                      </a:r>
                      <a:r>
                        <a:rPr lang="tr-TR" sz="1800" i="0" dirty="0" smtClean="0"/>
                        <a:t>kadar</a:t>
                      </a:r>
                      <a:r>
                        <a:rPr lang="tr-TR" sz="1800" i="1" dirty="0" smtClean="0"/>
                        <a:t> </a:t>
                      </a:r>
                      <a:r>
                        <a:rPr lang="tr-TR" sz="1800" i="0" dirty="0" smtClean="0"/>
                        <a:t>(</a:t>
                      </a:r>
                      <a:r>
                        <a:rPr lang="tr-TR" sz="1800" i="1" dirty="0" smtClean="0"/>
                        <a:t>indeks2</a:t>
                      </a:r>
                      <a:r>
                        <a:rPr lang="tr-TR" sz="1800" i="0" dirty="0" smtClean="0"/>
                        <a:t>. eleman dahil değil) kısmını verir.</a:t>
                      </a:r>
                      <a:r>
                        <a:rPr lang="tr-TR" sz="1800" i="0" baseline="0" dirty="0" smtClean="0"/>
                        <a:t> </a:t>
                      </a:r>
                      <a:endParaRPr lang="tr-TR" sz="1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0" dirty="0" err="1" smtClean="0"/>
                        <a:t>String</a:t>
                      </a:r>
                      <a:endParaRPr lang="tr-TR" sz="1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53860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dirty="0" err="1" smtClean="0"/>
                        <a:t>.substring</a:t>
                      </a:r>
                      <a:r>
                        <a:rPr lang="tr-TR" sz="1800" dirty="0" smtClean="0"/>
                        <a:t>(</a:t>
                      </a:r>
                      <a:r>
                        <a:rPr lang="tr-TR" sz="1800" i="1" dirty="0" smtClean="0"/>
                        <a:t>indeks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i="0" dirty="0" err="1" smtClean="0"/>
                        <a:t>’in</a:t>
                      </a:r>
                      <a:r>
                        <a:rPr lang="tr-TR" sz="1800" i="1" dirty="0" smtClean="0"/>
                        <a:t> indeks.</a:t>
                      </a:r>
                      <a:r>
                        <a:rPr lang="tr-TR" sz="1800" i="1" baseline="0" dirty="0" smtClean="0"/>
                        <a:t> </a:t>
                      </a:r>
                      <a:r>
                        <a:rPr lang="tr-TR" sz="1800" i="0" baseline="0" dirty="0" smtClean="0"/>
                        <a:t>elemandan başlayarak sağda kalan kısmını verir.</a:t>
                      </a:r>
                      <a:r>
                        <a:rPr lang="tr-TR" sz="1800" i="0" dirty="0" smtClean="0"/>
                        <a:t> </a:t>
                      </a:r>
                      <a:endParaRPr lang="tr-TR" sz="1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0" dirty="0" err="1" smtClean="0"/>
                        <a:t>String</a:t>
                      </a:r>
                      <a:endParaRPr lang="tr-TR" sz="1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951340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dirty="0" err="1" smtClean="0"/>
                        <a:t>.startsWith</a:t>
                      </a:r>
                      <a:r>
                        <a:rPr lang="tr-TR" sz="1800" dirty="0" smtClean="0"/>
                        <a:t>(</a:t>
                      </a:r>
                      <a:r>
                        <a:rPr lang="tr-TR" sz="1800" i="1" dirty="0" err="1" smtClean="0"/>
                        <a:t>strDeger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i="0" dirty="0" err="1" smtClean="0"/>
                        <a:t>’in</a:t>
                      </a:r>
                      <a:r>
                        <a:rPr lang="tr-TR" sz="1800" i="0" dirty="0" smtClean="0"/>
                        <a:t> </a:t>
                      </a:r>
                      <a:r>
                        <a:rPr lang="tr-TR" sz="1800" dirty="0" smtClean="0"/>
                        <a:t> </a:t>
                      </a:r>
                      <a:r>
                        <a:rPr lang="tr-TR" sz="1800" dirty="0" err="1" smtClean="0"/>
                        <a:t>strDeger</a:t>
                      </a:r>
                      <a:r>
                        <a:rPr lang="tr-TR" sz="1800" baseline="0" dirty="0" smtClean="0"/>
                        <a:t> ile başlayıp başlamadığını belirten bir değer (başlıyorsa </a:t>
                      </a:r>
                      <a:r>
                        <a:rPr lang="tr-TR" sz="1800" baseline="0" dirty="0" err="1" smtClean="0"/>
                        <a:t>true</a:t>
                      </a:r>
                      <a:r>
                        <a:rPr lang="tr-TR" sz="1800" baseline="0" dirty="0" smtClean="0"/>
                        <a:t>, aksi takdirde </a:t>
                      </a:r>
                      <a:r>
                        <a:rPr lang="tr-TR" sz="1800" baseline="0" dirty="0" err="1" smtClean="0"/>
                        <a:t>false</a:t>
                      </a:r>
                      <a:r>
                        <a:rPr lang="tr-TR" sz="1800" baseline="0" dirty="0" smtClean="0"/>
                        <a:t>) verir.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err="1" smtClean="0"/>
                        <a:t>boolean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23508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dirty="0" err="1" smtClean="0"/>
                        <a:t>.endsWith</a:t>
                      </a:r>
                      <a:r>
                        <a:rPr lang="tr-TR" sz="1800" dirty="0" smtClean="0"/>
                        <a:t>(</a:t>
                      </a:r>
                      <a:r>
                        <a:rPr lang="tr-TR" sz="1800" i="1" dirty="0" err="1" smtClean="0"/>
                        <a:t>strDeger</a:t>
                      </a:r>
                      <a:r>
                        <a:rPr lang="tr-TR" sz="1800" dirty="0" smtClean="0"/>
                        <a:t>)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1" dirty="0" err="1" smtClean="0"/>
                        <a:t>strDegisken</a:t>
                      </a:r>
                      <a:r>
                        <a:rPr lang="tr-TR" sz="1800" i="0" dirty="0" err="1" smtClean="0"/>
                        <a:t>’in</a:t>
                      </a:r>
                      <a:r>
                        <a:rPr lang="tr-TR" sz="1800" i="0" dirty="0" smtClean="0"/>
                        <a:t> </a:t>
                      </a:r>
                      <a:r>
                        <a:rPr lang="tr-TR" sz="1800" dirty="0" smtClean="0"/>
                        <a:t> </a:t>
                      </a:r>
                      <a:r>
                        <a:rPr lang="tr-TR" sz="1800" dirty="0" err="1" smtClean="0"/>
                        <a:t>strDeger</a:t>
                      </a:r>
                      <a:r>
                        <a:rPr lang="tr-TR" sz="1800" baseline="0" dirty="0" smtClean="0"/>
                        <a:t> ile bitip bitmediğini belirten bir değer (bitiyorsa </a:t>
                      </a:r>
                      <a:r>
                        <a:rPr lang="tr-TR" sz="1800" baseline="0" dirty="0" err="1" smtClean="0"/>
                        <a:t>true</a:t>
                      </a:r>
                      <a:r>
                        <a:rPr lang="tr-TR" sz="1800" baseline="0" dirty="0" smtClean="0"/>
                        <a:t>, aksi takdirde </a:t>
                      </a:r>
                      <a:r>
                        <a:rPr lang="tr-TR" sz="1800" baseline="0" dirty="0" err="1" smtClean="0"/>
                        <a:t>false</a:t>
                      </a:r>
                      <a:r>
                        <a:rPr lang="tr-TR" sz="1800" baseline="0" dirty="0" smtClean="0"/>
                        <a:t>) verir.</a:t>
                      </a:r>
                      <a:endParaRPr lang="tr-T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err="1" smtClean="0"/>
                        <a:t>boolean</a:t>
                      </a:r>
                      <a:endParaRPr lang="tr-T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00076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1800" i="1" dirty="0" err="1" smtClean="0">
                          <a:solidFill>
                            <a:schemeClr val="tx1"/>
                          </a:solidFill>
                        </a:rPr>
                        <a:t>strDegisken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</a:rPr>
                        <a:t>.toUpperCase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1" dirty="0" err="1" smtClean="0">
                          <a:solidFill>
                            <a:schemeClr val="tx1"/>
                          </a:solidFill>
                        </a:rPr>
                        <a:t>strDegisken</a:t>
                      </a:r>
                      <a:r>
                        <a:rPr lang="tr-TR" sz="1800" i="0" dirty="0" err="1" smtClean="0">
                          <a:solidFill>
                            <a:schemeClr val="tx1"/>
                          </a:solidFill>
                        </a:rPr>
                        <a:t>’in</a:t>
                      </a:r>
                      <a:r>
                        <a:rPr lang="tr-TR" sz="180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</a:rPr>
                        <a:t> bütün harflerinin büyük</a:t>
                      </a:r>
                      <a:r>
                        <a:rPr lang="tr-TR" sz="1800" baseline="0" dirty="0" smtClean="0">
                          <a:solidFill>
                            <a:schemeClr val="tx1"/>
                          </a:solidFill>
                        </a:rPr>
                        <a:t> harf halinde olduğu bir </a:t>
                      </a:r>
                      <a:r>
                        <a:rPr lang="tr-TR" sz="1800" baseline="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tr-TR" sz="1800" baseline="0" dirty="0" smtClean="0">
                          <a:solidFill>
                            <a:schemeClr val="tx1"/>
                          </a:solidFill>
                        </a:rPr>
                        <a:t> verir.</a:t>
                      </a:r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52512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r>
                        <a:rPr lang="tr-TR" sz="1800" i="1" dirty="0" err="1" smtClean="0">
                          <a:solidFill>
                            <a:schemeClr val="tx1"/>
                          </a:solidFill>
                        </a:rPr>
                        <a:t>strDegisken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</a:rPr>
                        <a:t>.toLowerCase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i="1" dirty="0" err="1" smtClean="0">
                          <a:solidFill>
                            <a:schemeClr val="tx1"/>
                          </a:solidFill>
                        </a:rPr>
                        <a:t>strDegisken</a:t>
                      </a:r>
                      <a:r>
                        <a:rPr lang="tr-TR" sz="1800" i="0" dirty="0" err="1" smtClean="0">
                          <a:solidFill>
                            <a:schemeClr val="tx1"/>
                          </a:solidFill>
                        </a:rPr>
                        <a:t>’in</a:t>
                      </a:r>
                      <a:r>
                        <a:rPr lang="tr-TR" sz="180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</a:rPr>
                        <a:t> bütün harflerinin küçük</a:t>
                      </a:r>
                      <a:r>
                        <a:rPr lang="tr-TR" sz="1800" baseline="0" dirty="0" smtClean="0">
                          <a:solidFill>
                            <a:schemeClr val="tx1"/>
                          </a:solidFill>
                        </a:rPr>
                        <a:t> harf halinde olduğu bir </a:t>
                      </a:r>
                      <a:r>
                        <a:rPr lang="tr-TR" sz="1800" baseline="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tr-TR" sz="1800" baseline="0" dirty="0" smtClean="0">
                          <a:solidFill>
                            <a:schemeClr val="tx1"/>
                          </a:solidFill>
                        </a:rPr>
                        <a:t> verir.</a:t>
                      </a:r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0296"/>
                  </a:ext>
                </a:extLst>
              </a:tr>
              <a:tr h="581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i="1" dirty="0" err="1" smtClean="0">
                          <a:solidFill>
                            <a:schemeClr val="tx1"/>
                          </a:solidFill>
                        </a:rPr>
                        <a:t>strDegisken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</a:rPr>
                        <a:t>.equals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tr-TR" sz="1800" i="1" dirty="0" err="1" smtClean="0"/>
                        <a:t>strDeger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i="1" dirty="0" err="1" smtClean="0">
                          <a:solidFill>
                            <a:schemeClr val="tx1"/>
                          </a:solidFill>
                        </a:rPr>
                        <a:t>strDegisken</a:t>
                      </a:r>
                      <a:r>
                        <a:rPr lang="tr-TR" sz="1800" i="0" dirty="0" err="1" smtClean="0">
                          <a:solidFill>
                            <a:schemeClr val="tx1"/>
                          </a:solidFill>
                        </a:rPr>
                        <a:t>’in</a:t>
                      </a:r>
                      <a:r>
                        <a:rPr lang="tr-TR" sz="180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</a:rPr>
                        <a:t>strDeger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</a:rPr>
                        <a:t> ile aynı</a:t>
                      </a:r>
                      <a:r>
                        <a:rPr lang="tr-TR" sz="1800" baseline="0" dirty="0" smtClean="0">
                          <a:solidFill>
                            <a:schemeClr val="tx1"/>
                          </a:solidFill>
                        </a:rPr>
                        <a:t> olup olmadığını </a:t>
                      </a:r>
                      <a:r>
                        <a:rPr lang="tr-TR" sz="1800" baseline="0" dirty="0" smtClean="0"/>
                        <a:t>belirten bir değer (aynı ise </a:t>
                      </a:r>
                      <a:r>
                        <a:rPr lang="tr-TR" sz="1800" baseline="0" dirty="0" err="1" smtClean="0"/>
                        <a:t>true</a:t>
                      </a:r>
                      <a:r>
                        <a:rPr lang="tr-TR" sz="1800" baseline="0" dirty="0" smtClean="0"/>
                        <a:t>, aksi takdirde </a:t>
                      </a:r>
                      <a:r>
                        <a:rPr lang="tr-TR" sz="1800" baseline="0" dirty="0" err="1" smtClean="0"/>
                        <a:t>false</a:t>
                      </a:r>
                      <a:r>
                        <a:rPr lang="tr-TR" sz="1800" baseline="0" dirty="0" smtClean="0"/>
                        <a:t>) verir.</a:t>
                      </a:r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tr-T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72030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4605383" y="0"/>
            <a:ext cx="4028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Başlıca </a:t>
            </a:r>
            <a:r>
              <a:rPr lang="tr-TR" sz="3200" dirty="0" err="1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 Metotları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4541565" y="59340"/>
            <a:ext cx="4531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equalsIgnoreCase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514248" y="908459"/>
            <a:ext cx="105397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equalsIgnoreCase</a:t>
            </a:r>
            <a:r>
              <a:rPr lang="tr-TR" dirty="0" smtClean="0"/>
              <a:t> metodu iki </a:t>
            </a:r>
            <a:r>
              <a:rPr lang="tr-TR" dirty="0" err="1" smtClean="0"/>
              <a:t>stringin</a:t>
            </a:r>
            <a:r>
              <a:rPr lang="tr-TR" dirty="0" smtClean="0"/>
              <a:t> içeriğinin BÜYÜK-KÜÇÜK HARF AYRIMI YAPMADAN kıyaslayan ve sonuçta </a:t>
            </a:r>
          </a:p>
          <a:p>
            <a:r>
              <a:rPr lang="tr-TR" dirty="0" err="1" smtClean="0"/>
              <a:t>boolean</a:t>
            </a:r>
            <a:r>
              <a:rPr lang="tr-TR" dirty="0" smtClean="0"/>
              <a:t> bir değer döndüren bir metottur.</a:t>
            </a:r>
          </a:p>
          <a:p>
            <a:endParaRPr lang="tr-TR" dirty="0" smtClean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4" y="2096132"/>
            <a:ext cx="8911509" cy="41001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Dikdörtgen 10"/>
          <p:cNvSpPr/>
          <p:nvPr/>
        </p:nvSpPr>
        <p:spPr>
          <a:xfrm>
            <a:off x="10074443" y="4447218"/>
            <a:ext cx="1114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Düz Ok Bağlayıcısı 12"/>
          <p:cNvCxnSpPr/>
          <p:nvPr/>
        </p:nvCxnSpPr>
        <p:spPr>
          <a:xfrm flipV="1">
            <a:off x="7760368" y="4716379"/>
            <a:ext cx="2314075" cy="1203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V="1">
            <a:off x="7760368" y="5041366"/>
            <a:ext cx="2314075" cy="1203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 flipV="1">
            <a:off x="9180095" y="5366353"/>
            <a:ext cx="927051" cy="1203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86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541565" y="59340"/>
            <a:ext cx="5357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indexOf</a:t>
            </a:r>
            <a:r>
              <a:rPr lang="tr-TR" sz="3200" dirty="0" smtClean="0">
                <a:solidFill>
                  <a:srgbClr val="0070C0"/>
                </a:solidFill>
              </a:rPr>
              <a:t> ve </a:t>
            </a:r>
            <a:r>
              <a:rPr lang="tr-TR" sz="3200" dirty="0" err="1" smtClean="0">
                <a:solidFill>
                  <a:srgbClr val="0070C0"/>
                </a:solidFill>
              </a:rPr>
              <a:t>lastIndexOf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69859" y="766416"/>
            <a:ext cx="10944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indexOf</a:t>
            </a:r>
            <a:r>
              <a:rPr lang="tr-TR" dirty="0" smtClean="0"/>
              <a:t> metodu bir </a:t>
            </a:r>
            <a:r>
              <a:rPr lang="tr-TR" dirty="0" err="1" smtClean="0"/>
              <a:t>stringin</a:t>
            </a:r>
            <a:r>
              <a:rPr lang="tr-TR" dirty="0" smtClean="0"/>
              <a:t> veya bir karakteri başka bir </a:t>
            </a:r>
            <a:r>
              <a:rPr lang="tr-TR" dirty="0" err="1" smtClean="0"/>
              <a:t>string</a:t>
            </a:r>
            <a:r>
              <a:rPr lang="tr-TR" dirty="0" smtClean="0"/>
              <a:t> içerisinde ilk karşılaşıldığı yerin indeksini vermektedir.</a:t>
            </a:r>
          </a:p>
          <a:p>
            <a:r>
              <a:rPr lang="tr-TR" dirty="0" smtClean="0"/>
              <a:t> Aranan </a:t>
            </a:r>
            <a:r>
              <a:rPr lang="tr-TR" dirty="0" err="1" smtClean="0"/>
              <a:t>string</a:t>
            </a:r>
            <a:r>
              <a:rPr lang="tr-TR" dirty="0" smtClean="0"/>
              <a:t> tek bir harf ya da boşluk gibi başka bir karakter de olabilir.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785458" y="5745950"/>
            <a:ext cx="10313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Eğer aranan </a:t>
            </a:r>
            <a:r>
              <a:rPr lang="tr-TR" dirty="0" err="1" smtClean="0"/>
              <a:t>string</a:t>
            </a:r>
            <a:r>
              <a:rPr lang="tr-TR" dirty="0" smtClean="0"/>
              <a:t> veya karakter bulunamazsa iki </a:t>
            </a:r>
            <a:r>
              <a:rPr lang="tr-TR" dirty="0" err="1" smtClean="0"/>
              <a:t>metodda</a:t>
            </a:r>
            <a:r>
              <a:rPr lang="tr-TR" dirty="0" smtClean="0"/>
              <a:t> -1 sayısını döndürür. Negatif indeks  olmadığı için </a:t>
            </a:r>
          </a:p>
          <a:p>
            <a:r>
              <a:rPr lang="tr-TR" dirty="0" smtClean="0"/>
              <a:t>benzer başka metotlarda da bulamama durumlarında -1 sayısı döndürülür.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469859" y="1525025"/>
            <a:ext cx="11636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lastIndexOf</a:t>
            </a:r>
            <a:r>
              <a:rPr lang="tr-TR" dirty="0" smtClean="0"/>
              <a:t> metodu bir </a:t>
            </a:r>
            <a:r>
              <a:rPr lang="tr-TR" dirty="0" err="1" smtClean="0"/>
              <a:t>stringin</a:t>
            </a:r>
            <a:r>
              <a:rPr lang="tr-TR" dirty="0" smtClean="0"/>
              <a:t> veya bir karakteri başka bir </a:t>
            </a:r>
            <a:r>
              <a:rPr lang="tr-TR" dirty="0" err="1" smtClean="0"/>
              <a:t>string</a:t>
            </a:r>
            <a:r>
              <a:rPr lang="tr-TR" dirty="0" smtClean="0"/>
              <a:t> içerisinde ilk karşılaşıldığı yerin indeksini vermektedir.</a:t>
            </a:r>
          </a:p>
          <a:p>
            <a:r>
              <a:rPr lang="tr-TR" dirty="0" smtClean="0"/>
              <a:t> Aranan </a:t>
            </a:r>
            <a:r>
              <a:rPr lang="tr-TR" dirty="0" err="1" smtClean="0"/>
              <a:t>string</a:t>
            </a:r>
            <a:r>
              <a:rPr lang="tr-TR" dirty="0" smtClean="0"/>
              <a:t> tek bir harf ya da boşluk gibi başka bir karakter de olabilir.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67" y="2220799"/>
            <a:ext cx="8806690" cy="34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65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59" y="1017182"/>
            <a:ext cx="11561720" cy="179289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541565" y="59340"/>
            <a:ext cx="2890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indexOf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87" y="4089931"/>
            <a:ext cx="8517326" cy="244321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276" y="4089931"/>
            <a:ext cx="2540727" cy="64239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87" y="3007219"/>
            <a:ext cx="8315325" cy="871578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434730" y="597755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16: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9256276" y="4996775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17: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17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39" y="556679"/>
            <a:ext cx="6665078" cy="163483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39" y="2280032"/>
            <a:ext cx="4818521" cy="334381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541565" y="-17100"/>
            <a:ext cx="2890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indexOf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54462" y="2688248"/>
            <a:ext cx="11465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indexOf</a:t>
            </a:r>
            <a:r>
              <a:rPr lang="tr-TR" dirty="0" smtClean="0"/>
              <a:t> metodunun ikinci bir versiyonu daha vardır. Bu versiyonda bizden aranan </a:t>
            </a:r>
            <a:r>
              <a:rPr lang="tr-TR" dirty="0" err="1" smtClean="0"/>
              <a:t>string</a:t>
            </a:r>
            <a:r>
              <a:rPr lang="tr-TR" dirty="0" smtClean="0"/>
              <a:t> veya karakterle birlikte, ikinci </a:t>
            </a:r>
          </a:p>
          <a:p>
            <a:r>
              <a:rPr lang="tr-TR" dirty="0" smtClean="0"/>
              <a:t>parametre olarak bir tam sayı bekler. Önce aşağıdaki örneğe bakalım.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68855" y="6034116"/>
            <a:ext cx="1190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Görüldüğü gibi, </a:t>
            </a:r>
            <a:r>
              <a:rPr lang="tr-TR" dirty="0" err="1" smtClean="0"/>
              <a:t>indexOf</a:t>
            </a:r>
            <a:r>
              <a:rPr lang="tr-TR" dirty="0" smtClean="0"/>
              <a:t> metodunun bu versiyonu, indeksini verdiğimiz </a:t>
            </a:r>
            <a:r>
              <a:rPr lang="tr-TR" dirty="0"/>
              <a:t>elemandan sonra </a:t>
            </a:r>
            <a:r>
              <a:rPr lang="tr-TR" dirty="0" smtClean="0"/>
              <a:t>arama işlemini gerçekleştirmektedir. </a:t>
            </a:r>
          </a:p>
          <a:p>
            <a:r>
              <a:rPr lang="tr-TR" dirty="0" smtClean="0"/>
              <a:t>Sonuçta, verilen indeksin sağında aranan </a:t>
            </a:r>
            <a:r>
              <a:rPr lang="tr-TR" dirty="0" err="1" smtClean="0"/>
              <a:t>stringin</a:t>
            </a:r>
            <a:r>
              <a:rPr lang="tr-TR" dirty="0" smtClean="0"/>
              <a:t> ilk karşılaşıldığı yerin indeksini vermektedir.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39" y="3567631"/>
            <a:ext cx="7909061" cy="184767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539" y="5648360"/>
            <a:ext cx="5630061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34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541565" y="-17100"/>
            <a:ext cx="2990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contains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07222" y="372365"/>
            <a:ext cx="114019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Eğer bir </a:t>
            </a:r>
            <a:r>
              <a:rPr lang="tr-TR" dirty="0" err="1" smtClean="0"/>
              <a:t>stringin</a:t>
            </a:r>
            <a:r>
              <a:rPr lang="tr-TR" dirty="0" smtClean="0"/>
              <a:t> başka bir </a:t>
            </a:r>
            <a:r>
              <a:rPr lang="tr-TR" dirty="0" err="1" smtClean="0"/>
              <a:t>string</a:t>
            </a:r>
            <a:r>
              <a:rPr lang="tr-TR" dirty="0" smtClean="0"/>
              <a:t> içerisinde olup olmadığı ile ilgileniyorsak </a:t>
            </a:r>
            <a:r>
              <a:rPr lang="tr-TR" dirty="0" err="1" smtClean="0"/>
              <a:t>indexOf</a:t>
            </a:r>
            <a:r>
              <a:rPr lang="tr-TR" dirty="0" smtClean="0"/>
              <a:t> metodunun sonucunu kontrol </a:t>
            </a:r>
            <a:r>
              <a:rPr lang="tr-TR" dirty="0" err="1" smtClean="0"/>
              <a:t>ederekbunu</a:t>
            </a:r>
            <a:r>
              <a:rPr lang="tr-TR" dirty="0" smtClean="0"/>
              <a:t> anlayabiliriz. Sonuç -1 ise olmadığı anlamına, -1’den farklı herhangi bir değer de olduğu anlamına  geliyordu.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/>
              <a:t>c</a:t>
            </a:r>
            <a:r>
              <a:rPr lang="tr-TR" dirty="0" err="1" smtClean="0"/>
              <a:t>ontains</a:t>
            </a:r>
            <a:r>
              <a:rPr lang="tr-TR" dirty="0" smtClean="0"/>
              <a:t> metodu , bize bu sonucu doğrudan (aranan </a:t>
            </a:r>
            <a:r>
              <a:rPr lang="tr-TR" dirty="0" err="1" smtClean="0"/>
              <a:t>string</a:t>
            </a:r>
            <a:r>
              <a:rPr lang="tr-TR" dirty="0" smtClean="0"/>
              <a:t> varsa)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 smtClean="0"/>
              <a:t> ve (aranan </a:t>
            </a:r>
            <a:r>
              <a:rPr lang="tr-TR" dirty="0" err="1" smtClean="0"/>
              <a:t>string</a:t>
            </a:r>
            <a:r>
              <a:rPr lang="tr-TR" dirty="0" smtClean="0"/>
              <a:t> yoksa) </a:t>
            </a:r>
            <a:r>
              <a:rPr lang="tr-TR" dirty="0" err="1" smtClean="0"/>
              <a:t>false</a:t>
            </a:r>
            <a:r>
              <a:rPr lang="tr-TR" dirty="0" smtClean="0"/>
              <a:t> değerleri ile döndürmektedir. Dolayısıyla indeks ile ilgilenmiyor, sadece aranan </a:t>
            </a:r>
            <a:r>
              <a:rPr lang="tr-TR" dirty="0" err="1" smtClean="0"/>
              <a:t>stringin</a:t>
            </a:r>
            <a:r>
              <a:rPr lang="tr-TR" dirty="0" smtClean="0"/>
              <a:t> olup olmadığı ile ilgileniyorsak; </a:t>
            </a:r>
            <a:r>
              <a:rPr lang="tr-TR" dirty="0" err="1" smtClean="0"/>
              <a:t>indexOf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kullanmak (ve sonucu -1 ile kıyaslamak) yerine </a:t>
            </a:r>
            <a:r>
              <a:rPr lang="tr-TR" dirty="0" err="1" smtClean="0"/>
              <a:t>contains</a:t>
            </a:r>
            <a:r>
              <a:rPr lang="tr-TR" dirty="0" smtClean="0"/>
              <a:t> kullanılabilir.</a:t>
            </a:r>
          </a:p>
          <a:p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47" y="2403690"/>
            <a:ext cx="9057426" cy="319128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65" y="5594976"/>
            <a:ext cx="3105583" cy="1124107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76847" y="2034358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18: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4021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541565" y="-17100"/>
            <a:ext cx="2684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charAt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82097" y="633087"/>
            <a:ext cx="11515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Bir </a:t>
            </a:r>
            <a:r>
              <a:rPr lang="tr-TR" dirty="0" err="1" smtClean="0"/>
              <a:t>stringin</a:t>
            </a:r>
            <a:r>
              <a:rPr lang="tr-TR" dirty="0" smtClean="0"/>
              <a:t> bir karakterini elde etmek istiyorsak </a:t>
            </a:r>
            <a:r>
              <a:rPr lang="tr-TR" dirty="0" err="1" smtClean="0"/>
              <a:t>substring</a:t>
            </a:r>
            <a:r>
              <a:rPr lang="tr-TR" dirty="0" smtClean="0"/>
              <a:t> metodunu kullanabiliriz. Örneğin 8. indeksteki harften oluşan</a:t>
            </a:r>
          </a:p>
          <a:p>
            <a:r>
              <a:rPr lang="tr-TR" dirty="0" smtClean="0"/>
              <a:t>bir </a:t>
            </a:r>
            <a:r>
              <a:rPr lang="tr-TR" dirty="0" err="1" smtClean="0"/>
              <a:t>string</a:t>
            </a:r>
            <a:r>
              <a:rPr lang="tr-TR" dirty="0" smtClean="0"/>
              <a:t> için, </a:t>
            </a:r>
            <a:r>
              <a:rPr lang="tr-TR" dirty="0" err="1" smtClean="0"/>
              <a:t>str</a:t>
            </a:r>
            <a:r>
              <a:rPr lang="tr-TR" dirty="0" smtClean="0"/>
              <a:t> </a:t>
            </a:r>
            <a:r>
              <a:rPr lang="tr-TR" dirty="0" err="1" smtClean="0"/>
              <a:t>stringinin</a:t>
            </a:r>
            <a:r>
              <a:rPr lang="tr-TR" dirty="0" smtClean="0"/>
              <a:t> 8. indeksten 9.ya kadar(9. dahil değil) kısmını alıp bir </a:t>
            </a:r>
            <a:r>
              <a:rPr lang="tr-TR" dirty="0" err="1" smtClean="0"/>
              <a:t>stringe</a:t>
            </a:r>
            <a:r>
              <a:rPr lang="tr-TR" dirty="0" smtClean="0"/>
              <a:t> atayabiliriz.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41344" y="1488883"/>
            <a:ext cx="11456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Ancak elde edeceğimiz tek karakteri, ilkel bir veri tipi olan </a:t>
            </a:r>
            <a:r>
              <a:rPr lang="tr-TR" dirty="0" err="1" smtClean="0"/>
              <a:t>char</a:t>
            </a:r>
            <a:r>
              <a:rPr lang="tr-TR" dirty="0" smtClean="0"/>
              <a:t> tipinde de saklayabiliriz. Bunun için </a:t>
            </a:r>
            <a:r>
              <a:rPr lang="tr-TR" dirty="0" err="1" smtClean="0"/>
              <a:t>charAt</a:t>
            </a:r>
            <a:r>
              <a:rPr lang="tr-TR" dirty="0" smtClean="0"/>
              <a:t> metodunda</a:t>
            </a:r>
          </a:p>
          <a:p>
            <a:r>
              <a:rPr lang="tr-TR" dirty="0" smtClean="0"/>
              <a:t>kaçıncı indeksteki karakteri istediğimizi belirtiriz.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46" y="2516103"/>
            <a:ext cx="9761220" cy="23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4" y="3573138"/>
            <a:ext cx="8430802" cy="160042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0" y="626275"/>
            <a:ext cx="114783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400" dirty="0" err="1" smtClean="0"/>
              <a:t>Scanner</a:t>
            </a:r>
            <a:r>
              <a:rPr lang="tr-TR" sz="2400" dirty="0" smtClean="0"/>
              <a:t> sınıfının </a:t>
            </a:r>
            <a:r>
              <a:rPr lang="tr-TR" sz="2400" dirty="0" err="1" smtClean="0"/>
              <a:t>next</a:t>
            </a:r>
            <a:r>
              <a:rPr lang="tr-TR" sz="2400" dirty="0" smtClean="0"/>
              <a:t> metodu ile klavyeden giriş okuduğumuzda, sadece ilk boşluğa kadar olan kısım</a:t>
            </a:r>
            <a:r>
              <a:rPr lang="tr-TR" sz="2400" dirty="0"/>
              <a:t> </a:t>
            </a:r>
            <a:r>
              <a:rPr lang="tr-TR" sz="2400" dirty="0" smtClean="0"/>
              <a:t>alınır. 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400" dirty="0" smtClean="0"/>
              <a:t>Aşağıdaki </a:t>
            </a:r>
            <a:r>
              <a:rPr lang="tr-TR" sz="2400" dirty="0"/>
              <a:t>Ö</a:t>
            </a:r>
            <a:r>
              <a:rPr lang="tr-TR" sz="2400" dirty="0" smtClean="0"/>
              <a:t>rnek01 görüldüğü gibi ‘’HELLO WORLD’’ </a:t>
            </a:r>
            <a:r>
              <a:rPr lang="tr-TR" sz="2400" dirty="0" err="1" smtClean="0"/>
              <a:t>stringi</a:t>
            </a:r>
            <a:r>
              <a:rPr lang="tr-TR" sz="2400" dirty="0" smtClean="0"/>
              <a:t> girilmiş olsun.</a:t>
            </a:r>
          </a:p>
          <a:p>
            <a:pPr marL="342900">
              <a:lnSpc>
                <a:spcPct val="150000"/>
              </a:lnSpc>
            </a:pPr>
            <a:r>
              <a:rPr lang="tr-TR" sz="2400" dirty="0" err="1" smtClean="0"/>
              <a:t>next</a:t>
            </a:r>
            <a:r>
              <a:rPr lang="tr-TR" sz="2400" dirty="0" smtClean="0"/>
              <a:t>  metodu ile okunarak mesaj değişkenine atandığında, boşluğa kadar olan ‘’HELLO’’</a:t>
            </a:r>
          </a:p>
          <a:p>
            <a:pPr marL="342900">
              <a:lnSpc>
                <a:spcPct val="150000"/>
              </a:lnSpc>
            </a:pPr>
            <a:r>
              <a:rPr lang="tr-TR" sz="2400" dirty="0" err="1" smtClean="0"/>
              <a:t>stringinin</a:t>
            </a:r>
            <a:r>
              <a:rPr lang="tr-TR" sz="2400" dirty="0" smtClean="0"/>
              <a:t> atandığı görülür.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4706665" y="41500"/>
            <a:ext cx="3749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>
                <a:solidFill>
                  <a:srgbClr val="0070C0"/>
                </a:solidFill>
              </a:rPr>
              <a:t>Scanner</a:t>
            </a:r>
            <a:r>
              <a:rPr lang="tr-TR" sz="3200" dirty="0">
                <a:solidFill>
                  <a:srgbClr val="0070C0"/>
                </a:solidFill>
              </a:rPr>
              <a:t> </a:t>
            </a:r>
            <a:r>
              <a:rPr lang="tr-TR" sz="3200" dirty="0" err="1" smtClean="0">
                <a:solidFill>
                  <a:srgbClr val="0070C0"/>
                </a:solidFill>
              </a:rPr>
              <a:t>next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90769" y="5258102"/>
            <a:ext cx="500260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ÇALIŞMA 1: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954916" y="5258102"/>
            <a:ext cx="500260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ÇALIŞMA 2: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136310" y="364209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ÖRNEK01</a:t>
            </a:r>
            <a:endParaRPr lang="tr-TR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16" y="5627434"/>
            <a:ext cx="4505325" cy="116205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69" y="5627434"/>
            <a:ext cx="447737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0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40" y="1696804"/>
            <a:ext cx="8753530" cy="286316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0" y="4644750"/>
            <a:ext cx="9965303" cy="150338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541565" y="-17100"/>
            <a:ext cx="2684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charAt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82097" y="633087"/>
            <a:ext cx="11515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Bir </a:t>
            </a:r>
            <a:r>
              <a:rPr lang="tr-TR" dirty="0" err="1" smtClean="0"/>
              <a:t>stringin</a:t>
            </a:r>
            <a:r>
              <a:rPr lang="tr-TR" dirty="0" smtClean="0"/>
              <a:t> bir karakterini elde etmek istiyorsak </a:t>
            </a:r>
            <a:r>
              <a:rPr lang="tr-TR" dirty="0" err="1" smtClean="0"/>
              <a:t>substring</a:t>
            </a:r>
            <a:r>
              <a:rPr lang="tr-TR" dirty="0" smtClean="0"/>
              <a:t> metodunu kullanabiliriz. Örneğin 8. indeksteki harften oluşan</a:t>
            </a:r>
          </a:p>
          <a:p>
            <a:r>
              <a:rPr lang="tr-TR" dirty="0" smtClean="0"/>
              <a:t>bir </a:t>
            </a:r>
            <a:r>
              <a:rPr lang="tr-TR" dirty="0" err="1" smtClean="0"/>
              <a:t>string</a:t>
            </a:r>
            <a:r>
              <a:rPr lang="tr-TR" dirty="0" smtClean="0"/>
              <a:t> için, </a:t>
            </a:r>
            <a:r>
              <a:rPr lang="tr-TR" dirty="0" err="1" smtClean="0"/>
              <a:t>str</a:t>
            </a:r>
            <a:r>
              <a:rPr lang="tr-TR" dirty="0" smtClean="0"/>
              <a:t> </a:t>
            </a:r>
            <a:r>
              <a:rPr lang="tr-TR" dirty="0" err="1" smtClean="0"/>
              <a:t>stringinin</a:t>
            </a:r>
            <a:r>
              <a:rPr lang="tr-TR" dirty="0" smtClean="0"/>
              <a:t> 8. indeksten 9.ya kadar(9. dahil değil) kısmını alıp bir </a:t>
            </a:r>
            <a:r>
              <a:rPr lang="tr-TR" dirty="0" err="1" smtClean="0"/>
              <a:t>stringe</a:t>
            </a:r>
            <a:r>
              <a:rPr lang="tr-TR" dirty="0" smtClean="0"/>
              <a:t> atayabiliriz.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307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541565" y="-17100"/>
            <a:ext cx="2684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charAt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77090" y="614371"/>
            <a:ext cx="11456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Ancak elde edeceğimiz tek karakteri, ilkel bir veri tipi olan </a:t>
            </a:r>
            <a:r>
              <a:rPr lang="tr-TR" dirty="0" err="1" smtClean="0"/>
              <a:t>char</a:t>
            </a:r>
            <a:r>
              <a:rPr lang="tr-TR" dirty="0" smtClean="0"/>
              <a:t> tipinde de saklayabiliriz. Bunun için </a:t>
            </a:r>
            <a:r>
              <a:rPr lang="tr-TR" dirty="0" err="1" smtClean="0"/>
              <a:t>charAt</a:t>
            </a:r>
            <a:r>
              <a:rPr lang="tr-TR" dirty="0" smtClean="0"/>
              <a:t> metodunda</a:t>
            </a:r>
          </a:p>
          <a:p>
            <a:r>
              <a:rPr lang="tr-TR" dirty="0" smtClean="0"/>
              <a:t>kaçıncı indeksteki karakteri istediğimizi belirtiriz.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36" y="1339597"/>
            <a:ext cx="9042469" cy="307268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6" y="4654586"/>
            <a:ext cx="6229508" cy="163793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9876469" y="1655710"/>
            <a:ext cx="1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 19: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302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03" y="3227790"/>
            <a:ext cx="8658225" cy="187642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093611" y="41500"/>
            <a:ext cx="4437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Scanner</a:t>
            </a:r>
            <a:r>
              <a:rPr lang="tr-TR" sz="3200" dirty="0" smtClean="0">
                <a:solidFill>
                  <a:srgbClr val="0070C0"/>
                </a:solidFill>
              </a:rPr>
              <a:t> </a:t>
            </a:r>
            <a:r>
              <a:rPr lang="tr-TR" sz="3200" dirty="0" err="1" smtClean="0">
                <a:solidFill>
                  <a:srgbClr val="0070C0"/>
                </a:solidFill>
              </a:rPr>
              <a:t>nextLine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356835" y="626275"/>
            <a:ext cx="11478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400" dirty="0" err="1" smtClean="0"/>
              <a:t>nextLine</a:t>
            </a:r>
            <a:r>
              <a:rPr lang="tr-TR" sz="2400" dirty="0" smtClean="0"/>
              <a:t> metodu ile klavyeden giriş okuduğumuzda, tüm satır </a:t>
            </a:r>
            <a:r>
              <a:rPr lang="tr-TR" sz="2400" dirty="0" err="1" smtClean="0"/>
              <a:t>string</a:t>
            </a:r>
            <a:r>
              <a:rPr lang="tr-TR" sz="2400" dirty="0" smtClean="0"/>
              <a:t> olarak alınır. </a:t>
            </a:r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400" dirty="0" smtClean="0"/>
              <a:t>Dolayısıyla önceki örnek02 de ‘’HELLO WORLD’’ </a:t>
            </a:r>
            <a:r>
              <a:rPr lang="tr-TR" sz="2400" dirty="0" err="1" smtClean="0"/>
              <a:t>stringini</a:t>
            </a:r>
            <a:r>
              <a:rPr lang="tr-TR" sz="2400" dirty="0" smtClean="0"/>
              <a:t> </a:t>
            </a:r>
            <a:r>
              <a:rPr lang="tr-TR" sz="2400" dirty="0" err="1" smtClean="0"/>
              <a:t>nextLine</a:t>
            </a:r>
            <a:r>
              <a:rPr lang="tr-TR" sz="2400" dirty="0" smtClean="0"/>
              <a:t> metoduyla</a:t>
            </a:r>
          </a:p>
          <a:p>
            <a:pPr marL="342900">
              <a:lnSpc>
                <a:spcPct val="150000"/>
              </a:lnSpc>
            </a:pPr>
            <a:r>
              <a:rPr lang="tr-TR" sz="2400" dirty="0" smtClean="0"/>
              <a:t>okuyup mesaj değişkenine atarsak; mesaj değişkeninin içeriğinin ‘’HELLO WORLD’’</a:t>
            </a:r>
          </a:p>
          <a:p>
            <a:pPr marL="342900">
              <a:lnSpc>
                <a:spcPct val="150000"/>
              </a:lnSpc>
            </a:pPr>
            <a:r>
              <a:rPr lang="tr-TR" sz="2400" dirty="0" smtClean="0"/>
              <a:t>olduğunu görürüz.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96003" y="5397406"/>
            <a:ext cx="500260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2: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Mesajınızı giriniz : HELLO WORLD</a:t>
            </a: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MESAJINIZ : HELLO WORLD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654875" y="2711863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ÖRNEK02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386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36" y="1855587"/>
            <a:ext cx="8440328" cy="28674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36" y="5152941"/>
            <a:ext cx="4572638" cy="1200318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093611" y="41500"/>
            <a:ext cx="4437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Scanner</a:t>
            </a:r>
            <a:r>
              <a:rPr lang="tr-TR" sz="3200" dirty="0" smtClean="0">
                <a:solidFill>
                  <a:srgbClr val="0070C0"/>
                </a:solidFill>
              </a:rPr>
              <a:t> </a:t>
            </a:r>
            <a:r>
              <a:rPr lang="tr-TR" sz="3200" dirty="0" err="1" smtClean="0">
                <a:solidFill>
                  <a:srgbClr val="0070C0"/>
                </a:solidFill>
              </a:rPr>
              <a:t>nextLine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179094" y="1086625"/>
            <a:ext cx="20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ÖRNEK03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83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76" y="3622907"/>
            <a:ext cx="6393466" cy="287706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306931" y="63788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 Sınıfı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74528" y="674146"/>
            <a:ext cx="1170093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String</a:t>
            </a:r>
            <a:r>
              <a:rPr lang="tr-TR" sz="2000" dirty="0" smtClean="0"/>
              <a:t> sınıfı, birçok metot sunmaktadır. Oluşturduğumuz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değişkeninin adından sonra </a:t>
            </a:r>
            <a:r>
              <a:rPr lang="tr-TR" sz="3200" dirty="0" smtClean="0"/>
              <a:t>.</a:t>
            </a:r>
            <a:r>
              <a:rPr lang="tr-TR" sz="2000" dirty="0" smtClean="0"/>
              <a:t> (nokta) işaretini koyduğumuzda kullandığımız IDE (</a:t>
            </a:r>
            <a:r>
              <a:rPr lang="tr-TR" sz="2000" dirty="0" err="1" smtClean="0"/>
              <a:t>Eclipse</a:t>
            </a:r>
            <a:r>
              <a:rPr lang="tr-TR" sz="2000" dirty="0" smtClean="0"/>
              <a:t>)  bize, sol altta görüldüğü gibi otomatik olarak seçebileceğimiz metotları gösterir. Sağ altta görüldüğü gibi yazmaya devam ettiğimizde, sunduğu metotları aynı ilk harf/harflerle başlayan metot adlarına göre filtreler.</a:t>
            </a:r>
          </a:p>
          <a:p>
            <a:pPr algn="just"/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Örneğin yanda </a:t>
            </a:r>
            <a:r>
              <a:rPr lang="tr-TR" sz="2000" i="1" dirty="0" smtClean="0"/>
              <a:t>s</a:t>
            </a:r>
            <a:r>
              <a:rPr lang="tr-TR" sz="2000" dirty="0" smtClean="0"/>
              <a:t> ile başlayan, sağ altta ise su ile </a:t>
            </a:r>
          </a:p>
          <a:p>
            <a:pPr algn="just"/>
            <a:r>
              <a:rPr lang="tr-TR" sz="2000" dirty="0" smtClean="0"/>
              <a:t>başlayan metotları göstermeye başlamıştır.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52" y="2667833"/>
            <a:ext cx="4506173" cy="260927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52" y="5562600"/>
            <a:ext cx="49625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052" y="1800225"/>
            <a:ext cx="4962525" cy="1295400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295274" y="963391"/>
            <a:ext cx="116871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Metotlarda </a:t>
            </a:r>
            <a:r>
              <a:rPr lang="tr-TR" sz="2200" b="1" dirty="0"/>
              <a:t>parantez</a:t>
            </a:r>
            <a:r>
              <a:rPr lang="tr-TR" sz="2000" dirty="0"/>
              <a:t> içerisinde bizden beklenen </a:t>
            </a:r>
            <a:r>
              <a:rPr lang="tr-TR" sz="2000" dirty="0" smtClean="0"/>
              <a:t>parametre tipleri belirtilmektedir</a:t>
            </a:r>
            <a:r>
              <a:rPr lang="tr-TR" sz="2000" dirty="0"/>
              <a:t>. </a:t>
            </a:r>
            <a:r>
              <a:rPr lang="tr-TR" sz="2000" dirty="0" smtClean="0"/>
              <a:t>Örneğin </a:t>
            </a:r>
            <a:r>
              <a:rPr lang="tr-TR" sz="2000" dirty="0" err="1" smtClean="0"/>
              <a:t>substring</a:t>
            </a:r>
            <a:r>
              <a:rPr lang="tr-TR" sz="2000" dirty="0" smtClean="0"/>
              <a:t> metodunun bir versiyonu bizden iki tam sayı beklemektedir. Diğer versiyonu ise bir tam sayı bekler.</a:t>
            </a:r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295273" y="3358588"/>
            <a:ext cx="116871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</a:rPr>
              <a:t>:</a:t>
            </a:r>
            <a:r>
              <a:rPr lang="tr-TR" sz="2000" dirty="0" smtClean="0"/>
              <a:t> işaretinin sağında </a:t>
            </a:r>
            <a:r>
              <a:rPr lang="tr-TR" sz="2000" dirty="0"/>
              <a:t>ise metodu </a:t>
            </a:r>
            <a:r>
              <a:rPr lang="tr-TR" sz="2000" dirty="0" smtClean="0"/>
              <a:t>çalıştırdığımızda </a:t>
            </a:r>
            <a:r>
              <a:rPr lang="tr-TR" sz="2000" dirty="0"/>
              <a:t>bize ne tip bir değer vereceği(döndüreceğini) </a:t>
            </a:r>
            <a:r>
              <a:rPr lang="tr-TR" sz="2000" dirty="0" smtClean="0"/>
              <a:t>göstermektedir. Örneğin </a:t>
            </a:r>
            <a:r>
              <a:rPr lang="tr-TR" sz="2000" dirty="0" err="1" smtClean="0"/>
              <a:t>substring</a:t>
            </a:r>
            <a:r>
              <a:rPr lang="tr-TR" sz="2000" dirty="0" smtClean="0"/>
              <a:t> metodu bize, (metodu çalıştırdığımız </a:t>
            </a:r>
            <a:r>
              <a:rPr lang="tr-TR" sz="2000" i="1" dirty="0" smtClean="0">
                <a:latin typeface="Consolas" panose="020B0609020204030204" pitchFamily="49" charset="0"/>
              </a:rPr>
              <a:t>s </a:t>
            </a:r>
            <a:r>
              <a:rPr lang="tr-TR" sz="2000" dirty="0" smtClean="0"/>
              <a:t>değişkenimizin bir parçası olan) bir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verecektir.</a:t>
            </a:r>
          </a:p>
          <a:p>
            <a:endParaRPr lang="tr-TR" sz="2000" dirty="0"/>
          </a:p>
          <a:p>
            <a:r>
              <a:rPr lang="tr-TR" sz="2000" dirty="0" smtClean="0"/>
              <a:t>Bir başka örnek olarak </a:t>
            </a:r>
            <a:r>
              <a:rPr lang="tr-TR" sz="2000" dirty="0" err="1" smtClean="0"/>
              <a:t>length</a:t>
            </a:r>
            <a:r>
              <a:rPr lang="tr-TR" sz="2000" dirty="0" smtClean="0"/>
              <a:t> metodu parantez içerisinde bizden bir parametre beklemez ve bize bir tam sayı verir(döndürür) ve istersek bu değeri bir tam sayı değişkene atayabiliriz.</a:t>
            </a:r>
            <a:endParaRPr lang="tr-TR" sz="2000" dirty="0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4095750" y="1581150"/>
            <a:ext cx="723900" cy="683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l Ayraç 9"/>
          <p:cNvSpPr/>
          <p:nvPr/>
        </p:nvSpPr>
        <p:spPr>
          <a:xfrm rot="5400000">
            <a:off x="4807378" y="1710601"/>
            <a:ext cx="182835" cy="1443037"/>
          </a:xfrm>
          <a:prstGeom prst="leftBrac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75" y="5235805"/>
            <a:ext cx="5105400" cy="1514475"/>
          </a:xfrm>
          <a:prstGeom prst="rect">
            <a:avLst/>
          </a:prstGeom>
        </p:spPr>
      </p:pic>
      <p:cxnSp>
        <p:nvCxnSpPr>
          <p:cNvPr id="18" name="Eğri Bağlayıcı 17"/>
          <p:cNvCxnSpPr/>
          <p:nvPr/>
        </p:nvCxnSpPr>
        <p:spPr>
          <a:xfrm rot="10800000" flipV="1">
            <a:off x="4095751" y="4547061"/>
            <a:ext cx="3360768" cy="13774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Eğri Bağlayıcı 22"/>
          <p:cNvCxnSpPr/>
          <p:nvPr/>
        </p:nvCxnSpPr>
        <p:spPr>
          <a:xfrm rot="10800000" flipV="1">
            <a:off x="4333876" y="4676774"/>
            <a:ext cx="6257925" cy="1247775"/>
          </a:xfrm>
          <a:prstGeom prst="curvedConnector3">
            <a:avLst>
              <a:gd name="adj1" fmla="val 6080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Dikdörtgen 26"/>
          <p:cNvSpPr/>
          <p:nvPr/>
        </p:nvSpPr>
        <p:spPr>
          <a:xfrm>
            <a:off x="7911269" y="5414085"/>
            <a:ext cx="39580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En sağdaki ise bu metodun  ait olduğu  </a:t>
            </a:r>
          </a:p>
          <a:p>
            <a:r>
              <a:rPr lang="tr-TR" dirty="0" smtClean="0"/>
              <a:t>sınıftır. Bu örneklerde </a:t>
            </a:r>
            <a:r>
              <a:rPr lang="tr-TR" i="1" dirty="0" smtClean="0">
                <a:latin typeface="Consolas" panose="020B0609020204030204" pitchFamily="49" charset="0"/>
              </a:rPr>
              <a:t>s </a:t>
            </a:r>
            <a:r>
              <a:rPr lang="tr-TR" dirty="0" smtClean="0"/>
              <a:t>değişkenimiz</a:t>
            </a:r>
          </a:p>
          <a:p>
            <a:r>
              <a:rPr lang="tr-TR" dirty="0" err="1" smtClean="0"/>
              <a:t>String</a:t>
            </a:r>
            <a:r>
              <a:rPr lang="tr-TR" dirty="0" smtClean="0"/>
              <a:t> tipindedir.</a:t>
            </a:r>
            <a:endParaRPr lang="tr-TR" dirty="0"/>
          </a:p>
        </p:txBody>
      </p:sp>
      <p:cxnSp>
        <p:nvCxnSpPr>
          <p:cNvPr id="31" name="Düz Ok Bağlayıcısı 30"/>
          <p:cNvCxnSpPr>
            <a:stCxn id="27" idx="1"/>
          </p:cNvCxnSpPr>
          <p:nvPr/>
        </p:nvCxnSpPr>
        <p:spPr>
          <a:xfrm flipH="1">
            <a:off x="4819651" y="5875750"/>
            <a:ext cx="3091618" cy="117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etin kutusu 31"/>
          <p:cNvSpPr txBox="1"/>
          <p:nvPr/>
        </p:nvSpPr>
        <p:spPr>
          <a:xfrm>
            <a:off x="4929447" y="76767"/>
            <a:ext cx="2916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tr-TR" sz="3200" dirty="0" smtClean="0">
                <a:solidFill>
                  <a:schemeClr val="accent5">
                    <a:lumMod val="75000"/>
                  </a:schemeClr>
                </a:solidFill>
              </a:rPr>
              <a:t> Metotları</a:t>
            </a:r>
            <a:endParaRPr lang="tr-TR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5" name="Eğri Bağlayıcı 34"/>
          <p:cNvCxnSpPr/>
          <p:nvPr/>
        </p:nvCxnSpPr>
        <p:spPr>
          <a:xfrm rot="10800000" flipV="1">
            <a:off x="4929447" y="1581149"/>
            <a:ext cx="3172134" cy="1353244"/>
          </a:xfrm>
          <a:prstGeom prst="curvedConnector3">
            <a:avLst>
              <a:gd name="adj1" fmla="val -113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0" y="5544591"/>
            <a:ext cx="4620270" cy="1209844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935265" y="41500"/>
            <a:ext cx="2647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length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724065" y="537142"/>
            <a:ext cx="106232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400" dirty="0" smtClean="0"/>
              <a:t>Bir </a:t>
            </a:r>
            <a:r>
              <a:rPr lang="tr-TR" sz="2400" dirty="0" err="1" smtClean="0"/>
              <a:t>string</a:t>
            </a:r>
            <a:r>
              <a:rPr lang="tr-TR" sz="2400" dirty="0" smtClean="0"/>
              <a:t> üzerinden çağırılan (çalıştırılan) </a:t>
            </a:r>
            <a:r>
              <a:rPr lang="tr-TR" sz="2400" dirty="0" err="1" smtClean="0"/>
              <a:t>length</a:t>
            </a:r>
            <a:r>
              <a:rPr lang="tr-TR" sz="2400" dirty="0" smtClean="0"/>
              <a:t> metodu bize </a:t>
            </a:r>
            <a:r>
              <a:rPr lang="tr-TR" sz="2400" dirty="0" err="1" smtClean="0"/>
              <a:t>stringin</a:t>
            </a:r>
            <a:r>
              <a:rPr lang="tr-TR" sz="2400" dirty="0" smtClean="0"/>
              <a:t> uzunluğunu</a:t>
            </a:r>
          </a:p>
          <a:p>
            <a:r>
              <a:rPr lang="tr-TR" sz="2400" dirty="0" smtClean="0"/>
              <a:t> tam sayı olarak verir.      ÖRNEK04</a:t>
            </a:r>
            <a:endParaRPr lang="tr-TR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40" y="1368139"/>
            <a:ext cx="7735380" cy="409632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999537" y="5632295"/>
            <a:ext cx="4977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400" dirty="0" err="1" smtClean="0"/>
              <a:t>String</a:t>
            </a:r>
            <a:r>
              <a:rPr lang="tr-TR" sz="2400" dirty="0" smtClean="0"/>
              <a:t> içinde boşluk karakterinin de </a:t>
            </a:r>
          </a:p>
          <a:p>
            <a:r>
              <a:rPr lang="tr-TR" sz="2400" dirty="0" smtClean="0"/>
              <a:t>olduğuna dikkat ediniz.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4135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455534" y="-32336"/>
            <a:ext cx="3763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0070C0"/>
                </a:solidFill>
              </a:rPr>
              <a:t>toUpperCase</a:t>
            </a:r>
            <a:r>
              <a:rPr lang="tr-TR" sz="3200" dirty="0" smtClean="0">
                <a:solidFill>
                  <a:srgbClr val="0070C0"/>
                </a:solidFill>
              </a:rPr>
              <a:t> metodu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97582" y="598277"/>
            <a:ext cx="114515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400" dirty="0" smtClean="0"/>
              <a:t>Bir </a:t>
            </a:r>
            <a:r>
              <a:rPr lang="tr-TR" sz="2400" dirty="0" err="1" smtClean="0"/>
              <a:t>string</a:t>
            </a:r>
            <a:r>
              <a:rPr lang="tr-TR" sz="2400" dirty="0" smtClean="0"/>
              <a:t> üzerinden çağrılan bu metot bize</a:t>
            </a:r>
            <a:r>
              <a:rPr lang="tr-TR" sz="2400" i="1" dirty="0" smtClean="0"/>
              <a:t>; </a:t>
            </a:r>
            <a:r>
              <a:rPr lang="tr-TR" sz="2400" dirty="0" err="1" smtClean="0"/>
              <a:t>stringin</a:t>
            </a:r>
            <a:r>
              <a:rPr lang="tr-TR" sz="2400" dirty="0" smtClean="0"/>
              <a:t>  </a:t>
            </a:r>
            <a:r>
              <a:rPr lang="tr-TR" sz="2400" dirty="0"/>
              <a:t>bütün harflerinin büyük </a:t>
            </a:r>
            <a:r>
              <a:rPr lang="tr-TR" sz="2400" dirty="0" smtClean="0"/>
              <a:t>harfe dönüştürülmüş halde </a:t>
            </a:r>
            <a:r>
              <a:rPr lang="tr-TR" sz="2400" dirty="0"/>
              <a:t>olduğu bir </a:t>
            </a:r>
            <a:r>
              <a:rPr lang="tr-TR" sz="2400" dirty="0" err="1"/>
              <a:t>string</a:t>
            </a:r>
            <a:r>
              <a:rPr lang="tr-TR" sz="2400" dirty="0"/>
              <a:t> verir</a:t>
            </a:r>
            <a:r>
              <a:rPr lang="tr-TR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400" dirty="0" smtClean="0"/>
              <a:t>Ancak bu yeni </a:t>
            </a:r>
            <a:r>
              <a:rPr lang="tr-TR" sz="2400" dirty="0" err="1" smtClean="0"/>
              <a:t>stringi</a:t>
            </a:r>
            <a:r>
              <a:rPr lang="tr-TR" sz="2400" dirty="0" smtClean="0"/>
              <a:t> </a:t>
            </a:r>
            <a:r>
              <a:rPr lang="tr-TR" sz="2400" dirty="0" err="1" smtClean="0"/>
              <a:t>str’ye</a:t>
            </a:r>
            <a:r>
              <a:rPr lang="tr-TR" sz="2400" dirty="0" smtClean="0"/>
              <a:t> atamazsak </a:t>
            </a:r>
            <a:r>
              <a:rPr lang="tr-TR" sz="2400" dirty="0" err="1" smtClean="0"/>
              <a:t>str’nin</a:t>
            </a:r>
            <a:r>
              <a:rPr lang="tr-TR" sz="2400" dirty="0" smtClean="0"/>
              <a:t> değişmediğini görürüz. Çünkü metot yeni bir </a:t>
            </a:r>
            <a:r>
              <a:rPr lang="tr-TR" sz="2400" dirty="0" err="1" smtClean="0"/>
              <a:t>string</a:t>
            </a:r>
            <a:r>
              <a:rPr lang="tr-TR" sz="2400" dirty="0" smtClean="0"/>
              <a:t> vermekte, orijinal </a:t>
            </a:r>
            <a:r>
              <a:rPr lang="tr-TR" sz="2400" dirty="0" err="1" smtClean="0"/>
              <a:t>string</a:t>
            </a:r>
            <a:r>
              <a:rPr lang="tr-TR" sz="2400" dirty="0" smtClean="0"/>
              <a:t> üzerinde değişiklik yapmamaktadır.</a:t>
            </a:r>
            <a:endParaRPr lang="tr-TR" sz="24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8" y="2563478"/>
            <a:ext cx="11503943" cy="24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1526</Words>
  <Application>Microsoft Office PowerPoint</Application>
  <PresentationFormat>Geniş ekran</PresentationFormat>
  <Paragraphs>226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MS Mincho</vt:lpstr>
      <vt:lpstr>Times New Roman</vt:lpstr>
      <vt:lpstr>Wingdings</vt:lpstr>
      <vt:lpstr>Office Teması</vt:lpstr>
      <vt:lpstr>Hafta 03 BİLP104-Nesneye Yönelik Programlama 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72</cp:revision>
  <dcterms:created xsi:type="dcterms:W3CDTF">2019-03-22T11:25:18Z</dcterms:created>
  <dcterms:modified xsi:type="dcterms:W3CDTF">2020-07-21T18:58:27Z</dcterms:modified>
</cp:coreProperties>
</file>