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4" r:id="rId3"/>
    <p:sldId id="275" r:id="rId4"/>
    <p:sldId id="258" r:id="rId5"/>
    <p:sldId id="274" r:id="rId6"/>
    <p:sldId id="276" r:id="rId7"/>
    <p:sldId id="277" r:id="rId8"/>
    <p:sldId id="278" r:id="rId9"/>
    <p:sldId id="283" r:id="rId10"/>
    <p:sldId id="284" r:id="rId11"/>
    <p:sldId id="279" r:id="rId12"/>
    <p:sldId id="286" r:id="rId13"/>
    <p:sldId id="280" r:id="rId14"/>
    <p:sldId id="282" r:id="rId15"/>
    <p:sldId id="281" r:id="rId16"/>
    <p:sldId id="293" r:id="rId17"/>
    <p:sldId id="288" r:id="rId18"/>
    <p:sldId id="269" r:id="rId19"/>
    <p:sldId id="263" r:id="rId20"/>
    <p:sldId id="267" r:id="rId21"/>
    <p:sldId id="289" r:id="rId22"/>
    <p:sldId id="295" r:id="rId23"/>
    <p:sldId id="290" r:id="rId24"/>
    <p:sldId id="268" r:id="rId25"/>
    <p:sldId id="265" r:id="rId26"/>
    <p:sldId id="291" r:id="rId27"/>
    <p:sldId id="292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F332-CF2D-4A4C-A4AA-4D69C02575CC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B1A2-4631-4A31-ACA4-2EDA688247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6CC-2A34-4EDA-809C-E3718D5DAD4F}" type="datetimeFigureOut">
              <a:rPr lang="tr-TR" smtClean="0"/>
              <a:t>24.07.2020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8587" y="620688"/>
            <a:ext cx="11895513" cy="623731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sz="1800" dirty="0" smtClean="0"/>
              <a:t>Bazen </a:t>
            </a:r>
            <a:r>
              <a:rPr lang="tr-TR" sz="1800" dirty="0"/>
              <a:t>programımızın belirli şartlara (koşullara) göre farklı </a:t>
            </a:r>
            <a:r>
              <a:rPr lang="tr-TR" sz="1800" dirty="0" smtClean="0"/>
              <a:t>işlemler </a:t>
            </a:r>
            <a:r>
              <a:rPr lang="tr-TR" sz="1800" dirty="0"/>
              <a:t>yapmasını isteriz. Bir şart sağlanıyorsa ona göre belirli bir kod bloğunun çalışması için de koşullu ifadeler denilen </a:t>
            </a:r>
            <a:r>
              <a:rPr lang="tr-TR" sz="1800" i="1" dirty="0" err="1">
                <a:solidFill>
                  <a:srgbClr val="FF0000"/>
                </a:solidFill>
              </a:rPr>
              <a:t>if</a:t>
            </a:r>
            <a:r>
              <a:rPr lang="tr-TR" sz="1800" dirty="0" smtClean="0"/>
              <a:t>,     </a:t>
            </a:r>
            <a:r>
              <a:rPr lang="tr-TR" sz="1800" i="1" dirty="0" err="1" smtClean="0">
                <a:solidFill>
                  <a:srgbClr val="FF0000"/>
                </a:solidFill>
              </a:rPr>
              <a:t>if</a:t>
            </a:r>
            <a:r>
              <a:rPr lang="tr-TR" sz="1800" i="1" dirty="0" smtClean="0">
                <a:solidFill>
                  <a:srgbClr val="FF0000"/>
                </a:solidFill>
              </a:rPr>
              <a:t> -else</a:t>
            </a:r>
            <a:r>
              <a:rPr lang="tr-TR" sz="1800" dirty="0" smtClean="0"/>
              <a:t> veya   </a:t>
            </a:r>
            <a:r>
              <a:rPr lang="tr-TR" sz="1800" i="1" dirty="0" err="1" smtClean="0">
                <a:solidFill>
                  <a:srgbClr val="FF0000"/>
                </a:solidFill>
              </a:rPr>
              <a:t>if</a:t>
            </a:r>
            <a:r>
              <a:rPr lang="tr-TR" sz="1800" i="1" dirty="0" smtClean="0">
                <a:solidFill>
                  <a:srgbClr val="FF0000"/>
                </a:solidFill>
              </a:rPr>
              <a:t>-else </a:t>
            </a:r>
            <a:r>
              <a:rPr lang="tr-TR" sz="1800" i="1" dirty="0" err="1" smtClean="0">
                <a:solidFill>
                  <a:srgbClr val="FF0000"/>
                </a:solidFill>
              </a:rPr>
              <a:t>if</a:t>
            </a:r>
            <a:r>
              <a:rPr lang="tr-TR" sz="1800" i="1" dirty="0" smtClean="0">
                <a:solidFill>
                  <a:srgbClr val="FF0000"/>
                </a:solidFill>
              </a:rPr>
              <a:t>-else</a:t>
            </a:r>
            <a:r>
              <a:rPr lang="tr-TR" sz="1800" dirty="0" smtClean="0"/>
              <a:t> </a:t>
            </a:r>
            <a:r>
              <a:rPr lang="tr-TR" sz="1800" dirty="0"/>
              <a:t>yapılarını </a:t>
            </a:r>
            <a:r>
              <a:rPr lang="tr-TR" sz="1800" dirty="0" smtClean="0"/>
              <a:t>kullanabiliriz</a:t>
            </a:r>
            <a:r>
              <a:rPr lang="tr-TR" sz="1800" dirty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tr-TR" sz="1800" i="1" dirty="0" err="1" smtClean="0">
                <a:solidFill>
                  <a:srgbClr val="FF0000"/>
                </a:solidFill>
              </a:rPr>
              <a:t>if</a:t>
            </a:r>
            <a:r>
              <a:rPr lang="tr-TR" sz="1800" dirty="0" smtClean="0"/>
              <a:t> </a:t>
            </a:r>
            <a:r>
              <a:rPr lang="tr-TR" sz="1800" dirty="0"/>
              <a:t>yapısı tek bir </a:t>
            </a:r>
            <a:r>
              <a:rPr lang="tr-TR" sz="1800" dirty="0" smtClean="0"/>
              <a:t>şartı </a:t>
            </a:r>
            <a:r>
              <a:rPr lang="tr-TR" sz="1800" dirty="0"/>
              <a:t>kontrol ettiğimiz en basit koşullu ifadedir. </a:t>
            </a:r>
            <a:r>
              <a:rPr lang="tr-TR" sz="1800" dirty="0" err="1">
                <a:solidFill>
                  <a:srgbClr val="FF0000"/>
                </a:solidFill>
              </a:rPr>
              <a:t>if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/>
              <a:t>Türkçede </a:t>
            </a:r>
            <a:r>
              <a:rPr lang="tr-TR" sz="1800" dirty="0">
                <a:solidFill>
                  <a:srgbClr val="FF0000"/>
                </a:solidFill>
              </a:rPr>
              <a:t>eğer …… ise </a:t>
            </a:r>
            <a:r>
              <a:rPr lang="tr-TR" sz="1800" dirty="0"/>
              <a:t>anlamına gelir.</a:t>
            </a:r>
          </a:p>
          <a:p>
            <a:pPr marL="0" indent="0" algn="just">
              <a:buNone/>
            </a:pPr>
            <a:endParaRPr lang="tr-TR" sz="1800" dirty="0"/>
          </a:p>
          <a:p>
            <a:pPr algn="just">
              <a:buFont typeface="Wingdings" pitchFamily="2" charset="2"/>
              <a:buChar char="v"/>
            </a:pPr>
            <a:r>
              <a:rPr lang="tr-TR" sz="1800" dirty="0"/>
              <a:t>Bir </a:t>
            </a:r>
            <a:r>
              <a:rPr lang="tr-TR" sz="1800" dirty="0" err="1"/>
              <a:t>if</a:t>
            </a:r>
            <a:r>
              <a:rPr lang="tr-TR" sz="1800" dirty="0"/>
              <a:t> yapısı şöyledir:            </a:t>
            </a:r>
            <a:r>
              <a:rPr lang="tr-TR" sz="1800" i="1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</a:t>
            </a:r>
            <a:r>
              <a:rPr lang="tr-TR" sz="1800" i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</a:t>
            </a:r>
            <a:r>
              <a:rPr lang="tr-TR" sz="1800" i="1" dirty="0" smtClean="0">
                <a:latin typeface="Andalus" pitchFamily="18" charset="-78"/>
                <a:cs typeface="Andalus" pitchFamily="18" charset="-78"/>
              </a:rPr>
              <a:t>(</a:t>
            </a:r>
            <a:r>
              <a:rPr lang="tr-TR" sz="1800" i="1" dirty="0" err="1" smtClean="0">
                <a:latin typeface="Andalus" pitchFamily="18" charset="-78"/>
                <a:cs typeface="Andalus" pitchFamily="18" charset="-78"/>
              </a:rPr>
              <a:t>kosul</a:t>
            </a:r>
            <a:r>
              <a:rPr lang="tr-TR" sz="1800" i="1" dirty="0" smtClean="0">
                <a:latin typeface="Andalus" pitchFamily="18" charset="-78"/>
                <a:cs typeface="Andalus" pitchFamily="18" charset="-78"/>
              </a:rPr>
              <a:t>) {</a:t>
            </a:r>
            <a:endParaRPr lang="tr-TR" sz="1800" i="1" dirty="0">
              <a:solidFill>
                <a:srgbClr val="FF0000"/>
              </a:solidFill>
              <a:cs typeface="Andalus" pitchFamily="18" charset="-78"/>
            </a:endParaRPr>
          </a:p>
          <a:p>
            <a:pPr algn="just">
              <a:buNone/>
            </a:pPr>
            <a:r>
              <a:rPr lang="tr-TR" sz="1800" i="1" dirty="0">
                <a:solidFill>
                  <a:srgbClr val="FF0000"/>
                </a:solidFill>
                <a:cs typeface="Andalus" pitchFamily="18" charset="-78"/>
              </a:rPr>
              <a:t>                                                           </a:t>
            </a:r>
            <a:r>
              <a:rPr lang="tr-TR" sz="1800" i="1" dirty="0" smtClean="0">
                <a:cs typeface="Andalus" pitchFamily="18" charset="-78"/>
              </a:rPr>
              <a:t>ifadeler</a:t>
            </a:r>
          </a:p>
          <a:p>
            <a:pPr algn="just">
              <a:buNone/>
            </a:pPr>
            <a:r>
              <a:rPr lang="tr-TR" sz="1800" i="1" dirty="0" smtClean="0">
                <a:cs typeface="Andalus" pitchFamily="18" charset="-78"/>
              </a:rPr>
              <a:t>				         }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tr-TR" sz="1800" noProof="1" smtClean="0"/>
              <a:t>Koşullu ifadelerde ; parantez içerisindeki ifadenin sonucu veya parantez içerisindeki değişken</a:t>
            </a:r>
            <a:r>
              <a:rPr lang="tr-TR" sz="1800" noProof="1" smtClean="0">
                <a:solidFill>
                  <a:srgbClr val="FF0000"/>
                </a:solidFill>
              </a:rPr>
              <a:t> true</a:t>
            </a:r>
            <a:r>
              <a:rPr lang="tr-TR" sz="1800" noProof="1" smtClean="0"/>
              <a:t> veya </a:t>
            </a:r>
            <a:r>
              <a:rPr lang="tr-TR" sz="1800" noProof="1" smtClean="0">
                <a:solidFill>
                  <a:srgbClr val="FF0000"/>
                </a:solidFill>
              </a:rPr>
              <a:t>false </a:t>
            </a:r>
            <a:r>
              <a:rPr lang="tr-TR" sz="1800" noProof="1" smtClean="0"/>
              <a:t>boolean 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1800" noProof="1"/>
              <a:t> </a:t>
            </a:r>
            <a:r>
              <a:rPr lang="tr-TR" sz="1800" noProof="1" smtClean="0"/>
              <a:t>   değerlerinden biri olabilir. Bu </a:t>
            </a:r>
            <a:r>
              <a:rPr lang="tr-TR" sz="1800" dirty="0" err="1" smtClean="0"/>
              <a:t>boolean</a:t>
            </a:r>
            <a:r>
              <a:rPr lang="tr-TR" sz="1800" dirty="0" smtClean="0"/>
              <a:t> değer</a:t>
            </a:r>
            <a:r>
              <a:rPr lang="tr-TR" sz="1800" noProof="1" smtClean="0"/>
              <a:t> </a:t>
            </a:r>
            <a:r>
              <a:rPr lang="tr-TR" sz="1800" noProof="1"/>
              <a:t>true ise, if altındaki blokta yazdığımız kod </a:t>
            </a:r>
            <a:r>
              <a:rPr lang="tr-TR" sz="1800" noProof="1" smtClean="0"/>
              <a:t>çalıştırılacaktır.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noProof="1" smtClean="0"/>
              <a:t>Parantez içerisindeki ifade çoğunlukla  farklı değer/değişkenler arasında  karşılaştırma  </a:t>
            </a:r>
            <a:r>
              <a:rPr lang="tr-TR" sz="1800" dirty="0" smtClean="0"/>
              <a:t>yaparak </a:t>
            </a:r>
            <a:r>
              <a:rPr lang="tr-TR" sz="1800" dirty="0"/>
              <a:t>bulunur</a:t>
            </a:r>
            <a:r>
              <a:rPr lang="tr-TR" sz="1800" dirty="0" smtClean="0"/>
              <a:t>.</a:t>
            </a:r>
            <a:r>
              <a:rPr lang="tr-TR" sz="1800" noProof="1" smtClean="0">
                <a:latin typeface="Consolas" panose="020B0609020204030204" pitchFamily="49" charset="0"/>
              </a:rPr>
              <a:t>	if(a&gt;b) gibi</a:t>
            </a:r>
            <a:endParaRPr lang="tr-TR" sz="1800" noProof="1" smtClean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6" y="4667658"/>
            <a:ext cx="3942082" cy="187679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6" y="6643641"/>
            <a:ext cx="1781424" cy="21910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7831" y="4298326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1a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7648021" y="4317784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1b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282" y="4667658"/>
            <a:ext cx="4170340" cy="168916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282" y="6405483"/>
            <a:ext cx="3096057" cy="47631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4533967" y="4772621"/>
            <a:ext cx="30114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a&gt;b işleminin sonucunu</a:t>
            </a:r>
          </a:p>
          <a:p>
            <a:r>
              <a:rPr lang="tr-TR" dirty="0" err="1" smtClean="0"/>
              <a:t>boolean</a:t>
            </a:r>
            <a:r>
              <a:rPr lang="tr-TR" dirty="0" smtClean="0"/>
              <a:t> bir değişkene</a:t>
            </a:r>
          </a:p>
          <a:p>
            <a:r>
              <a:rPr lang="tr-TR" dirty="0" smtClean="0"/>
              <a:t>atayıp, sonucun </a:t>
            </a:r>
            <a:r>
              <a:rPr lang="tr-TR" dirty="0" err="1" smtClean="0"/>
              <a:t>true</a:t>
            </a:r>
            <a:endParaRPr lang="tr-TR" dirty="0" smtClean="0"/>
          </a:p>
          <a:p>
            <a:r>
              <a:rPr lang="tr-TR" dirty="0" smtClean="0"/>
              <a:t>olduğunu açıkça gösterebiliriz.</a:t>
            </a:r>
            <a:endParaRPr lang="tr-TR" dirty="0"/>
          </a:p>
        </p:txBody>
      </p:sp>
      <p:sp>
        <p:nvSpPr>
          <p:cNvPr id="12" name="Sağ Ok 11"/>
          <p:cNvSpPr/>
          <p:nvPr/>
        </p:nvSpPr>
        <p:spPr>
          <a:xfrm>
            <a:off x="7040544" y="5344842"/>
            <a:ext cx="504825" cy="33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41" y="1984501"/>
            <a:ext cx="2285714" cy="396190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53885" y="2739496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tr-T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BAŞLA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OKU sayi1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OKU sayi2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EĞER sayi1&gt; sayi2 İSE YAZ sayi1 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2014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DEĞİLSE YAZ sayi2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DUR</a:t>
            </a:r>
            <a:endParaRPr lang="tr-T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3874" y="823436"/>
            <a:ext cx="10848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Girilen iki tam sayıdan, en büyük olan değeri konsola yazdırınız.</a:t>
            </a:r>
            <a:endParaRPr lang="tr-TR" noProof="1"/>
          </a:p>
        </p:txBody>
      </p:sp>
      <p:sp>
        <p:nvSpPr>
          <p:cNvPr id="5" name="Dikdörtgen 4"/>
          <p:cNvSpPr/>
          <p:nvPr/>
        </p:nvSpPr>
        <p:spPr>
          <a:xfrm>
            <a:off x="685799" y="315761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6a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6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30" y="1331111"/>
            <a:ext cx="5039428" cy="341995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85799" y="315761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6a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23874" y="823436"/>
            <a:ext cx="10848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Girilen iki tam sayıdan, en büyük olan değeri konsola yazdırınız.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24" y="5533949"/>
            <a:ext cx="2333951" cy="10860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413" y="5533949"/>
            <a:ext cx="2324424" cy="106694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781" y="5533949"/>
            <a:ext cx="2238687" cy="114316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727909" y="516632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9" name="Dikdörtgen 8"/>
          <p:cNvSpPr/>
          <p:nvPr/>
        </p:nvSpPr>
        <p:spPr>
          <a:xfrm>
            <a:off x="1511570" y="519777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7944248" y="516632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8026185" y="2440922"/>
            <a:ext cx="37983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noProof="1" smtClean="0"/>
              <a:t>Bu programda, sayi1&gt;sayi2 </a:t>
            </a:r>
          </a:p>
          <a:p>
            <a:r>
              <a:rPr lang="tr-TR" noProof="1" smtClean="0"/>
              <a:t>koşulu doğru değilse, else’e</a:t>
            </a:r>
          </a:p>
          <a:p>
            <a:r>
              <a:rPr lang="tr-TR" noProof="1" smtClean="0"/>
              <a:t>girilecektir. Dolayısıyla else iki değerin</a:t>
            </a:r>
          </a:p>
          <a:p>
            <a:r>
              <a:rPr lang="tr-TR" noProof="1" smtClean="0"/>
              <a:t>eşit olma durumunu da kapsamaktadır.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79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85799" y="56987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6b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253885" y="2739496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tr-T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BAŞLA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OKU sayi1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OKU sayi2</a:t>
            </a:r>
            <a:endParaRPr lang="tr-TR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EĞER sayi1&gt; sayi2 İSE YAZ sayi1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EĞER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sayi1&lt;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sayi2 İSE YAZ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sayi2</a:t>
            </a:r>
          </a:p>
          <a:p>
            <a:pPr marL="34290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EĞER sayi1&lt; sayi2 İSE YAZ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sayi1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7. DUR</a:t>
            </a:r>
            <a:endParaRPr lang="tr-T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85" y="933735"/>
            <a:ext cx="3476190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85799" y="56987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6b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42922" y="516609"/>
            <a:ext cx="10848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Aynı örnek else yerine aşağıdaki gibi bağımsız if ifadeleri ile yazılabillirdi. Ancak bu kodda her if koşulu bağımsız</a:t>
            </a:r>
          </a:p>
          <a:p>
            <a:pPr algn="just"/>
            <a:r>
              <a:rPr lang="tr-TR" noProof="1" smtClean="0"/>
              <a:t>olduğu için hepsi kontrol edilecektir. Örneğin; ilk koşul (sayi1&gt;sayi2) sağlandıysa diğer iki koşul, bu ilk koşula bağlı olmadıkları için yine de kontrol edilecektir.  </a:t>
            </a:r>
          </a:p>
          <a:p>
            <a:pPr algn="just"/>
            <a:r>
              <a:rPr lang="tr-TR" noProof="1" smtClean="0"/>
              <a:t>Dolayısıyla çıktısı aynı olsa da daha verimsiz bir yaklaşım olduğundan if-else yapısını kullanmamız doğru olur.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11" y="1836029"/>
            <a:ext cx="7701625" cy="331393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74" y="5686357"/>
            <a:ext cx="2333951" cy="108600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916" y="5695883"/>
            <a:ext cx="2324424" cy="106694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619" y="5629199"/>
            <a:ext cx="2238687" cy="114316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727909" y="5290563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1235345" y="5226172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7944246" y="5290562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480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9050" y="534963"/>
            <a:ext cx="11296997" cy="61206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tr-TR" sz="2400" dirty="0"/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  -  else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    -  else</a:t>
            </a:r>
            <a:r>
              <a:rPr lang="tr-TR" sz="2400" dirty="0" smtClean="0"/>
              <a:t> </a:t>
            </a:r>
            <a:r>
              <a:rPr lang="tr-TR" sz="2400" dirty="0"/>
              <a:t>yapısında ikiden fazla koşulumuz varsa kullandığımız bir </a:t>
            </a:r>
            <a:r>
              <a:rPr lang="tr-TR" sz="2400" dirty="0" smtClean="0"/>
              <a:t>yapıdır</a:t>
            </a:r>
            <a:r>
              <a:rPr lang="tr-TR" sz="2400" dirty="0"/>
              <a:t>. </a:t>
            </a: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>
              <a:buFont typeface="Wingdings" pitchFamily="2" charset="2"/>
              <a:buChar char="v"/>
            </a:pPr>
            <a:r>
              <a:rPr lang="tr-TR" sz="2400" dirty="0"/>
              <a:t>Her </a:t>
            </a:r>
            <a:r>
              <a:rPr lang="tr-TR" sz="2400" dirty="0" err="1">
                <a:solidFill>
                  <a:srgbClr val="FF0000"/>
                </a:solidFill>
              </a:rPr>
              <a:t>if</a:t>
            </a:r>
            <a:r>
              <a:rPr lang="tr-TR" sz="2400" dirty="0"/>
              <a:t> ve </a:t>
            </a:r>
            <a:r>
              <a:rPr lang="tr-TR" sz="2400" dirty="0" smtClean="0">
                <a:solidFill>
                  <a:srgbClr val="FF0000"/>
                </a:solidFill>
              </a:rPr>
              <a:t>else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/>
              <a:t> </a:t>
            </a:r>
            <a:r>
              <a:rPr lang="tr-TR" sz="2400" dirty="0"/>
              <a:t>ifadesinin yanında bir koşulumuz vardır. Bunlardan hiçbiri sağlanmıyorsa </a:t>
            </a:r>
            <a:r>
              <a:rPr lang="tr-TR" sz="2400" dirty="0">
                <a:solidFill>
                  <a:srgbClr val="FF0000"/>
                </a:solidFill>
              </a:rPr>
              <a:t>else</a:t>
            </a:r>
            <a:r>
              <a:rPr lang="tr-TR" sz="2400" dirty="0"/>
              <a:t> ifadesine bağlı kod bloğu çalışır</a:t>
            </a:r>
            <a:r>
              <a:rPr lang="tr-TR" sz="2400" dirty="0" smtClean="0"/>
              <a:t>.</a:t>
            </a:r>
          </a:p>
          <a:p>
            <a:pPr marL="0" indent="0">
              <a:buNone/>
            </a:pPr>
            <a:endParaRPr lang="tr-TR" sz="2400" dirty="0"/>
          </a:p>
          <a:p>
            <a:pPr>
              <a:buFont typeface="Wingdings" pitchFamily="2" charset="2"/>
              <a:buChar char="v"/>
            </a:pPr>
            <a:r>
              <a:rPr lang="tr-TR" sz="2400" dirty="0" smtClean="0"/>
              <a:t>Bir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 -  else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  -  else</a:t>
            </a:r>
            <a:r>
              <a:rPr lang="tr-TR" sz="2400" dirty="0" smtClean="0"/>
              <a:t> yapısı şöyledir:  </a:t>
            </a:r>
            <a:r>
              <a:rPr lang="tr-TR" sz="2400" i="1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</a:t>
            </a: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(koşul) </a:t>
            </a:r>
            <a:r>
              <a:rPr lang="tr-TR" sz="2400" i="1" dirty="0" smtClean="0">
                <a:cs typeface="Andalus" pitchFamily="18" charset="-78"/>
              </a:rPr>
              <a:t>{ </a:t>
            </a:r>
          </a:p>
          <a:p>
            <a:pPr marL="0" indent="0">
              <a:buNone/>
            </a:pPr>
            <a:r>
              <a:rPr lang="tr-TR" sz="2400" i="1" dirty="0">
                <a:solidFill>
                  <a:srgbClr val="FF0000"/>
                </a:solidFill>
                <a:cs typeface="Andalus" pitchFamily="18" charset="-78"/>
              </a:rPr>
              <a:t>	</a:t>
            </a:r>
            <a:r>
              <a:rPr lang="tr-TR" sz="2400" i="1" dirty="0" smtClean="0">
                <a:solidFill>
                  <a:srgbClr val="FF0000"/>
                </a:solidFill>
                <a:cs typeface="Andalus" pitchFamily="18" charset="-78"/>
              </a:rPr>
              <a:t>		</a:t>
            </a:r>
            <a:r>
              <a:rPr lang="tr-TR" sz="1200" i="1" dirty="0">
                <a:solidFill>
                  <a:srgbClr val="FF0000"/>
                </a:solidFill>
                <a:cs typeface="Andalus" pitchFamily="18" charset="-78"/>
              </a:rPr>
              <a:t>		</a:t>
            </a:r>
            <a:r>
              <a:rPr lang="tr-TR" sz="2400" dirty="0"/>
              <a:t>  ifadeler 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			         }</a:t>
            </a:r>
          </a:p>
          <a:p>
            <a:pPr lvl="8">
              <a:buNone/>
            </a:pP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else </a:t>
            </a:r>
            <a:r>
              <a:rPr lang="tr-TR" sz="2400" i="1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</a:t>
            </a: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(koşul) </a:t>
            </a:r>
            <a:r>
              <a:rPr lang="tr-TR" sz="2400" i="1" dirty="0" smtClean="0">
                <a:cs typeface="Andalus" pitchFamily="18" charset="-78"/>
              </a:rPr>
              <a:t>{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						  </a:t>
            </a:r>
            <a:r>
              <a:rPr lang="tr-TR" sz="2400" dirty="0" smtClean="0"/>
              <a:t>ifadeler</a:t>
            </a:r>
          </a:p>
          <a:p>
            <a:pPr>
              <a:buNone/>
            </a:pPr>
            <a:r>
              <a:rPr lang="tr-TR" sz="2400" dirty="0" smtClean="0"/>
              <a:t>					          }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					</a:t>
            </a:r>
            <a:r>
              <a:rPr lang="tr-TR" sz="2400" i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else  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(koşul) </a:t>
            </a:r>
            <a:r>
              <a:rPr lang="tr-TR" sz="2400" i="1" dirty="0" smtClean="0">
                <a:cs typeface="Andalus" pitchFamily="18" charset="-78"/>
              </a:rPr>
              <a:t>{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 						  </a:t>
            </a:r>
            <a:r>
              <a:rPr lang="tr-TR" sz="2400" dirty="0" smtClean="0"/>
              <a:t>ifadeler</a:t>
            </a:r>
          </a:p>
          <a:p>
            <a:pPr>
              <a:buNone/>
            </a:pPr>
            <a:r>
              <a:rPr lang="tr-TR" sz="2400" dirty="0" smtClean="0"/>
              <a:t>					         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 Bu yapıda, bir koşul sağlanıyorsa, artık onun altındaki diğer koşullar kontrol edilmez. </a:t>
            </a:r>
          </a:p>
          <a:p>
            <a:pPr marL="0" indent="0">
              <a:buNone/>
            </a:pPr>
            <a:endParaRPr lang="tr-TR" sz="2400" dirty="0" smtClean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 err="1">
                <a:solidFill>
                  <a:srgbClr val="FF0000"/>
                </a:solidFill>
              </a:rPr>
              <a:t>if</a:t>
            </a:r>
            <a:r>
              <a:rPr lang="tr-TR" sz="4400" dirty="0">
                <a:solidFill>
                  <a:srgbClr val="FF0000"/>
                </a:solidFill>
              </a:rPr>
              <a:t>  -  </a:t>
            </a:r>
            <a:r>
              <a:rPr lang="tr-TR" sz="4400" dirty="0" smtClean="0">
                <a:solidFill>
                  <a:srgbClr val="FF0000"/>
                </a:solidFill>
              </a:rPr>
              <a:t> else </a:t>
            </a:r>
            <a:r>
              <a:rPr lang="tr-TR" sz="4400" dirty="0" err="1">
                <a:solidFill>
                  <a:srgbClr val="FF0000"/>
                </a:solidFill>
              </a:rPr>
              <a:t>if</a:t>
            </a:r>
            <a:r>
              <a:rPr lang="tr-TR" sz="4400" dirty="0">
                <a:solidFill>
                  <a:srgbClr val="FF0000"/>
                </a:solidFill>
              </a:rPr>
              <a:t>    -  else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96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81098" y="81422"/>
            <a:ext cx="11477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Klavyeden girilen </a:t>
            </a:r>
            <a:r>
              <a:rPr lang="tr-TR" noProof="1"/>
              <a:t>iki tam </a:t>
            </a:r>
            <a:r>
              <a:rPr lang="tr-TR" noProof="1" smtClean="0"/>
              <a:t>sayıya göre; ‘’</a:t>
            </a:r>
            <a:r>
              <a:rPr lang="tr-TR" dirty="0" smtClean="0"/>
              <a:t>İlk </a:t>
            </a:r>
            <a:r>
              <a:rPr lang="tr-TR" dirty="0"/>
              <a:t>sayı </a:t>
            </a:r>
            <a:r>
              <a:rPr lang="tr-TR" dirty="0" smtClean="0"/>
              <a:t>büyüktür.’’ , ‘’İkinci sayı büyüktür.’’ veya ‘’İki sayı eşittir.’’ ifadelerinden</a:t>
            </a:r>
          </a:p>
          <a:p>
            <a:pPr algn="just"/>
            <a:r>
              <a:rPr lang="tr-TR" noProof="1" smtClean="0"/>
              <a:t>uygun olanı yazdırınız.</a:t>
            </a:r>
            <a:endParaRPr 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146383" y="83940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7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14033" y="961974"/>
            <a:ext cx="111307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Sol alttaki gibi bağımsız </a:t>
            </a:r>
            <a:r>
              <a:rPr lang="tr-TR" noProof="1"/>
              <a:t>if ifadeleri </a:t>
            </a:r>
            <a:r>
              <a:rPr lang="tr-TR" noProof="1" smtClean="0"/>
              <a:t>kullanılırsa; örneğin </a:t>
            </a:r>
            <a:r>
              <a:rPr lang="tr-TR" noProof="1"/>
              <a:t>ilk koşul (sayi1&gt;sayi2) </a:t>
            </a:r>
            <a:r>
              <a:rPr lang="tr-TR" noProof="1" smtClean="0"/>
              <a:t>sağlansa bile </a:t>
            </a:r>
            <a:r>
              <a:rPr lang="tr-TR" noProof="1"/>
              <a:t>diğer iki koşul, bu ilk koşula bağlı olmadıkları için yine de kontrol edilecektir. </a:t>
            </a:r>
            <a:endParaRPr lang="tr-TR" noProof="1" smtClean="0"/>
          </a:p>
          <a:p>
            <a:pPr algn="just"/>
            <a:endParaRPr lang="tr-TR" noProof="1" smtClean="0"/>
          </a:p>
          <a:p>
            <a:pPr algn="just">
              <a:buFont typeface="Wingdings" pitchFamily="2" charset="2"/>
              <a:buChar char="v"/>
            </a:pPr>
            <a:r>
              <a:rPr lang="tr-TR" noProof="1" smtClean="0"/>
              <a:t> Ancak sağ alttaki yapıda  ise ilk koşul </a:t>
            </a:r>
            <a:r>
              <a:rPr lang="tr-TR" noProof="1"/>
              <a:t>(sayi1&gt;sayi2) </a:t>
            </a:r>
            <a:r>
              <a:rPr lang="tr-TR" noProof="1" smtClean="0"/>
              <a:t>sağlandıysa, program akışı diğer koşulları kontorl etmeyi  atlar ve doğrudan 23.satıra geçer. İki program çıktıları da aynı olacaktır, ancak ikinci algoritma daha etkindir.</a:t>
            </a:r>
            <a:endParaRPr lang="tr-TR" noProof="1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6" y="2583549"/>
            <a:ext cx="5090249" cy="317803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602796"/>
            <a:ext cx="4607046" cy="318086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465" y="6106964"/>
            <a:ext cx="1765636" cy="710995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406670" y="613588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41" y="6106964"/>
            <a:ext cx="1624759" cy="72211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237" y="6059232"/>
            <a:ext cx="1771812" cy="798768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4033047" y="6110237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6" name="Dikdörtgen 15"/>
          <p:cNvSpPr/>
          <p:nvPr/>
        </p:nvSpPr>
        <p:spPr>
          <a:xfrm>
            <a:off x="7412037" y="613233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4315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762901"/>
            <a:ext cx="8497486" cy="512516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46383" y="83940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/>
              <a:t>8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81098" y="55543"/>
            <a:ext cx="1147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Klavyeden girilen üç sayıyı küçükten büyüğe doğru yazdırınız. 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42" y="6138074"/>
            <a:ext cx="2442606" cy="7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3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85799" y="315761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9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23874" y="823436"/>
            <a:ext cx="10848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Girilen bir tam sayının pozitif mi, negatif mi yoksa sıfıra mı eşit olduğunu yazdırınız.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42" y="1331111"/>
            <a:ext cx="5125165" cy="29912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11" y="5510164"/>
            <a:ext cx="2162477" cy="69542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1" y="5510164"/>
            <a:ext cx="2124371" cy="65731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111" y="5391102"/>
            <a:ext cx="2029108" cy="685896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185711" y="508332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4576611" y="503088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8053236" y="5010302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602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0373" y="484047"/>
            <a:ext cx="12036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Klavyeden girilecek devam, ara sınav ve yarıyıl sonu sınav notlarına göre,</a:t>
            </a:r>
          </a:p>
          <a:p>
            <a:r>
              <a:rPr lang="tr-TR" dirty="0"/>
              <a:t>a</a:t>
            </a:r>
            <a:r>
              <a:rPr lang="tr-TR" dirty="0" smtClean="0"/>
              <a:t>ra sınav notunun %40’ı ve yarıyıl sonu sınavının %60’ı alarak ağırlıklı ortalamayı sonucu </a:t>
            </a:r>
            <a:r>
              <a:rPr lang="tr-TR" b="1" dirty="0" smtClean="0"/>
              <a:t>yuvarlayarak</a:t>
            </a:r>
            <a:r>
              <a:rPr lang="tr-TR" dirty="0" smtClean="0"/>
              <a:t> hesaplayıp, konsola, ortalama değeri 50’ye eşit veya büyükse ‘BAŞARILI.’’ , aksi takdirde ‘BAŞARISIZ.’’ yazdırılmak istenmektedir.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10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13" y="2170738"/>
            <a:ext cx="6211167" cy="44011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51" y="4790978"/>
            <a:ext cx="2429214" cy="139084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8949651" y="4371320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731" y="2609754"/>
            <a:ext cx="2057687" cy="1371791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8893987" y="2244730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2520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42" y="17877"/>
            <a:ext cx="5424315" cy="684012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39" y="4113701"/>
            <a:ext cx="2390775" cy="266700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0" y="608961"/>
            <a:ext cx="70993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Aşağıda verilen tabloya göre kullanıcıdan alınacak tam sayı notuna</a:t>
            </a:r>
          </a:p>
          <a:p>
            <a:r>
              <a:rPr lang="tr-TR" dirty="0" smtClean="0"/>
              <a:t>     göre, harf notunun konsola yazdırılacağı bir program yazalım.</a:t>
            </a:r>
          </a:p>
          <a:p>
            <a:r>
              <a:rPr lang="tr-TR" dirty="0" smtClean="0"/>
              <a:t>     Bunun için </a:t>
            </a:r>
            <a:r>
              <a:rPr lang="tr-TR" dirty="0" err="1" smtClean="0"/>
              <a:t>if</a:t>
            </a:r>
            <a:r>
              <a:rPr lang="tr-TR" dirty="0" smtClean="0"/>
              <a:t>- else </a:t>
            </a:r>
            <a:r>
              <a:rPr lang="tr-TR" dirty="0" err="1" smtClean="0"/>
              <a:t>if</a:t>
            </a:r>
            <a:r>
              <a:rPr lang="tr-TR" dirty="0" smtClean="0"/>
              <a:t> -else yapısı kullanılabilir.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Burada bir </a:t>
            </a:r>
            <a:r>
              <a:rPr lang="tr-TR" dirty="0">
                <a:latin typeface="Consolas" panose="020B0609020204030204" pitchFamily="49" charset="0"/>
              </a:rPr>
              <a:t>else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smtClean="0"/>
              <a:t>ifadesinin koşulu kontrol ediliyorsa, yukarıdaki</a:t>
            </a:r>
          </a:p>
          <a:p>
            <a:r>
              <a:rPr lang="tr-TR" dirty="0" smtClean="0"/>
              <a:t>     koşullar sağlanmamış demektir(sağlansaydı kalan koşullara bakılmazdı).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Örneğin; </a:t>
            </a:r>
            <a:r>
              <a:rPr lang="tr-TR" dirty="0" smtClean="0">
                <a:solidFill>
                  <a:srgbClr val="FF0000"/>
                </a:solidFill>
              </a:rPr>
              <a:t>not 80’e eşit veya büyük mü koşulunun yanına</a:t>
            </a:r>
            <a:r>
              <a:rPr lang="tr-TR" dirty="0" smtClean="0"/>
              <a:t>, notun [80,85) </a:t>
            </a:r>
          </a:p>
          <a:p>
            <a:r>
              <a:rPr lang="tr-TR" dirty="0" smtClean="0"/>
              <a:t>     aralığında olduğunu kontrol için ayrıca notun 85’den   küçük  mü </a:t>
            </a:r>
          </a:p>
          <a:p>
            <a:r>
              <a:rPr lang="tr-TR" dirty="0"/>
              <a:t> </a:t>
            </a:r>
            <a:r>
              <a:rPr lang="tr-TR" dirty="0" smtClean="0"/>
              <a:t>    olduğuna bakmamıza gerek yoktur.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Çünkü bir üstteki </a:t>
            </a:r>
            <a:r>
              <a:rPr lang="tr-TR" dirty="0" smtClean="0">
                <a:latin typeface="Consolas" panose="020B0609020204030204" pitchFamily="49" charset="0"/>
              </a:rPr>
              <a:t>else </a:t>
            </a:r>
            <a:r>
              <a:rPr lang="tr-TR" dirty="0" err="1" smtClean="0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smtClean="0"/>
              <a:t>koşulunda </a:t>
            </a:r>
            <a:r>
              <a:rPr lang="tr-TR" dirty="0" smtClean="0">
                <a:solidFill>
                  <a:srgbClr val="00B050"/>
                </a:solidFill>
              </a:rPr>
              <a:t>85e eşit ve 85’den büyük mü</a:t>
            </a:r>
          </a:p>
          <a:p>
            <a:r>
              <a:rPr lang="tr-TR" dirty="0" smtClean="0"/>
              <a:t>       olduğuna bakılmıştır. Bu koşul sağlanmadığına göre 85’den küçüktür.</a:t>
            </a:r>
          </a:p>
        </p:txBody>
      </p:sp>
      <p:sp>
        <p:nvSpPr>
          <p:cNvPr id="9" name="Yuvarlatılmış Dikdörtgen 8"/>
          <p:cNvSpPr/>
          <p:nvPr/>
        </p:nvSpPr>
        <p:spPr>
          <a:xfrm>
            <a:off x="7015941" y="3025122"/>
            <a:ext cx="1916877" cy="219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Yuvarlatılmış Dikdörtgen 11"/>
          <p:cNvSpPr/>
          <p:nvPr/>
        </p:nvSpPr>
        <p:spPr>
          <a:xfrm>
            <a:off x="7015942" y="2618510"/>
            <a:ext cx="1753985" cy="24898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11a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67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3825" y="620688"/>
            <a:ext cx="11296997" cy="61206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tr-TR" sz="2400" dirty="0"/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-else </a:t>
            </a:r>
            <a:r>
              <a:rPr lang="tr-TR" sz="2400" dirty="0" smtClean="0"/>
              <a:t> yapısında; </a:t>
            </a:r>
            <a:r>
              <a:rPr lang="tr-TR" sz="2400" dirty="0" err="1" smtClean="0"/>
              <a:t>if</a:t>
            </a:r>
            <a:r>
              <a:rPr lang="tr-TR" sz="2400" dirty="0" smtClean="0"/>
              <a:t>   içindeki ifade </a:t>
            </a:r>
            <a:r>
              <a:rPr lang="tr-TR" sz="2400" i="1" dirty="0" err="1" smtClean="0">
                <a:latin typeface="Consolas" panose="020B0609020204030204" pitchFamily="49" charset="0"/>
              </a:rPr>
              <a:t>true</a:t>
            </a:r>
            <a:r>
              <a:rPr lang="tr-TR" sz="2400" dirty="0" smtClean="0"/>
              <a:t> değerine sahip değilse, else içindeki kod bloğu çalıştırılır. </a:t>
            </a:r>
          </a:p>
          <a:p>
            <a:pPr marL="0" indent="0">
              <a:buNone/>
            </a:pPr>
            <a:endParaRPr lang="tr-TR" sz="2400" dirty="0"/>
          </a:p>
          <a:p>
            <a:pPr>
              <a:buFont typeface="Wingdings" pitchFamily="2" charset="2"/>
              <a:buChar char="v"/>
            </a:pPr>
            <a:r>
              <a:rPr lang="tr-TR" sz="2400" dirty="0" smtClean="0"/>
              <a:t>Bir </a:t>
            </a:r>
            <a:r>
              <a:rPr lang="tr-TR" sz="2400" dirty="0" err="1" smtClean="0">
                <a:solidFill>
                  <a:srgbClr val="FF0000"/>
                </a:solidFill>
              </a:rPr>
              <a:t>if</a:t>
            </a:r>
            <a:r>
              <a:rPr lang="tr-TR" sz="2400" dirty="0" smtClean="0">
                <a:solidFill>
                  <a:srgbClr val="FF0000"/>
                </a:solidFill>
              </a:rPr>
              <a:t>-else</a:t>
            </a:r>
            <a:r>
              <a:rPr lang="tr-TR" sz="2400" dirty="0" smtClean="0"/>
              <a:t> yapısı şöyledir:        </a:t>
            </a:r>
            <a:r>
              <a:rPr lang="tr-TR" sz="2400" i="1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if</a:t>
            </a: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tr-TR" sz="2400" dirty="0" smtClean="0">
                <a:latin typeface="Andalus" pitchFamily="18" charset="-78"/>
                <a:cs typeface="Andalus" pitchFamily="18" charset="-78"/>
              </a:rPr>
              <a:t>(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koşul</a:t>
            </a:r>
            <a:r>
              <a:rPr lang="tr-TR" sz="2400" dirty="0" smtClean="0">
                <a:latin typeface="Andalus" pitchFamily="18" charset="-78"/>
                <a:cs typeface="Andalus" pitchFamily="18" charset="-78"/>
              </a:rPr>
              <a:t>)</a:t>
            </a:r>
            <a:r>
              <a:rPr lang="tr-TR" sz="2400" i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tr-TR" sz="2400" i="1" dirty="0" smtClean="0">
                <a:cs typeface="Andalus" pitchFamily="18" charset="-78"/>
              </a:rPr>
              <a:t>{ </a:t>
            </a:r>
          </a:p>
          <a:p>
            <a:pPr marL="0" indent="0">
              <a:buNone/>
            </a:pPr>
            <a:r>
              <a:rPr lang="tr-TR" sz="2400" i="1" dirty="0">
                <a:solidFill>
                  <a:srgbClr val="FF0000"/>
                </a:solidFill>
                <a:cs typeface="Andalus" pitchFamily="18" charset="-78"/>
              </a:rPr>
              <a:t>	</a:t>
            </a:r>
            <a:r>
              <a:rPr lang="tr-TR" sz="2400" i="1" dirty="0" smtClean="0">
                <a:solidFill>
                  <a:srgbClr val="FF0000"/>
                </a:solidFill>
                <a:cs typeface="Andalus" pitchFamily="18" charset="-78"/>
              </a:rPr>
              <a:t>		</a:t>
            </a:r>
            <a:r>
              <a:rPr lang="tr-TR" sz="1200" i="1" dirty="0">
                <a:solidFill>
                  <a:srgbClr val="FF0000"/>
                </a:solidFill>
                <a:cs typeface="Andalus" pitchFamily="18" charset="-78"/>
              </a:rPr>
              <a:t>		</a:t>
            </a:r>
            <a:r>
              <a:rPr lang="tr-TR" sz="2400" dirty="0"/>
              <a:t>  ifadeler 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			    }</a:t>
            </a:r>
          </a:p>
          <a:p>
            <a:pPr>
              <a:buNone/>
            </a:pPr>
            <a:r>
              <a:rPr lang="tr-TR" sz="2400" dirty="0" smtClean="0"/>
              <a:t>					    </a:t>
            </a:r>
            <a:r>
              <a:rPr lang="tr-TR" sz="2400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else </a:t>
            </a:r>
            <a:r>
              <a:rPr lang="tr-TR" sz="2400" i="1" dirty="0" smtClean="0">
                <a:cs typeface="Andalus" pitchFamily="18" charset="-78"/>
              </a:rPr>
              <a:t>{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 						  </a:t>
            </a:r>
            <a:r>
              <a:rPr lang="tr-TR" sz="2400" dirty="0" smtClean="0"/>
              <a:t>ifadeler</a:t>
            </a:r>
          </a:p>
          <a:p>
            <a:pPr>
              <a:buNone/>
            </a:pPr>
            <a:r>
              <a:rPr lang="tr-TR" sz="2400" dirty="0" smtClean="0"/>
              <a:t>					    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 else yanında parantez açılmaz, koşul yazılmaz. </a:t>
            </a:r>
            <a:r>
              <a:rPr lang="tr-TR" sz="2400" dirty="0" err="1" smtClean="0"/>
              <a:t>if</a:t>
            </a:r>
            <a:r>
              <a:rPr lang="tr-TR" sz="2400" dirty="0" smtClean="0"/>
              <a:t> ya da else altında birden fazla satırlık bir kod çalıştırılacak ise süslü parantezler arasında yazılmalıdır.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 err="1">
                <a:solidFill>
                  <a:srgbClr val="FF0000"/>
                </a:solidFill>
              </a:rPr>
              <a:t>if</a:t>
            </a:r>
            <a:r>
              <a:rPr lang="tr-TR" sz="4400" dirty="0">
                <a:solidFill>
                  <a:srgbClr val="FF0000"/>
                </a:solidFill>
              </a:rPr>
              <a:t>  -   </a:t>
            </a:r>
            <a:r>
              <a:rPr lang="tr-TR" sz="4400" dirty="0" smtClean="0">
                <a:solidFill>
                  <a:srgbClr val="FF0000"/>
                </a:solidFill>
              </a:rPr>
              <a:t>else</a:t>
            </a:r>
            <a:endParaRPr lang="tr-TR" sz="4400" noProof="1"/>
          </a:p>
        </p:txBody>
      </p:sp>
    </p:spTree>
    <p:extLst>
      <p:ext uri="{BB962C8B-B14F-4D97-AF65-F5344CB8AC3E}">
        <p14:creationId xmlns:p14="http://schemas.microsoft.com/office/powerpoint/2010/main" val="34750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Resi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35" y="116378"/>
            <a:ext cx="5776989" cy="60350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5" y="4322618"/>
            <a:ext cx="2223752" cy="2480679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0799" y="638565"/>
            <a:ext cx="6712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Önceki örneği koşulların sıralamasını ters çevirerek de      yapabilirdik. Burada önemli olan koşulların istediğimiz sonucu</a:t>
            </a:r>
          </a:p>
          <a:p>
            <a:pPr algn="just"/>
            <a:r>
              <a:rPr lang="tr-TR" dirty="0" smtClean="0"/>
              <a:t>     verecek biçimde yazılarak, sıralı bağlanmasıdır. </a:t>
            </a:r>
          </a:p>
          <a:p>
            <a:pPr algn="just"/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Örneğin yanda notun 55’den küçük olup olmadığına bakıldığı ifadede 50’ye eşit veya 50’den büyük mü olduğuna bakılmasına gerek duyulmamış. Çünkü, bu koşul kontrol ediliyorsa, üstteki </a:t>
            </a:r>
            <a:r>
              <a:rPr lang="tr-TR" dirty="0" err="1" smtClean="0"/>
              <a:t>not’un</a:t>
            </a:r>
            <a:r>
              <a:rPr lang="tr-TR" dirty="0" smtClean="0"/>
              <a:t> 50 küçük olma koşulunun sağlanmadığı (yani 50’ye eşit veya büyük olduğu) kesindir.</a:t>
            </a:r>
          </a:p>
          <a:p>
            <a:pPr algn="just"/>
            <a:r>
              <a:rPr lang="tr-TR" dirty="0"/>
              <a:t> </a:t>
            </a:r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Örneğin bu koşullar karışık bir biçimde </a:t>
            </a:r>
            <a:r>
              <a:rPr lang="tr-TR" dirty="0" err="1" smtClean="0">
                <a:latin typeface="Consolas" panose="020B0609020204030204" pitchFamily="49" charset="0"/>
              </a:rPr>
              <a:t>if</a:t>
            </a:r>
            <a:r>
              <a:rPr lang="tr-TR" dirty="0" smtClean="0">
                <a:latin typeface="Consolas" panose="020B0609020204030204" pitchFamily="49" charset="0"/>
              </a:rPr>
              <a:t>–else </a:t>
            </a:r>
            <a:r>
              <a:rPr lang="tr-TR" dirty="0" err="1" smtClean="0">
                <a:latin typeface="Consolas" panose="020B0609020204030204" pitchFamily="49" charset="0"/>
              </a:rPr>
              <a:t>if</a:t>
            </a:r>
            <a:r>
              <a:rPr lang="tr-TR" dirty="0" smtClean="0">
                <a:latin typeface="Consolas" panose="020B0609020204030204" pitchFamily="49" charset="0"/>
              </a:rPr>
              <a:t>-else </a:t>
            </a:r>
            <a:r>
              <a:rPr lang="tr-TR" dirty="0" smtClean="0"/>
              <a:t>yapısı oluşturamazlar.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2336714" y="4805636"/>
            <a:ext cx="3770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*Burada kullanıcının [0,100] aralığında</a:t>
            </a:r>
          </a:p>
          <a:p>
            <a:r>
              <a:rPr lang="tr-TR" dirty="0" smtClean="0"/>
              <a:t>değerler gireceği varsayılmıştır.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207818" y="6427162"/>
            <a:ext cx="1612669" cy="1980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7156629" y="1699992"/>
            <a:ext cx="1612669" cy="2368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Ok Bağlayıcısı 10"/>
          <p:cNvCxnSpPr/>
          <p:nvPr/>
        </p:nvCxnSpPr>
        <p:spPr>
          <a:xfrm flipV="1">
            <a:off x="6625244" y="1799032"/>
            <a:ext cx="531385" cy="65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V="1">
            <a:off x="6350924" y="1538252"/>
            <a:ext cx="1015487" cy="8308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Yuvarlatılmış Dikdörtgen 15"/>
          <p:cNvSpPr/>
          <p:nvPr/>
        </p:nvSpPr>
        <p:spPr>
          <a:xfrm>
            <a:off x="7366411" y="1313273"/>
            <a:ext cx="838252" cy="22497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11b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87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50053" y="263009"/>
            <a:ext cx="110823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b="1" dirty="0" smtClean="0"/>
              <a:t>VE</a:t>
            </a:r>
            <a:r>
              <a:rPr lang="tr-TR" dirty="0" smtClean="0"/>
              <a:t> (AND) operatörü, birden fazla </a:t>
            </a:r>
            <a:r>
              <a:rPr lang="tr-TR" dirty="0" err="1" smtClean="0"/>
              <a:t>boolean</a:t>
            </a:r>
            <a:r>
              <a:rPr lang="tr-TR" dirty="0" smtClean="0"/>
              <a:t> değer işleme girdiğinde, bu değerlerin hepsinin </a:t>
            </a:r>
            <a:r>
              <a:rPr lang="tr-TR" dirty="0" err="1" smtClean="0"/>
              <a:t>true</a:t>
            </a:r>
            <a:r>
              <a:rPr lang="tr-TR" dirty="0" smtClean="0"/>
              <a:t> olması durumunda</a:t>
            </a:r>
          </a:p>
          <a:p>
            <a:r>
              <a:rPr lang="tr-TR" dirty="0" err="1" smtClean="0"/>
              <a:t>true</a:t>
            </a:r>
            <a:r>
              <a:rPr lang="tr-TR" dirty="0" smtClean="0"/>
              <a:t> sonucu veren, bu değerlerden birinin </a:t>
            </a:r>
            <a:r>
              <a:rPr lang="tr-TR" dirty="0" err="1" smtClean="0"/>
              <a:t>false</a:t>
            </a:r>
            <a:r>
              <a:rPr lang="tr-TR" dirty="0" smtClean="0"/>
              <a:t> olması durumunda ise </a:t>
            </a:r>
            <a:r>
              <a:rPr lang="tr-TR" dirty="0" err="1" smtClean="0"/>
              <a:t>false</a:t>
            </a:r>
            <a:r>
              <a:rPr lang="tr-TR" dirty="0" smtClean="0"/>
              <a:t> sonucu veren bir mantıksal operatördür.</a:t>
            </a:r>
          </a:p>
          <a:p>
            <a:r>
              <a:rPr lang="tr-TR" dirty="0" smtClean="0"/>
              <a:t>Ve operatörü &amp;&amp;  ile ifade edilir.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İki </a:t>
            </a:r>
            <a:r>
              <a:rPr lang="tr-TR" dirty="0" err="1" smtClean="0"/>
              <a:t>boolean</a:t>
            </a:r>
            <a:r>
              <a:rPr lang="tr-TR" dirty="0" smtClean="0"/>
              <a:t> değer için VE İşleminin doğruluk tablosu aşağıdaki gibidir. Bunun ne anlama geldiğine bir sonraki</a:t>
            </a:r>
          </a:p>
          <a:p>
            <a:r>
              <a:rPr lang="tr-TR" dirty="0" smtClean="0"/>
              <a:t>örnek üzerinden bakalım.</a:t>
            </a:r>
          </a:p>
          <a:p>
            <a:endParaRPr lang="tr-TR" dirty="0"/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78485"/>
              </p:ext>
            </p:extLst>
          </p:nvPr>
        </p:nvGraphicFramePr>
        <p:xfrm>
          <a:off x="1659864" y="293899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95844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66177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470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7265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572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degisken1</a:t>
                      </a:r>
                      <a:endParaRPr lang="tr-TR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&amp;&amp;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degisken2</a:t>
                      </a:r>
                      <a:endParaRPr lang="tr-TR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=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sonuc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9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6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6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8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50053" y="263009"/>
            <a:ext cx="117435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b="1" dirty="0" smtClean="0"/>
              <a:t>VE</a:t>
            </a:r>
            <a:r>
              <a:rPr lang="tr-TR" dirty="0" smtClean="0"/>
              <a:t>YA(OR) </a:t>
            </a:r>
            <a:r>
              <a:rPr lang="tr-TR" dirty="0" smtClean="0"/>
              <a:t>operatörü, birden fazla </a:t>
            </a:r>
            <a:r>
              <a:rPr lang="tr-TR" dirty="0" err="1" smtClean="0"/>
              <a:t>boolean</a:t>
            </a:r>
            <a:r>
              <a:rPr lang="tr-TR" dirty="0" smtClean="0"/>
              <a:t> değer işleme girdiğinde, bu değerlerin </a:t>
            </a:r>
            <a:r>
              <a:rPr lang="tr-TR" dirty="0" smtClean="0"/>
              <a:t>en az bir tanesi </a:t>
            </a:r>
            <a:r>
              <a:rPr lang="tr-TR" dirty="0" err="1" smtClean="0"/>
              <a:t>true</a:t>
            </a:r>
            <a:r>
              <a:rPr lang="tr-TR" dirty="0" smtClean="0"/>
              <a:t> olması durumunda</a:t>
            </a:r>
          </a:p>
          <a:p>
            <a:r>
              <a:rPr lang="tr-TR" dirty="0" err="1" smtClean="0"/>
              <a:t>true</a:t>
            </a:r>
            <a:r>
              <a:rPr lang="tr-TR" dirty="0" smtClean="0"/>
              <a:t> sonucu veren, bu değerlerden </a:t>
            </a:r>
            <a:r>
              <a:rPr lang="tr-TR" dirty="0" smtClean="0"/>
              <a:t>hepsinin </a:t>
            </a:r>
            <a:r>
              <a:rPr lang="tr-TR" dirty="0" err="1" smtClean="0"/>
              <a:t>false</a:t>
            </a:r>
            <a:r>
              <a:rPr lang="tr-TR" dirty="0" smtClean="0"/>
              <a:t> olması durumunda ise </a:t>
            </a:r>
            <a:r>
              <a:rPr lang="tr-TR" dirty="0" err="1" smtClean="0"/>
              <a:t>false</a:t>
            </a:r>
            <a:r>
              <a:rPr lang="tr-TR" dirty="0" smtClean="0"/>
              <a:t> sonucu veren bir mantıksal operatördür.</a:t>
            </a:r>
          </a:p>
          <a:p>
            <a:r>
              <a:rPr lang="tr-TR" dirty="0" smtClean="0"/>
              <a:t>Veya </a:t>
            </a:r>
            <a:r>
              <a:rPr lang="tr-TR" dirty="0" smtClean="0"/>
              <a:t>operatörü </a:t>
            </a:r>
            <a:r>
              <a:rPr lang="tr-TR" dirty="0" smtClean="0"/>
              <a:t>||</a:t>
            </a:r>
            <a:r>
              <a:rPr lang="tr-TR" dirty="0" smtClean="0"/>
              <a:t>  </a:t>
            </a:r>
            <a:r>
              <a:rPr lang="tr-TR" dirty="0" smtClean="0"/>
              <a:t>ile ifade edilir.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İki </a:t>
            </a:r>
            <a:r>
              <a:rPr lang="tr-TR" dirty="0" err="1" smtClean="0"/>
              <a:t>boolean</a:t>
            </a:r>
            <a:r>
              <a:rPr lang="tr-TR" dirty="0" smtClean="0"/>
              <a:t> değer için </a:t>
            </a:r>
            <a:r>
              <a:rPr lang="tr-TR" dirty="0" smtClean="0"/>
              <a:t>VEYA </a:t>
            </a:r>
            <a:r>
              <a:rPr lang="tr-TR" dirty="0" smtClean="0"/>
              <a:t>İşleminin doğruluk tablosu aşağıdaki gibidir. Bunun ne anlama geldiğine bir sonraki</a:t>
            </a:r>
          </a:p>
          <a:p>
            <a:r>
              <a:rPr lang="tr-TR" dirty="0" smtClean="0"/>
              <a:t>örnek üzerinden bakalım.</a:t>
            </a:r>
          </a:p>
          <a:p>
            <a:endParaRPr lang="tr-TR" dirty="0"/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6154"/>
              </p:ext>
            </p:extLst>
          </p:nvPr>
        </p:nvGraphicFramePr>
        <p:xfrm>
          <a:off x="1659864" y="293899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95844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66177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470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7265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572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degisken1</a:t>
                      </a:r>
                      <a:endParaRPr lang="tr-TR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||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degisken2</a:t>
                      </a:r>
                      <a:endParaRPr lang="tr-TR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=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sonuc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9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6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6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8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12358"/>
              </p:ext>
            </p:extLst>
          </p:nvPr>
        </p:nvGraphicFramePr>
        <p:xfrm>
          <a:off x="156375" y="5204899"/>
          <a:ext cx="24479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236095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sayi</a:t>
                      </a:r>
                      <a:r>
                        <a:rPr lang="tr-TR" dirty="0" smtClean="0"/>
                        <a:t> değişkeninin değeri</a:t>
                      </a:r>
                      <a:endParaRPr lang="tr-T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6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3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68559"/>
                  </a:ext>
                </a:extLst>
              </a:tr>
            </a:tbl>
          </a:graphicData>
        </a:graphic>
      </p:graphicFrame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89504"/>
              </p:ext>
            </p:extLst>
          </p:nvPr>
        </p:nvGraphicFramePr>
        <p:xfrm>
          <a:off x="2725982" y="5204899"/>
          <a:ext cx="91231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624">
                  <a:extLst>
                    <a:ext uri="{9D8B030D-6E8A-4147-A177-3AD203B41FA5}">
                      <a16:colId xmlns:a16="http://schemas.microsoft.com/office/drawing/2014/main" val="3624021345"/>
                    </a:ext>
                  </a:extLst>
                </a:gridCol>
                <a:gridCol w="850069">
                  <a:extLst>
                    <a:ext uri="{9D8B030D-6E8A-4147-A177-3AD203B41FA5}">
                      <a16:colId xmlns:a16="http://schemas.microsoft.com/office/drawing/2014/main" val="549801493"/>
                    </a:ext>
                  </a:extLst>
                </a:gridCol>
                <a:gridCol w="2799178">
                  <a:extLst>
                    <a:ext uri="{9D8B030D-6E8A-4147-A177-3AD203B41FA5}">
                      <a16:colId xmlns:a16="http://schemas.microsoft.com/office/drawing/2014/main" val="3498420811"/>
                    </a:ext>
                  </a:extLst>
                </a:gridCol>
                <a:gridCol w="725072">
                  <a:extLst>
                    <a:ext uri="{9D8B030D-6E8A-4147-A177-3AD203B41FA5}">
                      <a16:colId xmlns:a16="http://schemas.microsoft.com/office/drawing/2014/main" val="3726233651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72525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3&lt;</a:t>
                      </a:r>
                      <a:r>
                        <a:rPr lang="tr-TR" dirty="0" err="1" smtClean="0"/>
                        <a:t>sayi</a:t>
                      </a:r>
                      <a:endParaRPr lang="tr-T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&amp;&amp;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sayi</a:t>
                      </a:r>
                      <a:r>
                        <a:rPr lang="tr-TR" dirty="0" smtClean="0"/>
                        <a:t>&lt;10</a:t>
                      </a:r>
                      <a:endParaRPr lang="tr-T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sonuc</a:t>
                      </a:r>
                      <a:r>
                        <a:rPr lang="tr-TR" dirty="0" smtClean="0"/>
                        <a:t> (</a:t>
                      </a:r>
                      <a:r>
                        <a:rPr lang="tr-TR" dirty="0" err="1" smtClean="0"/>
                        <a:t>if</a:t>
                      </a:r>
                      <a:r>
                        <a:rPr lang="tr-TR" dirty="0" smtClean="0"/>
                        <a:t> içindeki</a:t>
                      </a:r>
                      <a:r>
                        <a:rPr lang="tr-TR" baseline="0" dirty="0" smtClean="0"/>
                        <a:t> değer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4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4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true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15132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866775" y="429310"/>
            <a:ext cx="7343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Örneğin bir sayının 3’ten büyük </a:t>
            </a:r>
            <a:r>
              <a:rPr lang="tr-TR" b="1" dirty="0"/>
              <a:t>VE</a:t>
            </a:r>
            <a:r>
              <a:rPr lang="tr-TR" dirty="0"/>
              <a:t> 10’dan küçük olup olmadığını bulalım.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8" y="4248501"/>
            <a:ext cx="3501323" cy="54097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66" y="4239753"/>
            <a:ext cx="3224510" cy="50495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4248501"/>
            <a:ext cx="3609975" cy="51121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279" y="831259"/>
            <a:ext cx="7031884" cy="2633527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758151" y="371390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1" name="Dikdörtgen 10"/>
          <p:cNvSpPr/>
          <p:nvPr/>
        </p:nvSpPr>
        <p:spPr>
          <a:xfrm>
            <a:off x="4749126" y="371390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2" name="Dikdörtgen 11"/>
          <p:cNvSpPr/>
          <p:nvPr/>
        </p:nvSpPr>
        <p:spPr>
          <a:xfrm>
            <a:off x="8847471" y="3803320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3</a:t>
            </a:r>
            <a:endParaRPr lang="tr-TR" sz="1400" dirty="0"/>
          </a:p>
        </p:txBody>
      </p:sp>
      <p:sp>
        <p:nvSpPr>
          <p:cNvPr id="14" name="Dikdörtgen 13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36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63656" y="1038782"/>
            <a:ext cx="64368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10’u </a:t>
            </a:r>
            <a:r>
              <a:rPr lang="tr-TR" i="1" dirty="0" err="1" smtClean="0"/>
              <a:t>if</a:t>
            </a:r>
            <a:r>
              <a:rPr lang="tr-TR" i="1" dirty="0" smtClean="0"/>
              <a:t> - else </a:t>
            </a:r>
            <a:r>
              <a:rPr lang="tr-TR" i="1" dirty="0" err="1" smtClean="0"/>
              <a:t>if</a:t>
            </a:r>
            <a:r>
              <a:rPr lang="tr-TR" i="1" dirty="0" smtClean="0"/>
              <a:t> - else </a:t>
            </a:r>
            <a:r>
              <a:rPr lang="tr-TR" dirty="0" smtClean="0"/>
              <a:t>yapısı kullanmadan </a:t>
            </a:r>
            <a:r>
              <a:rPr lang="tr-TR" sz="2000" b="1" dirty="0" smtClean="0"/>
              <a:t>bağımsız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ifadeleri ve </a:t>
            </a:r>
            <a:r>
              <a:rPr lang="tr-TR" b="1" dirty="0" err="1" smtClean="0"/>
              <a:t>VE</a:t>
            </a:r>
            <a:r>
              <a:rPr lang="tr-TR" dirty="0" smtClean="0"/>
              <a:t> operatörü ile yandaki gibi yapabiliriz. Ancak bütün </a:t>
            </a:r>
            <a:r>
              <a:rPr lang="tr-TR" dirty="0" err="1" smtClean="0"/>
              <a:t>if</a:t>
            </a:r>
            <a:r>
              <a:rPr lang="tr-TR" dirty="0" smtClean="0"/>
              <a:t> ifadeleri bağımsız olduğundan, </a:t>
            </a:r>
            <a:r>
              <a:rPr lang="tr-TR" b="1" dirty="0" smtClean="0"/>
              <a:t>önceki çözümden farklı olarak</a:t>
            </a:r>
            <a:r>
              <a:rPr lang="tr-TR" dirty="0" smtClean="0"/>
              <a:t>, notun incelenen aralık içinde olduğunu </a:t>
            </a:r>
            <a:r>
              <a:rPr lang="tr-TR" b="1" dirty="0" smtClean="0"/>
              <a:t>VE</a:t>
            </a:r>
            <a:r>
              <a:rPr lang="tr-TR" dirty="0" smtClean="0"/>
              <a:t> operatörü ile </a:t>
            </a:r>
            <a:r>
              <a:rPr lang="tr-TR" b="1" dirty="0" smtClean="0"/>
              <a:t>kontrol etmemiz</a:t>
            </a:r>
            <a:r>
              <a:rPr lang="tr-TR" dirty="0" smtClean="0"/>
              <a:t> gerekir. Bu çözümde bütün </a:t>
            </a:r>
            <a:r>
              <a:rPr lang="tr-TR" dirty="0" err="1" smtClean="0"/>
              <a:t>if</a:t>
            </a:r>
            <a:r>
              <a:rPr lang="tr-TR" dirty="0" smtClean="0"/>
              <a:t> koşulları kontrol edileceği için, önceki çözüme kıyasla etkin bir yaklaşım değildir.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61" y="1038782"/>
            <a:ext cx="5228139" cy="581921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25" y="4562995"/>
            <a:ext cx="2228850" cy="16383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-1" y="1057848"/>
            <a:ext cx="6244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Yandaki örnekte kullanıcıdan alınan üç tam sayıdan en büyük değer konsola yazdırılmak istenmektedir. 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Bunun için </a:t>
            </a:r>
            <a:r>
              <a:rPr lang="tr-TR" dirty="0" err="1" smtClean="0"/>
              <a:t>if</a:t>
            </a:r>
            <a:r>
              <a:rPr lang="tr-TR" dirty="0" smtClean="0"/>
              <a:t>- else </a:t>
            </a:r>
            <a:r>
              <a:rPr lang="tr-TR" dirty="0" err="1" smtClean="0"/>
              <a:t>if</a:t>
            </a:r>
            <a:r>
              <a:rPr lang="tr-TR" dirty="0" smtClean="0"/>
              <a:t> - else yapısı kullanılmıştır. İlk koşul       sayi1’in diğer iki sayıdan daha büyük olup olmadığını       kontrol etmektedir. </a:t>
            </a:r>
          </a:p>
          <a:p>
            <a:pPr algn="just"/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else </a:t>
            </a:r>
            <a:r>
              <a:rPr lang="tr-TR" dirty="0" err="1" smtClean="0"/>
              <a:t>if</a:t>
            </a:r>
            <a:r>
              <a:rPr lang="tr-TR" dirty="0" smtClean="0"/>
              <a:t> ifadesindeki ikinci koşul kontrol ediliyorsa, üstteki </a:t>
            </a:r>
            <a:r>
              <a:rPr lang="tr-TR" dirty="0" err="1" smtClean="0"/>
              <a:t>if</a:t>
            </a:r>
            <a:r>
              <a:rPr lang="tr-TR" dirty="0" smtClean="0"/>
              <a:t> ifadesindeki koşul sağlanmamış demektir. Yani </a:t>
            </a:r>
            <a:r>
              <a:rPr lang="tr-TR" b="1" dirty="0" smtClean="0"/>
              <a:t>sayi1 en      büyük sayı değildir(sayi2 ile sayi3’den biri en büyük sayıdır).</a:t>
            </a:r>
            <a:r>
              <a:rPr lang="tr-TR" dirty="0" smtClean="0"/>
              <a:t> Buna göre sayi2’nin sayi3’ten büyük olup olmadığını kontrol edilmesi yeterlidir.</a:t>
            </a:r>
          </a:p>
          <a:p>
            <a:pPr algn="just"/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smtClean="0"/>
              <a:t>else ifadesine gelinmişse </a:t>
            </a:r>
            <a:r>
              <a:rPr lang="tr-TR" b="1" dirty="0" smtClean="0"/>
              <a:t>üstteki iki koşul sağlanmamış       demektir</a:t>
            </a:r>
            <a:r>
              <a:rPr lang="tr-TR" dirty="0" smtClean="0"/>
              <a:t>. Dolayısıyla sayi3’ün değeri en büyüktür (veya      diğerine/diğerlerine eşit olabilir. Sonuçta en büyük değer     bulunmak istendiği için birden fazla değişkenin en büyük değere sahip olması önemli değildir).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14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81" y="568984"/>
            <a:ext cx="54768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15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02" y="1501191"/>
            <a:ext cx="4820323" cy="3648584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08317" y="681813"/>
            <a:ext cx="11047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Önceki soru için alternatif bir yaklaşım da aşağıdaki gibi ilk sayıyı önce </a:t>
            </a:r>
            <a:r>
              <a:rPr lang="tr-TR" dirty="0" err="1" smtClean="0"/>
              <a:t>enBuyuk</a:t>
            </a:r>
            <a:r>
              <a:rPr lang="tr-TR" dirty="0" smtClean="0"/>
              <a:t> kabul edip, sırasıyla diğer </a:t>
            </a:r>
          </a:p>
          <a:p>
            <a:pPr algn="just"/>
            <a:r>
              <a:rPr lang="tr-TR" dirty="0" smtClean="0"/>
              <a:t>değişkenlerle kıyaslamaktır. Bu kıyaslamalarda daha büyük bir sayı ile karşılaşınca </a:t>
            </a:r>
            <a:r>
              <a:rPr lang="tr-TR" dirty="0" err="1" smtClean="0"/>
              <a:t>enBuyuk</a:t>
            </a:r>
            <a:r>
              <a:rPr lang="tr-TR" dirty="0" smtClean="0"/>
              <a:t> değeri güncellenmektir.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82" y="5642587"/>
            <a:ext cx="1581371" cy="1076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526" y="5642588"/>
            <a:ext cx="1543265" cy="10764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2682882" y="5322822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9" name="Dikdörtgen 8"/>
          <p:cNvSpPr/>
          <p:nvPr/>
        </p:nvSpPr>
        <p:spPr>
          <a:xfrm>
            <a:off x="6290526" y="5305893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</a:t>
            </a:r>
            <a:r>
              <a:rPr lang="tr-TR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616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630" y="5421701"/>
            <a:ext cx="6096851" cy="112410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0" y="5421701"/>
            <a:ext cx="4277322" cy="116221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07" y="1205725"/>
            <a:ext cx="9126224" cy="369621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078368" y="502952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6" name="Dikdörtgen 5"/>
          <p:cNvSpPr/>
          <p:nvPr/>
        </p:nvSpPr>
        <p:spPr>
          <a:xfrm>
            <a:off x="5880406" y="5029523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8" name="Dikdörtgen 7"/>
          <p:cNvSpPr/>
          <p:nvPr/>
        </p:nvSpPr>
        <p:spPr>
          <a:xfrm>
            <a:off x="1078367" y="11822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16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08317" y="681813"/>
            <a:ext cx="11047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Girilen kullanıcı adı ve şifreyi kontrol ederek konsola mesaj yazdırma.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247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5" y="1261869"/>
            <a:ext cx="9812119" cy="277216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23215" y="755026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2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5" y="5052968"/>
            <a:ext cx="4096322" cy="63826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701945" y="4565026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9" name="Dikdörtgen 8"/>
          <p:cNvSpPr/>
          <p:nvPr/>
        </p:nvSpPr>
        <p:spPr>
          <a:xfrm>
            <a:off x="6283595" y="4565026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207" y="5037041"/>
            <a:ext cx="402963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98764" y="490451"/>
            <a:ext cx="11155680" cy="63675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sz="2400" dirty="0" smtClean="0"/>
              <a:t>Koşullarda </a:t>
            </a:r>
            <a:r>
              <a:rPr lang="tr-TR" sz="2400" dirty="0"/>
              <a:t>yapabileceğimiz karşılaştırmalar ve kullanacağımız semboller şöyledir</a:t>
            </a:r>
            <a:r>
              <a:rPr lang="tr-TR" sz="2400" dirty="0" smtClean="0"/>
              <a:t>:</a:t>
            </a:r>
          </a:p>
          <a:p>
            <a:pPr algn="just">
              <a:buFont typeface="Wingdings" pitchFamily="2" charset="2"/>
              <a:buChar char="v"/>
            </a:pPr>
            <a:endParaRPr lang="tr-TR" sz="2400" dirty="0"/>
          </a:p>
          <a:p>
            <a:pPr algn="just">
              <a:buFont typeface="Wingdings" pitchFamily="2" charset="2"/>
              <a:buChar char="v"/>
            </a:pPr>
            <a:endParaRPr lang="tr-TR" sz="2400" dirty="0" smtClean="0"/>
          </a:p>
          <a:p>
            <a:pPr algn="just">
              <a:buFont typeface="Wingdings" pitchFamily="2" charset="2"/>
              <a:buChar char="v"/>
            </a:pPr>
            <a:endParaRPr lang="tr-TR" sz="2400" dirty="0"/>
          </a:p>
          <a:p>
            <a:pPr algn="just">
              <a:buNone/>
            </a:pPr>
            <a:endParaRPr lang="tr-TR" sz="2400" i="1" dirty="0" smtClean="0">
              <a:cs typeface="Andalus" pitchFamily="18" charset="-78"/>
            </a:endParaRPr>
          </a:p>
          <a:p>
            <a:pPr algn="just">
              <a:buNone/>
            </a:pPr>
            <a:endParaRPr lang="tr-TR" sz="2400" i="1" dirty="0">
              <a:cs typeface="Andalus" pitchFamily="18" charset="-78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sz="2400" i="1" dirty="0" smtClean="0">
                <a:cs typeface="Andalus" pitchFamily="18" charset="-78"/>
              </a:rPr>
              <a:t> Burada </a:t>
            </a:r>
            <a:r>
              <a:rPr lang="tr-TR" sz="2400" i="1" dirty="0">
                <a:cs typeface="Andalus" pitchFamily="18" charset="-78"/>
              </a:rPr>
              <a:t>dikkat etmemiz gereken </a:t>
            </a:r>
            <a:r>
              <a:rPr lang="tr-TR" sz="2400" i="1" dirty="0">
                <a:solidFill>
                  <a:srgbClr val="FF0000"/>
                </a:solidFill>
                <a:cs typeface="Andalus" pitchFamily="18" charset="-78"/>
              </a:rPr>
              <a:t>=</a:t>
            </a:r>
            <a:r>
              <a:rPr lang="tr-TR" sz="2400" i="1" dirty="0">
                <a:cs typeface="Andalus" pitchFamily="18" charset="-78"/>
              </a:rPr>
              <a:t> </a:t>
            </a:r>
            <a:r>
              <a:rPr lang="tr-TR" sz="2400" i="1" dirty="0" smtClean="0">
                <a:cs typeface="Andalus" pitchFamily="18" charset="-78"/>
              </a:rPr>
              <a:t>işaretini değişkenlere </a:t>
            </a:r>
            <a:r>
              <a:rPr lang="tr-TR" sz="2400" i="1" dirty="0">
                <a:cs typeface="Andalus" pitchFamily="18" charset="-78"/>
              </a:rPr>
              <a:t>atama yaparken, </a:t>
            </a:r>
            <a:endParaRPr lang="tr-TR" sz="2400" i="1" dirty="0" smtClean="0">
              <a:cs typeface="Andalus" pitchFamily="18" charset="-78"/>
            </a:endParaRPr>
          </a:p>
          <a:p>
            <a:pPr marL="0" indent="0" algn="just">
              <a:buNone/>
            </a:pPr>
            <a:r>
              <a:rPr lang="tr-TR" sz="2400" i="1" dirty="0" smtClean="0">
                <a:solidFill>
                  <a:srgbClr val="FF0000"/>
                </a:solidFill>
                <a:cs typeface="Andalus" pitchFamily="18" charset="-78"/>
              </a:rPr>
              <a:t>==</a:t>
            </a:r>
            <a:r>
              <a:rPr lang="tr-TR" sz="2400" i="1" dirty="0" smtClean="0">
                <a:cs typeface="Andalus" pitchFamily="18" charset="-78"/>
              </a:rPr>
              <a:t> işaretini   ise iki </a:t>
            </a:r>
            <a:r>
              <a:rPr lang="tr-TR" sz="2400" i="1" dirty="0">
                <a:cs typeface="Andalus" pitchFamily="18" charset="-78"/>
              </a:rPr>
              <a:t>değişkenin eşit olup olmadığını </a:t>
            </a:r>
            <a:r>
              <a:rPr lang="tr-TR" sz="2400" i="1" dirty="0" smtClean="0">
                <a:cs typeface="Andalus" pitchFamily="18" charset="-78"/>
              </a:rPr>
              <a:t> değerlendirirken kullanmamızdır.</a:t>
            </a:r>
          </a:p>
          <a:p>
            <a:pPr marL="0" indent="0" algn="just">
              <a:buNone/>
            </a:pPr>
            <a:r>
              <a:rPr lang="tr-TR" sz="2400" dirty="0" smtClean="0"/>
              <a:t>(</a:t>
            </a:r>
            <a:r>
              <a:rPr lang="tr-TR" sz="2400" dirty="0" err="1" smtClean="0"/>
              <a:t>String</a:t>
            </a:r>
            <a:r>
              <a:rPr lang="tr-TR" sz="2400" dirty="0" smtClean="0"/>
              <a:t> karşılaştırmada  ise == yerine </a:t>
            </a:r>
            <a:r>
              <a:rPr lang="tr-TR" sz="2400" b="1" dirty="0" err="1" smtClean="0"/>
              <a:t>equals</a:t>
            </a:r>
            <a:r>
              <a:rPr lang="tr-TR" sz="2400" b="1" dirty="0" smtClean="0"/>
              <a:t>() </a:t>
            </a:r>
            <a:r>
              <a:rPr lang="tr-TR" sz="2400" dirty="0" smtClean="0"/>
              <a:t>metodunu kullanırız.)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sz="2400" dirty="0" smtClean="0"/>
              <a:t>Kullanacağımız sayısal mantık operatörleri ise aşağıda verilmiştir.</a:t>
            </a:r>
            <a:endParaRPr lang="tr-TR" sz="2400" i="1" dirty="0">
              <a:solidFill>
                <a:srgbClr val="FF0000"/>
              </a:solidFill>
              <a:cs typeface="Andalus" pitchFamily="18" charset="-78"/>
            </a:endParaRPr>
          </a:p>
          <a:p>
            <a:pPr algn="just">
              <a:buNone/>
            </a:pPr>
            <a:r>
              <a:rPr lang="tr-TR" sz="2400" dirty="0" smtClean="0"/>
              <a:t>  </a:t>
            </a:r>
            <a:endParaRPr lang="tr-TR" sz="2400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Operatörler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15392"/>
              </p:ext>
            </p:extLst>
          </p:nvPr>
        </p:nvGraphicFramePr>
        <p:xfrm>
          <a:off x="3773836" y="930745"/>
          <a:ext cx="396044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Sembol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Tanım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==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Eşit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!=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Eşit değil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&gt;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Büyüktür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&lt;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Küçüktür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&gt;=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Büyük eşit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&lt;=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Küçük eşit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14944"/>
              </p:ext>
            </p:extLst>
          </p:nvPr>
        </p:nvGraphicFramePr>
        <p:xfrm>
          <a:off x="3773836" y="5339262"/>
          <a:ext cx="39604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Sembol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işlem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&amp;&amp;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Ve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||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Veya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!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degil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0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44" y="1461520"/>
            <a:ext cx="5582429" cy="27340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5" y="5648284"/>
            <a:ext cx="2610214" cy="59063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92394" y="194477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3a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949595" y="516914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260" y="5648284"/>
            <a:ext cx="1638529" cy="638264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7446158" y="516914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648772" y="643831"/>
            <a:ext cx="1069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Kullanıcıdan alınan tam sayı tipindeki şifreyi, 1234 olarak belirlediğimiz gerçek şifre ile kıyaslayıp, buna göre</a:t>
            </a:r>
          </a:p>
          <a:p>
            <a:pPr algn="just"/>
            <a:r>
              <a:rPr lang="tr-TR" dirty="0" smtClean="0"/>
              <a:t>bir mesaj yazdıralım.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54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65132" y="306328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3b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39" y="2462158"/>
            <a:ext cx="5620534" cy="255305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65132" y="691746"/>
            <a:ext cx="10912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 smtClean="0"/>
              <a:t>Aynı örneği çözerken, önce kullanıcının girdiği şifrenin, gerçek şifre değerine eşit olmaması durumunu kontrol edebilirdik.  </a:t>
            </a:r>
            <a:r>
              <a:rPr lang="tr-TR" noProof="1">
                <a:latin typeface="Consolas" panose="020B0609020204030204" pitchFamily="49" charset="0"/>
              </a:rPr>
              <a:t>if(si</a:t>
            </a:r>
            <a:r>
              <a:rPr lang="tr-TR" noProof="1" smtClean="0">
                <a:latin typeface="Consolas" panose="020B0609020204030204" pitchFamily="49" charset="0"/>
              </a:rPr>
              <a:t>fre</a:t>
            </a:r>
            <a:r>
              <a:rPr lang="tr-TR" noProof="1">
                <a:latin typeface="Consolas" panose="020B0609020204030204" pitchFamily="49" charset="0"/>
              </a:rPr>
              <a:t>!=</a:t>
            </a:r>
            <a:r>
              <a:rPr lang="tr-TR" noProof="1" smtClean="0">
                <a:latin typeface="Consolas" panose="020B0609020204030204" pitchFamily="49" charset="0"/>
              </a:rPr>
              <a:t>girilenSifre) </a:t>
            </a:r>
            <a:r>
              <a:rPr lang="tr-TR" noProof="1"/>
              <a:t>ifadesini </a:t>
            </a:r>
            <a:r>
              <a:rPr lang="tr-TR" i="1" noProof="1"/>
              <a:t>sifre’nin değeri girilenSifre’ye eşit değil ise </a:t>
            </a:r>
            <a:r>
              <a:rPr lang="tr-TR" noProof="1"/>
              <a:t>biçiminde sözlü olarak ifade edebiliriz.</a:t>
            </a:r>
          </a:p>
          <a:p>
            <a:pPr algn="just">
              <a:buFont typeface="Wingdings" pitchFamily="2" charset="2"/>
              <a:buChar char="v"/>
            </a:pPr>
            <a:endParaRPr lang="tr-TR" noProof="1"/>
          </a:p>
          <a:p>
            <a:pPr algn="just">
              <a:buFont typeface="Wingdings" pitchFamily="2" charset="2"/>
              <a:buChar char="v"/>
            </a:pPr>
            <a:r>
              <a:rPr lang="tr-TR" noProof="1" smtClean="0"/>
              <a:t>Eğer kullanıcının girdiği şifre gerçek şifreye eşit değil ise </a:t>
            </a:r>
            <a:r>
              <a:rPr lang="tr-TR" noProof="1" smtClean="0">
                <a:latin typeface="Consolas" panose="020B0609020204030204" pitchFamily="49" charset="0"/>
              </a:rPr>
              <a:t>sifre!=girilenSifre </a:t>
            </a:r>
            <a:r>
              <a:rPr lang="tr-TR" noProof="1" smtClean="0"/>
              <a:t>ifadesinin sonucu </a:t>
            </a:r>
            <a:r>
              <a:rPr lang="tr-TR" noProof="1" smtClean="0">
                <a:latin typeface="Consolas" panose="020B0609020204030204" pitchFamily="49" charset="0"/>
              </a:rPr>
              <a:t>true</a:t>
            </a:r>
            <a:r>
              <a:rPr lang="tr-TR" noProof="1" smtClean="0"/>
              <a:t> olacak ve  if’e girecektir. Aksi takdirde (kullanıcının girdiği şifre gerçek şifreye eşit ise) else’e girecektir.</a:t>
            </a:r>
            <a:endParaRPr lang="tr-TR" noProof="1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5" y="5648284"/>
            <a:ext cx="2610214" cy="59063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949595" y="516914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260" y="5648284"/>
            <a:ext cx="1638529" cy="638264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7446158" y="516914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9042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09235" y="477686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4a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91" y="1952435"/>
            <a:ext cx="5439534" cy="272453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019174" y="962710"/>
            <a:ext cx="1069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Şifre </a:t>
            </a:r>
            <a:r>
              <a:rPr lang="tr-TR" dirty="0" err="1" smtClean="0"/>
              <a:t>string</a:t>
            </a:r>
            <a:r>
              <a:rPr lang="tr-TR" dirty="0" smtClean="0"/>
              <a:t> tipinde olsun ve kullanıcıdan girişi </a:t>
            </a:r>
            <a:r>
              <a:rPr lang="tr-TR" dirty="0" err="1"/>
              <a:t>s</a:t>
            </a:r>
            <a:r>
              <a:rPr lang="tr-TR" dirty="0" err="1" smtClean="0"/>
              <a:t>tring</a:t>
            </a:r>
            <a:r>
              <a:rPr lang="tr-TR" dirty="0" smtClean="0"/>
              <a:t> olarak alalım.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/>
              <a:t>karşılaştırmada  ise == yerine </a:t>
            </a:r>
            <a:r>
              <a:rPr lang="tr-TR" b="1" dirty="0" err="1"/>
              <a:t>equals</a:t>
            </a:r>
            <a:r>
              <a:rPr lang="tr-TR" b="1" dirty="0"/>
              <a:t>() </a:t>
            </a:r>
            <a:r>
              <a:rPr lang="tr-TR" dirty="0"/>
              <a:t>metodunu kullanırız.)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11" y="5657802"/>
            <a:ext cx="2572109" cy="68589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55" y="5657802"/>
            <a:ext cx="1714739" cy="63826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128209" y="519777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8" name="Dikdörtgen 7"/>
          <p:cNvSpPr/>
          <p:nvPr/>
        </p:nvSpPr>
        <p:spPr>
          <a:xfrm>
            <a:off x="1511570" y="519777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903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5" y="2301913"/>
            <a:ext cx="5553850" cy="280074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85799" y="315761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4b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23874" y="823436"/>
            <a:ext cx="10848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tr-TR" noProof="1"/>
              <a:t>Aynı örneği çözerken önce kullanıcının girdiği şifrenin, gerçek şifre değerine eşit olmaması durumunu kontrol edebilirdik.  </a:t>
            </a:r>
            <a:r>
              <a:rPr lang="tr-TR" noProof="1">
                <a:latin typeface="Consolas" panose="020B0609020204030204" pitchFamily="49" charset="0"/>
              </a:rPr>
              <a:t>if</a:t>
            </a:r>
            <a:r>
              <a:rPr lang="tr-TR" noProof="1" smtClean="0">
                <a:latin typeface="Consolas" panose="020B0609020204030204" pitchFamily="49" charset="0"/>
              </a:rPr>
              <a:t>(!sifre.equals(girilenSifre)) </a:t>
            </a:r>
            <a:r>
              <a:rPr lang="tr-TR" noProof="1"/>
              <a:t>ifadesini sifre’nin değeri girilenSifre’ye eşit değil ise biçiminde sözlü olarak ifade edebiliriz</a:t>
            </a:r>
            <a:r>
              <a:rPr lang="tr-TR" noProof="1" smtClean="0"/>
              <a:t>. ! İfadesi değil anlamına gelmektedir.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11" y="5657802"/>
            <a:ext cx="2572109" cy="68589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55" y="5657802"/>
            <a:ext cx="1714739" cy="63826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128209" y="5197774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  <p:sp>
        <p:nvSpPr>
          <p:cNvPr id="8" name="Dikdörtgen 7"/>
          <p:cNvSpPr/>
          <p:nvPr/>
        </p:nvSpPr>
        <p:spPr>
          <a:xfrm>
            <a:off x="1511570" y="5197775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081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0" y="2147673"/>
            <a:ext cx="5077336" cy="213539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45623" y="484047"/>
            <a:ext cx="1203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Klavyeden girilen tam sayının tek mi çift mi olduğunu konsola yazdırınız.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45623" y="11471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5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2147673"/>
            <a:ext cx="6248400" cy="214390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36" y="5338711"/>
            <a:ext cx="2886478" cy="73352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725" y="5247685"/>
            <a:ext cx="2876951" cy="676369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85536" y="4939908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1</a:t>
            </a:r>
            <a:endParaRPr lang="tr-TR" sz="1400" dirty="0"/>
          </a:p>
        </p:txBody>
      </p:sp>
      <p:sp>
        <p:nvSpPr>
          <p:cNvPr id="10" name="Dikdörtgen 9"/>
          <p:cNvSpPr/>
          <p:nvPr/>
        </p:nvSpPr>
        <p:spPr>
          <a:xfrm>
            <a:off x="5671986" y="4786019"/>
            <a:ext cx="206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ö</a:t>
            </a:r>
            <a:r>
              <a:rPr lang="tr-TR" sz="1400" dirty="0" smtClean="0"/>
              <a:t>rnek çalışma 2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5338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1460</Words>
  <Application>Microsoft Office PowerPoint</Application>
  <PresentationFormat>Geniş ekran</PresentationFormat>
  <Paragraphs>283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5" baseType="lpstr">
      <vt:lpstr>Andalus</vt:lpstr>
      <vt:lpstr>Arial</vt:lpstr>
      <vt:lpstr>Calibri</vt:lpstr>
      <vt:lpstr>Calibri Light</vt:lpstr>
      <vt:lpstr>Consolas</vt:lpstr>
      <vt:lpstr>Times New Roman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62</cp:revision>
  <dcterms:created xsi:type="dcterms:W3CDTF">2019-03-26T11:43:30Z</dcterms:created>
  <dcterms:modified xsi:type="dcterms:W3CDTF">2020-07-24T18:34:33Z</dcterms:modified>
</cp:coreProperties>
</file>