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94" r:id="rId2"/>
    <p:sldId id="264" r:id="rId3"/>
    <p:sldId id="306" r:id="rId4"/>
    <p:sldId id="310" r:id="rId5"/>
    <p:sldId id="311" r:id="rId6"/>
    <p:sldId id="312" r:id="rId7"/>
    <p:sldId id="313" r:id="rId8"/>
    <p:sldId id="308" r:id="rId9"/>
    <p:sldId id="309" r:id="rId10"/>
    <p:sldId id="319" r:id="rId11"/>
    <p:sldId id="317" r:id="rId12"/>
    <p:sldId id="307" r:id="rId1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9F332-CF2D-4A4C-A4AA-4D69C02575CC}" type="datetimeFigureOut">
              <a:rPr lang="tr-TR" smtClean="0"/>
              <a:t>4.08.2020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8B1A2-4631-4A31-ACA4-2EDA688247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2478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6CC-2A34-4EDA-809C-E3718D5DAD4F}" type="datetimeFigureOut">
              <a:rPr lang="tr-TR" smtClean="0"/>
              <a:t>4.08.2020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5767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6CC-2A34-4EDA-809C-E3718D5DAD4F}" type="datetimeFigureOut">
              <a:rPr lang="tr-TR" smtClean="0"/>
              <a:t>4.08.2020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4871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6CC-2A34-4EDA-809C-E3718D5DAD4F}" type="datetimeFigureOut">
              <a:rPr lang="tr-TR" smtClean="0"/>
              <a:t>4.08.2020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4086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6CC-2A34-4EDA-809C-E3718D5DAD4F}" type="datetimeFigureOut">
              <a:rPr lang="tr-TR" smtClean="0"/>
              <a:t>4.08.2020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0741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6CC-2A34-4EDA-809C-E3718D5DAD4F}" type="datetimeFigureOut">
              <a:rPr lang="tr-TR" smtClean="0"/>
              <a:t>4.08.2020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9358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6CC-2A34-4EDA-809C-E3718D5DAD4F}" type="datetimeFigureOut">
              <a:rPr lang="tr-TR" smtClean="0"/>
              <a:t>4.08.2020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8070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6CC-2A34-4EDA-809C-E3718D5DAD4F}" type="datetimeFigureOut">
              <a:rPr lang="tr-TR" smtClean="0"/>
              <a:t>4.08.2020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7105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6CC-2A34-4EDA-809C-E3718D5DAD4F}" type="datetimeFigureOut">
              <a:rPr lang="tr-TR" smtClean="0"/>
              <a:t>4.08.2020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7818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6CC-2A34-4EDA-809C-E3718D5DAD4F}" type="datetimeFigureOut">
              <a:rPr lang="tr-TR" smtClean="0"/>
              <a:t>4.08.2020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8949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6CC-2A34-4EDA-809C-E3718D5DAD4F}" type="datetimeFigureOut">
              <a:rPr lang="tr-TR" smtClean="0"/>
              <a:t>4.08.2020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176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6CC-2A34-4EDA-809C-E3718D5DAD4F}" type="datetimeFigureOut">
              <a:rPr lang="tr-TR" smtClean="0"/>
              <a:t>4.08.2020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8936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3D6CC-2A34-4EDA-809C-E3718D5DAD4F}" type="datetimeFigureOut">
              <a:rPr lang="tr-TR" smtClean="0"/>
              <a:t>4.08.2020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5273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Hafta 05</a:t>
            </a:r>
            <a:br>
              <a:rPr lang="tr-TR" dirty="0" smtClean="0"/>
            </a:br>
            <a:r>
              <a:rPr lang="tr-TR" dirty="0" smtClean="0"/>
              <a:t>BİLP104-Nesneye Yönelik Programlama I</a:t>
            </a:r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6960096" y="692697"/>
            <a:ext cx="2232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400" b="1" dirty="0">
                <a:solidFill>
                  <a:schemeClr val="bg1"/>
                </a:solidFill>
              </a:rPr>
              <a:t>BİLP202</a:t>
            </a:r>
          </a:p>
        </p:txBody>
      </p:sp>
    </p:spTree>
    <p:extLst>
      <p:ext uri="{BB962C8B-B14F-4D97-AF65-F5344CB8AC3E}">
        <p14:creationId xmlns:p14="http://schemas.microsoft.com/office/powerpoint/2010/main" val="239532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Başlık"/>
          <p:cNvSpPr txBox="1">
            <a:spLocks/>
          </p:cNvSpPr>
          <p:nvPr/>
        </p:nvSpPr>
        <p:spPr>
          <a:xfrm>
            <a:off x="1478112" y="2392471"/>
            <a:ext cx="2843721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/>
          <a:p>
            <a:pPr algn="ctr">
              <a:spcBef>
                <a:spcPct val="0"/>
              </a:spcBef>
              <a:defRPr/>
            </a:pPr>
            <a:r>
              <a:rPr lang="tr-TR" sz="4400" dirty="0"/>
              <a:t>ÖRNEK </a:t>
            </a:r>
            <a:r>
              <a:rPr lang="tr-TR" sz="4400" dirty="0" smtClean="0"/>
              <a:t>3 </a:t>
            </a:r>
            <a:r>
              <a:rPr lang="tr-TR" sz="4400" dirty="0"/>
              <a:t>: </a:t>
            </a:r>
          </a:p>
          <a:p>
            <a:pPr algn="ctr">
              <a:spcBef>
                <a:spcPct val="0"/>
              </a:spcBef>
              <a:defRPr/>
            </a:pPr>
            <a:r>
              <a:rPr lang="tr-TR" sz="4400" noProof="1" smtClean="0">
                <a:latin typeface="+mj-lt"/>
                <a:ea typeface="+mj-ea"/>
                <a:cs typeface="+mj-cs"/>
              </a:rPr>
              <a:t>1. Yöntem</a:t>
            </a:r>
          </a:p>
          <a:p>
            <a:pPr algn="ctr">
              <a:spcBef>
                <a:spcPct val="0"/>
              </a:spcBef>
              <a:defRPr/>
            </a:pPr>
            <a:endParaRPr lang="tr-TR" sz="4400" noProof="1"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defRPr/>
            </a:pPr>
            <a:endParaRPr lang="tr-TR" sz="4400" noProof="1">
              <a:latin typeface="+mj-lt"/>
              <a:ea typeface="+mj-ea"/>
              <a:cs typeface="+mj-cs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657" y="855873"/>
            <a:ext cx="6861769" cy="5880297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324217" y="75449"/>
            <a:ext cx="110367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/>
              <a:t>ÖRNEK 3 : </a:t>
            </a:r>
          </a:p>
          <a:p>
            <a:r>
              <a:rPr lang="tr-TR" dirty="0" smtClean="0"/>
              <a:t>Kullanıcıdan iki </a:t>
            </a:r>
            <a:r>
              <a:rPr lang="tr-TR" dirty="0" err="1" smtClean="0"/>
              <a:t>double</a:t>
            </a:r>
            <a:r>
              <a:rPr lang="tr-TR" dirty="0" smtClean="0"/>
              <a:t> sayı alıp;    + ,  - ,  / , * sembollerinden birini seçerek sonucu yazdıran bir program yazalım.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70410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722" y="468778"/>
            <a:ext cx="7715896" cy="6009659"/>
          </a:xfrm>
          <a:prstGeom prst="rect">
            <a:avLst/>
          </a:prstGeom>
        </p:spPr>
      </p:pic>
      <p:sp>
        <p:nvSpPr>
          <p:cNvPr id="4" name="1 Başlık"/>
          <p:cNvSpPr txBox="1">
            <a:spLocks/>
          </p:cNvSpPr>
          <p:nvPr/>
        </p:nvSpPr>
        <p:spPr>
          <a:xfrm>
            <a:off x="72008" y="649935"/>
            <a:ext cx="3335426" cy="790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7500" lnSpcReduction="20000"/>
          </a:bodyPr>
          <a:lstStyle/>
          <a:p>
            <a:pPr algn="ctr">
              <a:spcBef>
                <a:spcPct val="0"/>
              </a:spcBef>
              <a:defRPr/>
            </a:pPr>
            <a:r>
              <a:rPr lang="tr-TR" sz="4400" dirty="0"/>
              <a:t>ÖRNEK </a:t>
            </a:r>
            <a:r>
              <a:rPr lang="tr-TR" sz="4400" dirty="0" smtClean="0"/>
              <a:t>3 </a:t>
            </a:r>
            <a:r>
              <a:rPr lang="tr-TR" sz="4400" dirty="0"/>
              <a:t>: </a:t>
            </a:r>
          </a:p>
          <a:p>
            <a:pPr algn="ctr">
              <a:spcBef>
                <a:spcPct val="0"/>
              </a:spcBef>
              <a:defRPr/>
            </a:pPr>
            <a:r>
              <a:rPr lang="tr-TR" sz="4400" noProof="1" smtClean="0">
                <a:latin typeface="+mj-lt"/>
                <a:ea typeface="+mj-ea"/>
                <a:cs typeface="+mj-cs"/>
              </a:rPr>
              <a:t>2. Yöntem</a:t>
            </a:r>
          </a:p>
          <a:p>
            <a:pPr algn="ctr">
              <a:spcBef>
                <a:spcPct val="0"/>
              </a:spcBef>
              <a:defRPr/>
            </a:pPr>
            <a:r>
              <a:rPr lang="tr-TR" sz="4400" noProof="1" smtClean="0">
                <a:latin typeface="+mj-lt"/>
                <a:ea typeface="+mj-ea"/>
                <a:cs typeface="+mj-cs"/>
              </a:rPr>
              <a:t>char ile</a:t>
            </a:r>
            <a:endParaRPr lang="tr-TR" sz="4400" noProof="1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29090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57" y="2541244"/>
            <a:ext cx="6383569" cy="4190352"/>
          </a:xfrm>
          <a:prstGeom prst="rect">
            <a:avLst/>
          </a:prstGeom>
        </p:spPr>
      </p:pic>
      <p:sp>
        <p:nvSpPr>
          <p:cNvPr id="3" name="1 Başlık"/>
          <p:cNvSpPr txBox="1">
            <a:spLocks/>
          </p:cNvSpPr>
          <p:nvPr/>
        </p:nvSpPr>
        <p:spPr>
          <a:xfrm>
            <a:off x="76200" y="0"/>
            <a:ext cx="3955473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algn="ctr">
              <a:spcBef>
                <a:spcPct val="0"/>
              </a:spcBef>
              <a:defRPr/>
            </a:pPr>
            <a:r>
              <a:rPr lang="tr-TR" sz="4400" noProof="1">
                <a:latin typeface="+mj-lt"/>
                <a:ea typeface="+mj-ea"/>
                <a:cs typeface="+mj-cs"/>
              </a:rPr>
              <a:t>Koşullu İfadeler</a:t>
            </a:r>
          </a:p>
        </p:txBody>
      </p:sp>
      <p:sp>
        <p:nvSpPr>
          <p:cNvPr id="4" name="Dikdörtgen 3"/>
          <p:cNvSpPr/>
          <p:nvPr/>
        </p:nvSpPr>
        <p:spPr>
          <a:xfrm>
            <a:off x="220470" y="576445"/>
            <a:ext cx="1147987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/>
              <a:t> </a:t>
            </a:r>
            <a:r>
              <a:rPr lang="tr-TR" dirty="0" err="1"/>
              <a:t>case</a:t>
            </a:r>
            <a:r>
              <a:rPr lang="tr-TR" dirty="0"/>
              <a:t> ifadesinin içinde </a:t>
            </a:r>
            <a:r>
              <a:rPr lang="tr-TR" i="1" dirty="0">
                <a:latin typeface="Consolas" panose="020B0609020204030204" pitchFamily="49" charset="0"/>
              </a:rPr>
              <a:t>break</a:t>
            </a:r>
            <a:r>
              <a:rPr lang="tr-TR" dirty="0"/>
              <a:t> </a:t>
            </a:r>
            <a:r>
              <a:rPr lang="tr-TR" b="1" dirty="0" smtClean="0"/>
              <a:t>olmaması</a:t>
            </a:r>
            <a:r>
              <a:rPr lang="tr-TR" dirty="0" smtClean="0"/>
              <a:t> </a:t>
            </a:r>
            <a:r>
              <a:rPr lang="tr-TR" dirty="0"/>
              <a:t>durumunda, </a:t>
            </a:r>
            <a:r>
              <a:rPr lang="tr-TR" dirty="0" smtClean="0"/>
              <a:t>break ile karşılaşıncaya kadar, kalan </a:t>
            </a:r>
            <a:r>
              <a:rPr lang="tr-TR" dirty="0"/>
              <a:t>durumlara (</a:t>
            </a:r>
            <a:r>
              <a:rPr lang="tr-TR" dirty="0" err="1" smtClean="0"/>
              <a:t>case’lere</a:t>
            </a:r>
            <a:r>
              <a:rPr lang="tr-TR" dirty="0" smtClean="0"/>
              <a:t>)  girilmeye devam edilir.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/>
              <a:t>Aşağıdaki, sigorta yaptırılan yıl sayısı arttıkça, yıllık ücretin azaldığı bir örnek verilmiştir. Bu örnekte, son yıldan başlanarak geriye dönük yıllık ücretler yazdırılmak istenmektedir. break ifadesinin özellikle kaldırılması, böyle özel </a:t>
            </a:r>
          </a:p>
          <a:p>
            <a:pPr algn="just"/>
            <a:r>
              <a:rPr lang="tr-TR" dirty="0" smtClean="0"/>
              <a:t>durumlarda söz konusu olabilir.</a:t>
            </a:r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1514" y="2053773"/>
            <a:ext cx="4510975" cy="1972541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387" y="4995531"/>
            <a:ext cx="4343227" cy="1465276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220470" y="1937395"/>
            <a:ext cx="1181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tr-TR" dirty="0"/>
              <a:t>ÖRNEK </a:t>
            </a:r>
            <a:r>
              <a:rPr lang="tr-TR" dirty="0" smtClean="0"/>
              <a:t>4 </a:t>
            </a:r>
            <a:r>
              <a:rPr lang="tr-TR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1345156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73825" y="620688"/>
            <a:ext cx="11296997" cy="612068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tr-TR" sz="2400" dirty="0"/>
              <a:t>Bu deyim verilen ifadenin değerine göre belirli komut ya da komut satırlarını çalıştırır. Verilen ifadenin değerinin sıralı giden (</a:t>
            </a:r>
            <a:r>
              <a:rPr lang="tr-TR" sz="2400" dirty="0" err="1"/>
              <a:t>ordinal</a:t>
            </a:r>
            <a:r>
              <a:rPr lang="tr-TR" sz="2400" dirty="0"/>
              <a:t>) olması gerekir. Bu ifade için kullanılacak değişken türleri </a:t>
            </a:r>
            <a:r>
              <a:rPr lang="tr-TR" sz="2400" dirty="0" err="1" smtClean="0"/>
              <a:t>String</a:t>
            </a:r>
            <a:r>
              <a:rPr lang="tr-TR" sz="2400" dirty="0" smtClean="0"/>
              <a:t>, </a:t>
            </a:r>
            <a:r>
              <a:rPr lang="tr-TR" sz="2400" b="1" dirty="0" err="1" smtClean="0"/>
              <a:t>int</a:t>
            </a:r>
            <a:r>
              <a:rPr lang="tr-TR" sz="2400" b="1" dirty="0" smtClean="0"/>
              <a:t> </a:t>
            </a:r>
            <a:r>
              <a:rPr lang="tr-TR" sz="2400" dirty="0" smtClean="0"/>
              <a:t>, </a:t>
            </a:r>
            <a:r>
              <a:rPr lang="tr-TR" sz="2400" b="1" dirty="0" err="1" smtClean="0"/>
              <a:t>char</a:t>
            </a:r>
            <a:r>
              <a:rPr lang="tr-TR" sz="2400" b="1" dirty="0" smtClean="0"/>
              <a:t>, </a:t>
            </a:r>
            <a:r>
              <a:rPr lang="tr-TR" sz="2400" b="1" dirty="0" err="1" smtClean="0"/>
              <a:t>short,byte</a:t>
            </a:r>
            <a:r>
              <a:rPr lang="tr-TR" sz="2400" b="1" dirty="0" smtClean="0"/>
              <a:t> </a:t>
            </a:r>
            <a:r>
              <a:rPr lang="tr-TR" sz="2400" dirty="0" smtClean="0"/>
              <a:t>ve</a:t>
            </a:r>
            <a:r>
              <a:rPr lang="tr-TR" sz="2400" b="1" dirty="0" smtClean="0"/>
              <a:t>  </a:t>
            </a:r>
            <a:r>
              <a:rPr lang="tr-TR" sz="2400" b="1" dirty="0" err="1" smtClean="0"/>
              <a:t>long</a:t>
            </a:r>
            <a:r>
              <a:rPr lang="tr-TR" sz="2400" b="1" dirty="0" smtClean="0"/>
              <a:t> </a:t>
            </a:r>
            <a:r>
              <a:rPr lang="tr-TR" sz="2400" dirty="0"/>
              <a:t>olabilir. </a:t>
            </a:r>
            <a:r>
              <a:rPr lang="tr-TR" sz="2400" b="1" dirty="0" err="1"/>
              <a:t>float</a:t>
            </a:r>
            <a:r>
              <a:rPr lang="tr-TR" sz="2400" b="1" dirty="0"/>
              <a:t> </a:t>
            </a:r>
            <a:r>
              <a:rPr lang="tr-TR" sz="2400" dirty="0"/>
              <a:t>ya da</a:t>
            </a:r>
            <a:r>
              <a:rPr lang="tr-TR" sz="2400" b="1" dirty="0"/>
              <a:t> </a:t>
            </a:r>
            <a:r>
              <a:rPr lang="tr-TR" sz="2400" b="1" dirty="0" err="1"/>
              <a:t>double</a:t>
            </a:r>
            <a:r>
              <a:rPr lang="tr-TR" sz="2400" b="1" dirty="0"/>
              <a:t> </a:t>
            </a:r>
            <a:r>
              <a:rPr lang="tr-TR" sz="2400" dirty="0"/>
              <a:t>gibi ondalık değerler olamaz. </a:t>
            </a:r>
          </a:p>
        </p:txBody>
      </p:sp>
      <p:sp>
        <p:nvSpPr>
          <p:cNvPr id="4" name="1 Başlık"/>
          <p:cNvSpPr txBox="1">
            <a:spLocks/>
          </p:cNvSpPr>
          <p:nvPr/>
        </p:nvSpPr>
        <p:spPr>
          <a:xfrm>
            <a:off x="1991544" y="0"/>
            <a:ext cx="8229600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algn="ctr">
              <a:spcBef>
                <a:spcPct val="0"/>
              </a:spcBef>
              <a:defRPr/>
            </a:pPr>
            <a:r>
              <a:rPr lang="tr-TR" sz="4400" dirty="0" err="1" smtClean="0">
                <a:solidFill>
                  <a:srgbClr val="FF0000"/>
                </a:solidFill>
              </a:rPr>
              <a:t>switch</a:t>
            </a:r>
            <a:endParaRPr lang="tr-TR" sz="4400" noProof="1"/>
          </a:p>
        </p:txBody>
      </p:sp>
      <p:sp>
        <p:nvSpPr>
          <p:cNvPr id="5" name="Dikdörtgen 4"/>
          <p:cNvSpPr/>
          <p:nvPr/>
        </p:nvSpPr>
        <p:spPr>
          <a:xfrm>
            <a:off x="2625970" y="2433771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b="1" dirty="0" err="1">
                <a:latin typeface="Consolas" panose="020B0609020204030204" pitchFamily="49" charset="0"/>
              </a:rPr>
              <a:t>switch</a:t>
            </a:r>
            <a:r>
              <a:rPr lang="tr-TR" b="1" dirty="0">
                <a:latin typeface="Consolas" panose="020B0609020204030204" pitchFamily="49" charset="0"/>
              </a:rPr>
              <a:t> (ifade) {</a:t>
            </a:r>
            <a:endParaRPr lang="tr-TR" dirty="0">
              <a:latin typeface="Consolas" panose="020B0609020204030204" pitchFamily="49" charset="0"/>
            </a:endParaRPr>
          </a:p>
          <a:p>
            <a:r>
              <a:rPr lang="tr-TR" b="1" dirty="0">
                <a:latin typeface="Consolas" panose="020B0609020204030204" pitchFamily="49" charset="0"/>
              </a:rPr>
              <a:t>   </a:t>
            </a:r>
            <a:r>
              <a:rPr lang="tr-TR" b="1" dirty="0" err="1">
                <a:latin typeface="Consolas" panose="020B0609020204030204" pitchFamily="49" charset="0"/>
              </a:rPr>
              <a:t>case</a:t>
            </a:r>
            <a:r>
              <a:rPr lang="tr-TR" b="1" dirty="0">
                <a:latin typeface="Consolas" panose="020B0609020204030204" pitchFamily="49" charset="0"/>
              </a:rPr>
              <a:t> &lt;değer1&gt;:</a:t>
            </a:r>
            <a:endParaRPr lang="tr-TR" dirty="0">
              <a:latin typeface="Consolas" panose="020B0609020204030204" pitchFamily="49" charset="0"/>
            </a:endParaRPr>
          </a:p>
          <a:p>
            <a:r>
              <a:rPr lang="tr-TR" b="1" dirty="0">
                <a:latin typeface="Consolas" panose="020B0609020204030204" pitchFamily="49" charset="0"/>
              </a:rPr>
              <a:t>      komutlar;</a:t>
            </a:r>
            <a:r>
              <a:rPr lang="tr-TR" dirty="0">
                <a:latin typeface="Consolas" panose="020B0609020204030204" pitchFamily="49" charset="0"/>
              </a:rPr>
              <a:t> </a:t>
            </a:r>
          </a:p>
          <a:p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b="1" dirty="0">
                <a:latin typeface="Consolas" panose="020B0609020204030204" pitchFamily="49" charset="0"/>
              </a:rPr>
              <a:t>[break;]</a:t>
            </a:r>
            <a:endParaRPr lang="tr-TR" dirty="0">
              <a:latin typeface="Consolas" panose="020B0609020204030204" pitchFamily="49" charset="0"/>
            </a:endParaRPr>
          </a:p>
          <a:p>
            <a:r>
              <a:rPr lang="tr-TR" b="1" dirty="0">
                <a:latin typeface="Consolas" panose="020B0609020204030204" pitchFamily="49" charset="0"/>
              </a:rPr>
              <a:t>    </a:t>
            </a:r>
            <a:r>
              <a:rPr lang="tr-TR" b="1" dirty="0" smtClean="0">
                <a:latin typeface="Consolas" panose="020B0609020204030204" pitchFamily="49" charset="0"/>
              </a:rPr>
              <a:t>:</a:t>
            </a:r>
          </a:p>
          <a:p>
            <a:r>
              <a:rPr lang="tr-TR" b="1" dirty="0">
                <a:latin typeface="Consolas" panose="020B0609020204030204" pitchFamily="49" charset="0"/>
              </a:rPr>
              <a:t> </a:t>
            </a:r>
            <a:r>
              <a:rPr lang="tr-TR" b="1" dirty="0" smtClean="0">
                <a:latin typeface="Consolas" panose="020B0609020204030204" pitchFamily="49" charset="0"/>
              </a:rPr>
              <a:t>   :</a:t>
            </a:r>
            <a:endParaRPr lang="tr-TR" dirty="0">
              <a:latin typeface="Consolas" panose="020B0609020204030204" pitchFamily="49" charset="0"/>
            </a:endParaRPr>
          </a:p>
          <a:p>
            <a:r>
              <a:rPr lang="tr-TR" b="1" dirty="0">
                <a:latin typeface="Consolas" panose="020B0609020204030204" pitchFamily="49" charset="0"/>
              </a:rPr>
              <a:t>   </a:t>
            </a:r>
            <a:r>
              <a:rPr lang="tr-TR" b="1" dirty="0" err="1">
                <a:latin typeface="Consolas" panose="020B0609020204030204" pitchFamily="49" charset="0"/>
              </a:rPr>
              <a:t>case</a:t>
            </a:r>
            <a:r>
              <a:rPr lang="tr-TR" b="1" dirty="0">
                <a:latin typeface="Consolas" panose="020B0609020204030204" pitchFamily="49" charset="0"/>
              </a:rPr>
              <a:t> &lt;</a:t>
            </a:r>
            <a:r>
              <a:rPr lang="tr-TR" b="1" dirty="0" err="1">
                <a:latin typeface="Consolas" panose="020B0609020204030204" pitchFamily="49" charset="0"/>
              </a:rPr>
              <a:t>değerN</a:t>
            </a:r>
            <a:r>
              <a:rPr lang="tr-TR" b="1" dirty="0">
                <a:latin typeface="Consolas" panose="020B0609020204030204" pitchFamily="49" charset="0"/>
              </a:rPr>
              <a:t>&gt;:</a:t>
            </a:r>
            <a:endParaRPr lang="tr-TR" dirty="0">
              <a:latin typeface="Consolas" panose="020B0609020204030204" pitchFamily="49" charset="0"/>
            </a:endParaRPr>
          </a:p>
          <a:p>
            <a:r>
              <a:rPr lang="tr-TR" b="1" dirty="0">
                <a:latin typeface="Consolas" panose="020B0609020204030204" pitchFamily="49" charset="0"/>
              </a:rPr>
              <a:t>       komutlar; </a:t>
            </a:r>
            <a:endParaRPr lang="tr-TR" dirty="0">
              <a:latin typeface="Consolas" panose="020B0609020204030204" pitchFamily="49" charset="0"/>
            </a:endParaRPr>
          </a:p>
          <a:p>
            <a:r>
              <a:rPr lang="tr-TR" b="1" dirty="0">
                <a:latin typeface="Consolas" panose="020B0609020204030204" pitchFamily="49" charset="0"/>
              </a:rPr>
              <a:t>       [break;]</a:t>
            </a:r>
            <a:endParaRPr lang="tr-TR" dirty="0">
              <a:latin typeface="Consolas" panose="020B0609020204030204" pitchFamily="49" charset="0"/>
            </a:endParaRPr>
          </a:p>
          <a:p>
            <a:r>
              <a:rPr lang="tr-TR" b="1" dirty="0">
                <a:latin typeface="Consolas" panose="020B0609020204030204" pitchFamily="49" charset="0"/>
              </a:rPr>
              <a:t>   [</a:t>
            </a:r>
            <a:r>
              <a:rPr lang="tr-TR" b="1" dirty="0" err="1">
                <a:latin typeface="Consolas" panose="020B0609020204030204" pitchFamily="49" charset="0"/>
              </a:rPr>
              <a:t>default</a:t>
            </a:r>
            <a:r>
              <a:rPr lang="tr-TR" b="1" dirty="0">
                <a:latin typeface="Consolas" panose="020B0609020204030204" pitchFamily="49" charset="0"/>
              </a:rPr>
              <a:t>: </a:t>
            </a:r>
            <a:endParaRPr lang="tr-TR" dirty="0">
              <a:latin typeface="Consolas" panose="020B0609020204030204" pitchFamily="49" charset="0"/>
            </a:endParaRPr>
          </a:p>
          <a:p>
            <a:r>
              <a:rPr lang="tr-TR" b="1" dirty="0">
                <a:latin typeface="Consolas" panose="020B0609020204030204" pitchFamily="49" charset="0"/>
              </a:rPr>
              <a:t>       komutlar;]</a:t>
            </a:r>
            <a:endParaRPr lang="tr-TR" dirty="0">
              <a:latin typeface="Consolas" panose="020B0609020204030204" pitchFamily="49" charset="0"/>
            </a:endParaRPr>
          </a:p>
          <a:p>
            <a:r>
              <a:rPr lang="tr-TR" b="1" dirty="0">
                <a:latin typeface="Consolas" panose="020B0609020204030204" pitchFamily="49" charset="0"/>
              </a:rPr>
              <a:t>}</a:t>
            </a:r>
            <a:endParaRPr lang="tr-T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01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1748681" y="1189385"/>
            <a:ext cx="829799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err="1" smtClean="0"/>
              <a:t>switch</a:t>
            </a:r>
            <a:r>
              <a:rPr lang="tr-TR" dirty="0" smtClean="0"/>
              <a:t>- </a:t>
            </a:r>
            <a:r>
              <a:rPr lang="tr-TR" dirty="0" err="1" smtClean="0"/>
              <a:t>case</a:t>
            </a:r>
            <a:r>
              <a:rPr lang="tr-TR" dirty="0" smtClean="0"/>
              <a:t> yapısı</a:t>
            </a:r>
            <a:r>
              <a:rPr lang="tr-TR" i="1" dirty="0">
                <a:latin typeface="Consolas" panose="020B0609020204030204" pitchFamily="49" charset="0"/>
              </a:rPr>
              <a:t> </a:t>
            </a:r>
            <a:r>
              <a:rPr lang="tr-TR" i="1" dirty="0" err="1" smtClean="0">
                <a:latin typeface="Consolas" panose="020B0609020204030204" pitchFamily="49" charset="0"/>
              </a:rPr>
              <a:t>if</a:t>
            </a:r>
            <a:r>
              <a:rPr lang="tr-TR" i="1" dirty="0" smtClean="0">
                <a:latin typeface="Consolas" panose="020B0609020204030204" pitchFamily="49" charset="0"/>
              </a:rPr>
              <a:t> </a:t>
            </a:r>
            <a:r>
              <a:rPr lang="tr-TR" i="1" dirty="0">
                <a:latin typeface="Consolas" panose="020B0609020204030204" pitchFamily="49" charset="0"/>
              </a:rPr>
              <a:t>–</a:t>
            </a:r>
            <a:r>
              <a:rPr lang="tr-TR" i="1" dirty="0" smtClean="0">
                <a:latin typeface="Consolas" panose="020B0609020204030204" pitchFamily="49" charset="0"/>
              </a:rPr>
              <a:t> </a:t>
            </a:r>
            <a:r>
              <a:rPr lang="tr-TR" i="1" dirty="0">
                <a:latin typeface="Consolas" panose="020B0609020204030204" pitchFamily="49" charset="0"/>
              </a:rPr>
              <a:t>else </a:t>
            </a:r>
            <a:r>
              <a:rPr lang="tr-TR" i="1" dirty="0" err="1">
                <a:latin typeface="Consolas" panose="020B0609020204030204" pitchFamily="49" charset="0"/>
              </a:rPr>
              <a:t>if</a:t>
            </a:r>
            <a:r>
              <a:rPr lang="tr-TR" i="1" dirty="0">
                <a:latin typeface="Consolas" panose="020B0609020204030204" pitchFamily="49" charset="0"/>
              </a:rPr>
              <a:t> – else </a:t>
            </a:r>
            <a:r>
              <a:rPr lang="tr-TR" dirty="0" smtClean="0"/>
              <a:t>yapısına benzeyen bir koşullu</a:t>
            </a:r>
          </a:p>
          <a:p>
            <a:pPr algn="just"/>
            <a:r>
              <a:rPr lang="tr-TR" dirty="0" smtClean="0"/>
              <a:t>ifade yapısıdır. Kesikli (belirli değerler alabilen) değişkenlerimiz olduğunda kullanılabilir.</a:t>
            </a:r>
          </a:p>
          <a:p>
            <a:pPr algn="just"/>
            <a:endParaRPr lang="tr-TR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err="1" smtClean="0"/>
              <a:t>switch’in</a:t>
            </a:r>
            <a:r>
              <a:rPr lang="tr-TR" dirty="0" smtClean="0"/>
              <a:t> parantez içerisindeki değere göre bir </a:t>
            </a:r>
            <a:r>
              <a:rPr lang="tr-TR" dirty="0" err="1" smtClean="0"/>
              <a:t>case</a:t>
            </a:r>
            <a:r>
              <a:rPr lang="tr-TR" dirty="0" smtClean="0"/>
              <a:t>(durum) içine girilir.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tr-TR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/>
              <a:t> </a:t>
            </a:r>
            <a:r>
              <a:rPr lang="tr-TR" dirty="0" err="1" smtClean="0"/>
              <a:t>case</a:t>
            </a:r>
            <a:r>
              <a:rPr lang="tr-TR" dirty="0" smtClean="0"/>
              <a:t> ifadesinin içinde </a:t>
            </a:r>
            <a:r>
              <a:rPr lang="tr-TR" i="1" dirty="0" smtClean="0">
                <a:latin typeface="Consolas" panose="020B0609020204030204" pitchFamily="49" charset="0"/>
              </a:rPr>
              <a:t>break</a:t>
            </a:r>
            <a:r>
              <a:rPr lang="tr-TR" dirty="0" smtClean="0"/>
              <a:t> olması durumunda, kalan durumlara (</a:t>
            </a:r>
            <a:r>
              <a:rPr lang="tr-TR" dirty="0" err="1" smtClean="0"/>
              <a:t>case’lere</a:t>
            </a:r>
            <a:r>
              <a:rPr lang="tr-TR" dirty="0" smtClean="0"/>
              <a:t>)     bakılmayacaktır. Sondaki </a:t>
            </a:r>
            <a:r>
              <a:rPr lang="tr-TR" i="1" dirty="0" err="1" smtClean="0">
                <a:latin typeface="Consolas" panose="020B0609020204030204" pitchFamily="49" charset="0"/>
              </a:rPr>
              <a:t>default</a:t>
            </a:r>
            <a:r>
              <a:rPr lang="tr-TR" dirty="0" smtClean="0"/>
              <a:t> ise, hiçbir durum(</a:t>
            </a:r>
            <a:r>
              <a:rPr lang="tr-TR" dirty="0" err="1" smtClean="0"/>
              <a:t>case</a:t>
            </a:r>
            <a:r>
              <a:rPr lang="tr-TR" dirty="0" smtClean="0"/>
              <a:t>) içine girilmediyse    çalıştırılması varsayılan(</a:t>
            </a:r>
            <a:r>
              <a:rPr lang="tr-TR" dirty="0" err="1" smtClean="0"/>
              <a:t>default</a:t>
            </a:r>
            <a:r>
              <a:rPr lang="tr-TR" dirty="0" smtClean="0"/>
              <a:t>) durumdur.  Her </a:t>
            </a:r>
            <a:r>
              <a:rPr lang="tr-TR" dirty="0" err="1" smtClean="0"/>
              <a:t>case</a:t>
            </a:r>
            <a:r>
              <a:rPr lang="tr-TR" dirty="0" smtClean="0"/>
              <a:t> içinde </a:t>
            </a:r>
            <a:r>
              <a:rPr lang="tr-TR" i="1" dirty="0" err="1" smtClean="0">
                <a:latin typeface="Consolas" panose="020B0609020204030204" pitchFamily="49" charset="0"/>
              </a:rPr>
              <a:t>break</a:t>
            </a:r>
            <a:r>
              <a:rPr lang="tr-TR" dirty="0" err="1" smtClean="0"/>
              <a:t>’in</a:t>
            </a:r>
            <a:r>
              <a:rPr lang="tr-TR" dirty="0" smtClean="0"/>
              <a:t> olduğu ve sonunda </a:t>
            </a:r>
            <a:r>
              <a:rPr lang="tr-TR" i="1" dirty="0" err="1">
                <a:latin typeface="Consolas" panose="020B0609020204030204" pitchFamily="49" charset="0"/>
              </a:rPr>
              <a:t>default</a:t>
            </a:r>
            <a:r>
              <a:rPr lang="tr-TR" dirty="0" err="1" smtClean="0"/>
              <a:t>’un</a:t>
            </a:r>
            <a:r>
              <a:rPr lang="tr-TR" dirty="0" smtClean="0"/>
              <a:t> yer aldığı bu işleyiş </a:t>
            </a:r>
            <a:r>
              <a:rPr lang="tr-TR" i="1" dirty="0" err="1" smtClean="0">
                <a:latin typeface="Consolas" panose="020B0609020204030204" pitchFamily="49" charset="0"/>
              </a:rPr>
              <a:t>if</a:t>
            </a:r>
            <a:r>
              <a:rPr lang="tr-TR" i="1" dirty="0" smtClean="0">
                <a:latin typeface="Consolas" panose="020B0609020204030204" pitchFamily="49" charset="0"/>
              </a:rPr>
              <a:t>- else </a:t>
            </a:r>
            <a:r>
              <a:rPr lang="tr-TR" i="1" dirty="0" err="1" smtClean="0">
                <a:latin typeface="Consolas" panose="020B0609020204030204" pitchFamily="49" charset="0"/>
              </a:rPr>
              <a:t>if</a:t>
            </a:r>
            <a:r>
              <a:rPr lang="tr-TR" i="1" dirty="0" smtClean="0">
                <a:latin typeface="Consolas" panose="020B0609020204030204" pitchFamily="49" charset="0"/>
              </a:rPr>
              <a:t> – else </a:t>
            </a:r>
            <a:r>
              <a:rPr lang="tr-TR" dirty="0" smtClean="0"/>
              <a:t>yapısında da vardı(bir koşul sağlanınca diğerlerine bakılmıyordu.)</a:t>
            </a:r>
          </a:p>
          <a:p>
            <a:pPr algn="just"/>
            <a:endParaRPr lang="tr-TR" dirty="0" smtClean="0"/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44657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Başlık"/>
          <p:cNvSpPr txBox="1">
            <a:spLocks/>
          </p:cNvSpPr>
          <p:nvPr/>
        </p:nvSpPr>
        <p:spPr>
          <a:xfrm>
            <a:off x="76200" y="0"/>
            <a:ext cx="3955473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algn="ctr">
              <a:spcBef>
                <a:spcPct val="0"/>
              </a:spcBef>
              <a:defRPr/>
            </a:pPr>
            <a:r>
              <a:rPr lang="tr-TR" sz="4400" noProof="1">
                <a:latin typeface="+mj-lt"/>
                <a:ea typeface="+mj-ea"/>
                <a:cs typeface="+mj-cs"/>
              </a:rPr>
              <a:t>Koşullu İfadeler</a:t>
            </a:r>
          </a:p>
        </p:txBody>
      </p:sp>
      <p:sp>
        <p:nvSpPr>
          <p:cNvPr id="4" name="Dikdörtgen 3"/>
          <p:cNvSpPr/>
          <p:nvPr/>
        </p:nvSpPr>
        <p:spPr>
          <a:xfrm>
            <a:off x="928066" y="963970"/>
            <a:ext cx="101150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/>
              <a:t>ÖRNEK 1 :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tr-TR" dirty="0"/>
          </a:p>
          <a:p>
            <a:pPr algn="just"/>
            <a:r>
              <a:rPr lang="tr-TR" dirty="0" smtClean="0"/>
              <a:t>Örneğin kullanıcının </a:t>
            </a:r>
            <a:r>
              <a:rPr lang="tr-TR" dirty="0"/>
              <a:t>[1-5] aralığında gireceği </a:t>
            </a:r>
            <a:r>
              <a:rPr lang="tr-TR" dirty="0" smtClean="0"/>
              <a:t>hafta içi gün sırasına göre hangi gün olduğu  </a:t>
            </a:r>
            <a:r>
              <a:rPr lang="tr-TR" dirty="0"/>
              <a:t>mesajı </a:t>
            </a:r>
            <a:r>
              <a:rPr lang="tr-TR" dirty="0" smtClean="0"/>
              <a:t>yazdıran programı yazınız. (Pazartesi = 1, …. , Cuma = 5)</a:t>
            </a:r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1776556" y="2858372"/>
            <a:ext cx="5002604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28600" algn="just">
              <a:spcAft>
                <a:spcPts val="0"/>
              </a:spcAft>
            </a:pP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ÖRNEK </a:t>
            </a: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ÇALIŞMA 1:</a:t>
            </a:r>
            <a:endParaRPr lang="tr-T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>
              <a:spcAft>
                <a:spcPts val="0"/>
              </a:spcAft>
            </a:pPr>
            <a:r>
              <a:rPr lang="tr-TR" b="1" dirty="0" smtClean="0">
                <a:latin typeface="Courier New" panose="02070309020205020404" pitchFamily="49" charset="0"/>
                <a:ea typeface="MS Mincho"/>
              </a:rPr>
              <a:t>Hafta içi bir gün seçiniz: 3</a:t>
            </a:r>
          </a:p>
          <a:p>
            <a:pPr marL="228600" algn="just">
              <a:spcAft>
                <a:spcPts val="0"/>
              </a:spcAft>
            </a:pPr>
            <a:r>
              <a:rPr lang="tr-TR" b="1" dirty="0" smtClean="0">
                <a:latin typeface="Courier New" panose="02070309020205020404" pitchFamily="49" charset="0"/>
                <a:ea typeface="MS Mincho"/>
              </a:rPr>
              <a:t>Çarşamba seçildi</a:t>
            </a:r>
            <a:endParaRPr lang="tr-TR" b="1" dirty="0">
              <a:latin typeface="Courier New" panose="02070309020205020404" pitchFamily="49" charset="0"/>
              <a:ea typeface="MS Mincho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1776556" y="4183936"/>
            <a:ext cx="6429598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28600" algn="just">
              <a:spcAft>
                <a:spcPts val="0"/>
              </a:spcAft>
            </a:pP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ÖRNEK </a:t>
            </a: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ÇALIŞMA 2:</a:t>
            </a:r>
            <a:endParaRPr lang="tr-T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>
              <a:spcAft>
                <a:spcPts val="0"/>
              </a:spcAft>
            </a:pPr>
            <a:r>
              <a:rPr lang="tr-TR" b="1" dirty="0">
                <a:latin typeface="Courier New" panose="02070309020205020404" pitchFamily="49" charset="0"/>
                <a:ea typeface="MS Mincho"/>
              </a:rPr>
              <a:t>Hafta içi bir gün seçiniz: </a:t>
            </a:r>
            <a:r>
              <a:rPr lang="tr-TR" b="1" dirty="0" smtClean="0">
                <a:latin typeface="Courier New" panose="02070309020205020404" pitchFamily="49" charset="0"/>
                <a:ea typeface="MS Mincho"/>
              </a:rPr>
              <a:t>8</a:t>
            </a:r>
            <a:endParaRPr lang="tr-TR" b="1" dirty="0">
              <a:latin typeface="Courier New" panose="02070309020205020404" pitchFamily="49" charset="0"/>
              <a:ea typeface="MS Mincho"/>
            </a:endParaRPr>
          </a:p>
          <a:p>
            <a:pPr marL="228600" algn="just">
              <a:spcAft>
                <a:spcPts val="0"/>
              </a:spcAft>
            </a:pPr>
            <a:r>
              <a:rPr lang="tr-TR" b="1" dirty="0" smtClean="0">
                <a:latin typeface="Courier New" panose="02070309020205020404" pitchFamily="49" charset="0"/>
                <a:ea typeface="MS Mincho"/>
              </a:rPr>
              <a:t>Seçiminiz 1 ile 5 aralığında değil</a:t>
            </a:r>
            <a:endParaRPr lang="tr-TR" b="1" dirty="0">
              <a:latin typeface="Courier New" panose="02070309020205020404" pitchFamily="49" charset="0"/>
              <a:ea typeface="MS Mincho"/>
            </a:endParaRPr>
          </a:p>
        </p:txBody>
      </p:sp>
    </p:spTree>
    <p:extLst>
      <p:ext uri="{BB962C8B-B14F-4D97-AF65-F5344CB8AC3E}">
        <p14:creationId xmlns:p14="http://schemas.microsoft.com/office/powerpoint/2010/main" val="1700222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" t="-7" r="-1535" b="52092"/>
          <a:stretch/>
        </p:blipFill>
        <p:spPr bwMode="auto">
          <a:xfrm>
            <a:off x="787659" y="961290"/>
            <a:ext cx="10479283" cy="4994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1 Başlık"/>
          <p:cNvSpPr txBox="1">
            <a:spLocks/>
          </p:cNvSpPr>
          <p:nvPr/>
        </p:nvSpPr>
        <p:spPr>
          <a:xfrm>
            <a:off x="592015" y="187569"/>
            <a:ext cx="3955473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algn="ctr">
              <a:spcBef>
                <a:spcPct val="0"/>
              </a:spcBef>
              <a:defRPr/>
            </a:pPr>
            <a:r>
              <a:rPr lang="tr-TR" sz="4400" noProof="1" smtClean="0">
                <a:latin typeface="+mj-lt"/>
                <a:ea typeface="+mj-ea"/>
                <a:cs typeface="+mj-cs"/>
              </a:rPr>
              <a:t>1. Yöntem</a:t>
            </a:r>
            <a:endParaRPr lang="tr-TR" sz="4400" noProof="1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77405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06" b="5953"/>
          <a:stretch/>
        </p:blipFill>
        <p:spPr bwMode="auto">
          <a:xfrm>
            <a:off x="1260529" y="1283077"/>
            <a:ext cx="10075730" cy="469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1 Başlık"/>
          <p:cNvSpPr txBox="1">
            <a:spLocks/>
          </p:cNvSpPr>
          <p:nvPr/>
        </p:nvSpPr>
        <p:spPr>
          <a:xfrm>
            <a:off x="861646" y="445477"/>
            <a:ext cx="3955473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algn="ctr">
              <a:spcBef>
                <a:spcPct val="0"/>
              </a:spcBef>
              <a:defRPr/>
            </a:pPr>
            <a:r>
              <a:rPr lang="tr-TR" sz="4400" noProof="1" smtClean="0">
                <a:latin typeface="+mj-lt"/>
                <a:ea typeface="+mj-ea"/>
                <a:cs typeface="+mj-cs"/>
              </a:rPr>
              <a:t>2. Yöntem</a:t>
            </a:r>
            <a:endParaRPr lang="tr-TR" sz="4400" noProof="1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93978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Başlık"/>
          <p:cNvSpPr txBox="1">
            <a:spLocks/>
          </p:cNvSpPr>
          <p:nvPr/>
        </p:nvSpPr>
        <p:spPr>
          <a:xfrm>
            <a:off x="76200" y="0"/>
            <a:ext cx="3955473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algn="ctr">
              <a:spcBef>
                <a:spcPct val="0"/>
              </a:spcBef>
              <a:defRPr/>
            </a:pPr>
            <a:r>
              <a:rPr lang="tr-TR" sz="4400" noProof="1">
                <a:latin typeface="+mj-lt"/>
                <a:ea typeface="+mj-ea"/>
                <a:cs typeface="+mj-cs"/>
              </a:rPr>
              <a:t>Koşullu İfadeler</a:t>
            </a:r>
          </a:p>
        </p:txBody>
      </p:sp>
      <p:sp>
        <p:nvSpPr>
          <p:cNvPr id="4" name="Dikdörtgen 3"/>
          <p:cNvSpPr/>
          <p:nvPr/>
        </p:nvSpPr>
        <p:spPr>
          <a:xfrm>
            <a:off x="928066" y="963970"/>
            <a:ext cx="101150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/>
              <a:t>ÖRNEK 2 : </a:t>
            </a:r>
          </a:p>
          <a:p>
            <a:r>
              <a:rPr lang="tr-TR" dirty="0" smtClean="0"/>
              <a:t>Araba </a:t>
            </a:r>
            <a:r>
              <a:rPr lang="tr-TR" dirty="0"/>
              <a:t>kiralama örneğinde, üç araba tipinden biri seçilmekte ve gün sayısına göre ve seçilen araba tipine </a:t>
            </a:r>
            <a:r>
              <a:rPr lang="tr-TR" dirty="0" smtClean="0"/>
              <a:t>göre toplam </a:t>
            </a:r>
            <a:r>
              <a:rPr lang="tr-TR" dirty="0"/>
              <a:t>kiralama ücreti konsola yazdırılmak istenmektedir. Kullanıcı geçersiz bir seçim yapmışsa ücret yazdırılmayacaktır. Günlük kira ücreti arazi tipi için 200, binek tipi için </a:t>
            </a:r>
            <a:r>
              <a:rPr lang="tr-TR" dirty="0" smtClean="0"/>
              <a:t>100</a:t>
            </a:r>
            <a:r>
              <a:rPr lang="tr-TR" dirty="0"/>
              <a:t>, spor tipi için 150 TL’dir. 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528048" y="2518403"/>
            <a:ext cx="10784721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28600" algn="just">
              <a:spcAft>
                <a:spcPts val="0"/>
              </a:spcAft>
            </a:pP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ÖRNEK </a:t>
            </a: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ÇALIŞMA 1:</a:t>
            </a:r>
            <a:endParaRPr lang="tr-T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>
              <a:spcAft>
                <a:spcPts val="0"/>
              </a:spcAft>
            </a:pPr>
            <a:r>
              <a:rPr lang="tr-TR" b="1" dirty="0" smtClean="0">
                <a:latin typeface="Courier New" panose="02070309020205020404" pitchFamily="49" charset="0"/>
                <a:ea typeface="MS Mincho"/>
              </a:rPr>
              <a:t>Arazi , binek ya da spor arabalardan birinin baş harfini seçiniz: A</a:t>
            </a:r>
          </a:p>
          <a:p>
            <a:pPr marL="228600" algn="just">
              <a:spcAft>
                <a:spcPts val="0"/>
              </a:spcAft>
            </a:pPr>
            <a:r>
              <a:rPr lang="tr-TR" b="1" dirty="0" smtClean="0">
                <a:latin typeface="Courier New" panose="02070309020205020404" pitchFamily="49" charset="0"/>
                <a:ea typeface="MS Mincho"/>
              </a:rPr>
              <a:t>Kiralamak istediğiniz gün sayısını giriniz = 2</a:t>
            </a:r>
          </a:p>
          <a:p>
            <a:pPr marL="228600" algn="just">
              <a:spcAft>
                <a:spcPts val="0"/>
              </a:spcAft>
            </a:pPr>
            <a:r>
              <a:rPr lang="tr-TR" b="1" dirty="0" smtClean="0">
                <a:latin typeface="Courier New" panose="02070309020205020404" pitchFamily="49" charset="0"/>
                <a:ea typeface="MS Mincho"/>
              </a:rPr>
              <a:t>2 gün için kiralama ücreti 400 </a:t>
            </a:r>
            <a:r>
              <a:rPr lang="tr-TR" b="1" dirty="0" err="1" smtClean="0">
                <a:latin typeface="Courier New" panose="02070309020205020404" pitchFamily="49" charset="0"/>
                <a:ea typeface="MS Mincho"/>
              </a:rPr>
              <a:t>Tldir</a:t>
            </a:r>
            <a:endParaRPr lang="tr-TR" b="1" dirty="0">
              <a:latin typeface="Courier New" panose="02070309020205020404" pitchFamily="49" charset="0"/>
              <a:ea typeface="MS Mincho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528047" y="4183936"/>
            <a:ext cx="10784721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28600" algn="just">
              <a:spcAft>
                <a:spcPts val="0"/>
              </a:spcAft>
            </a:pP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ÖRNEK </a:t>
            </a: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ÇALIŞMA 2:</a:t>
            </a:r>
            <a:endParaRPr lang="tr-T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>
              <a:spcAft>
                <a:spcPts val="0"/>
              </a:spcAft>
            </a:pPr>
            <a:r>
              <a:rPr lang="tr-TR" b="1" dirty="0">
                <a:latin typeface="Courier New" panose="02070309020205020404" pitchFamily="49" charset="0"/>
                <a:ea typeface="MS Mincho"/>
              </a:rPr>
              <a:t>Arazi , binek ya da spor arabalardan birinin baş harfini seçiniz: </a:t>
            </a:r>
            <a:r>
              <a:rPr lang="tr-TR" b="1" dirty="0" smtClean="0">
                <a:latin typeface="Courier New" panose="02070309020205020404" pitchFamily="49" charset="0"/>
                <a:ea typeface="MS Mincho"/>
              </a:rPr>
              <a:t>z</a:t>
            </a:r>
            <a:endParaRPr lang="tr-TR" b="1" dirty="0">
              <a:latin typeface="Courier New" panose="02070309020205020404" pitchFamily="49" charset="0"/>
              <a:ea typeface="MS Mincho"/>
            </a:endParaRPr>
          </a:p>
          <a:p>
            <a:pPr marL="228600" algn="just">
              <a:spcAft>
                <a:spcPts val="0"/>
              </a:spcAft>
            </a:pPr>
            <a:r>
              <a:rPr lang="tr-TR" b="1" dirty="0">
                <a:latin typeface="Courier New" panose="02070309020205020404" pitchFamily="49" charset="0"/>
                <a:ea typeface="MS Mincho"/>
              </a:rPr>
              <a:t>Kiralamak istediğiniz gün sayısını giriniz = 2</a:t>
            </a:r>
          </a:p>
          <a:p>
            <a:pPr marL="228600" algn="just">
              <a:spcAft>
                <a:spcPts val="0"/>
              </a:spcAft>
            </a:pPr>
            <a:r>
              <a:rPr lang="tr-TR" b="1" dirty="0" smtClean="0">
                <a:latin typeface="Courier New" panose="02070309020205020404" pitchFamily="49" charset="0"/>
                <a:ea typeface="MS Mincho"/>
              </a:rPr>
              <a:t>Belirtilen tiplerden biri seçilmedi</a:t>
            </a:r>
            <a:endParaRPr lang="tr-TR" b="1" dirty="0">
              <a:latin typeface="Courier New" panose="02070309020205020404" pitchFamily="49" charset="0"/>
              <a:ea typeface="MS Mincho"/>
            </a:endParaRPr>
          </a:p>
        </p:txBody>
      </p:sp>
    </p:spTree>
    <p:extLst>
      <p:ext uri="{BB962C8B-B14F-4D97-AF65-F5344CB8AC3E}">
        <p14:creationId xmlns:p14="http://schemas.microsoft.com/office/powerpoint/2010/main" val="289707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70" y="329456"/>
            <a:ext cx="10382996" cy="6411313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4083300" y="2599728"/>
            <a:ext cx="78231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/>
              <a:t>Kullanıcının küçük veya büyük harf girebileceği varsayıldığı için  iki durum da göz önünde bulundurulmuştur. Örneğin </a:t>
            </a:r>
            <a:r>
              <a:rPr lang="tr-TR" dirty="0" err="1" smtClean="0"/>
              <a:t>case</a:t>
            </a:r>
            <a:r>
              <a:rPr lang="tr-TR" dirty="0" smtClean="0"/>
              <a:t> ‘’a’’ ifadesinden sonra break konulmamakta ve böylece </a:t>
            </a:r>
            <a:r>
              <a:rPr lang="tr-TR" dirty="0" err="1" smtClean="0"/>
              <a:t>case</a:t>
            </a:r>
            <a:r>
              <a:rPr lang="tr-TR" dirty="0" smtClean="0"/>
              <a:t> ‘’A’’ durumuna girilmektedir.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tr-T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i="1" dirty="0" err="1" smtClean="0"/>
              <a:t>ucret</a:t>
            </a:r>
            <a:r>
              <a:rPr lang="tr-TR" dirty="0" smtClean="0"/>
              <a:t> değişkenine başlangıçta -1 değeri atanarak, en sonda </a:t>
            </a:r>
            <a:r>
              <a:rPr lang="tr-TR" i="1" dirty="0" err="1" smtClean="0"/>
              <a:t>ucret</a:t>
            </a:r>
            <a:r>
              <a:rPr lang="tr-TR" dirty="0" err="1" smtClean="0"/>
              <a:t>’in</a:t>
            </a:r>
            <a:r>
              <a:rPr lang="tr-TR" dirty="0" smtClean="0"/>
              <a:t> hesaplanıp hesaplanmadığı kontrol edilmektedir. Eğer </a:t>
            </a:r>
            <a:r>
              <a:rPr lang="tr-TR" i="1" dirty="0" err="1" smtClean="0"/>
              <a:t>ucret</a:t>
            </a:r>
            <a:r>
              <a:rPr lang="tr-TR" dirty="0" smtClean="0"/>
              <a:t> -1 değil ise geçerli bir seçim yapılmış ve </a:t>
            </a:r>
            <a:r>
              <a:rPr lang="tr-TR" i="1" dirty="0" err="1" smtClean="0"/>
              <a:t>ucret</a:t>
            </a:r>
            <a:r>
              <a:rPr lang="tr-TR" dirty="0" smtClean="0"/>
              <a:t> hesaplanmış demektir. Dolayısıyla </a:t>
            </a:r>
            <a:r>
              <a:rPr lang="tr-TR" dirty="0" err="1" smtClean="0"/>
              <a:t>ucret</a:t>
            </a:r>
            <a:r>
              <a:rPr lang="tr-TR" dirty="0" smtClean="0"/>
              <a:t> yazdırılabilir.</a:t>
            </a:r>
            <a:endParaRPr lang="tr-TR" dirty="0"/>
          </a:p>
        </p:txBody>
      </p:sp>
      <p:sp>
        <p:nvSpPr>
          <p:cNvPr id="4" name="1 Başlık"/>
          <p:cNvSpPr txBox="1">
            <a:spLocks/>
          </p:cNvSpPr>
          <p:nvPr/>
        </p:nvSpPr>
        <p:spPr>
          <a:xfrm>
            <a:off x="4715441" y="329456"/>
            <a:ext cx="3955473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/>
          <a:p>
            <a:pPr algn="ctr">
              <a:spcBef>
                <a:spcPct val="0"/>
              </a:spcBef>
              <a:defRPr/>
            </a:pPr>
            <a:r>
              <a:rPr lang="tr-TR" sz="4400" dirty="0"/>
              <a:t>ÖRNEK 2 : </a:t>
            </a:r>
          </a:p>
          <a:p>
            <a:pPr algn="ctr">
              <a:spcBef>
                <a:spcPct val="0"/>
              </a:spcBef>
              <a:defRPr/>
            </a:pPr>
            <a:r>
              <a:rPr lang="tr-TR" sz="4400" noProof="1" smtClean="0">
                <a:latin typeface="+mj-lt"/>
                <a:ea typeface="+mj-ea"/>
                <a:cs typeface="+mj-cs"/>
              </a:rPr>
              <a:t>1. Yöntem</a:t>
            </a:r>
            <a:endParaRPr lang="tr-TR" sz="4400" noProof="1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30850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951" y="620688"/>
            <a:ext cx="10681222" cy="5989390"/>
          </a:xfrm>
          <a:prstGeom prst="rect">
            <a:avLst/>
          </a:prstGeom>
        </p:spPr>
      </p:pic>
      <p:sp>
        <p:nvSpPr>
          <p:cNvPr id="3" name="1 Başlık"/>
          <p:cNvSpPr txBox="1">
            <a:spLocks/>
          </p:cNvSpPr>
          <p:nvPr/>
        </p:nvSpPr>
        <p:spPr>
          <a:xfrm>
            <a:off x="4130193" y="0"/>
            <a:ext cx="3955473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algn="ctr">
              <a:spcBef>
                <a:spcPct val="0"/>
              </a:spcBef>
              <a:defRPr/>
            </a:pPr>
            <a:r>
              <a:rPr lang="tr-TR" sz="4400" noProof="1">
                <a:latin typeface="+mj-lt"/>
                <a:ea typeface="+mj-ea"/>
                <a:cs typeface="+mj-cs"/>
              </a:rPr>
              <a:t>Koşullu İfadeler</a:t>
            </a:r>
          </a:p>
        </p:txBody>
      </p:sp>
      <p:sp>
        <p:nvSpPr>
          <p:cNvPr id="4" name="Dikdörtgen 3"/>
          <p:cNvSpPr/>
          <p:nvPr/>
        </p:nvSpPr>
        <p:spPr>
          <a:xfrm>
            <a:off x="3953450" y="3362912"/>
            <a:ext cx="65738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err="1" smtClean="0"/>
              <a:t>string</a:t>
            </a:r>
            <a:r>
              <a:rPr lang="tr-TR" dirty="0" smtClean="0"/>
              <a:t> </a:t>
            </a:r>
            <a:r>
              <a:rPr lang="tr-TR" dirty="0" err="1" smtClean="0"/>
              <a:t>toLowerCase</a:t>
            </a:r>
            <a:r>
              <a:rPr lang="tr-TR" dirty="0" smtClean="0"/>
              <a:t>() metodu ile küçük harfe dönüştürülebilir.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/>
              <a:t>Böylelikle büyük harfler için </a:t>
            </a:r>
            <a:r>
              <a:rPr lang="tr-TR" dirty="0" err="1" smtClean="0"/>
              <a:t>case</a:t>
            </a:r>
            <a:r>
              <a:rPr lang="tr-TR" dirty="0" smtClean="0"/>
              <a:t> yazmaya gerek kalmaz. </a:t>
            </a:r>
          </a:p>
        </p:txBody>
      </p:sp>
      <p:sp>
        <p:nvSpPr>
          <p:cNvPr id="5" name="Yuvarlatılmış Dikdörtgen 4"/>
          <p:cNvSpPr/>
          <p:nvPr/>
        </p:nvSpPr>
        <p:spPr>
          <a:xfrm>
            <a:off x="2565010" y="1849049"/>
            <a:ext cx="1565183" cy="29627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1 Başlık"/>
          <p:cNvSpPr txBox="1">
            <a:spLocks/>
          </p:cNvSpPr>
          <p:nvPr/>
        </p:nvSpPr>
        <p:spPr>
          <a:xfrm>
            <a:off x="5739562" y="762077"/>
            <a:ext cx="3955473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/>
          <a:p>
            <a:pPr algn="ctr">
              <a:spcBef>
                <a:spcPct val="0"/>
              </a:spcBef>
              <a:defRPr/>
            </a:pPr>
            <a:r>
              <a:rPr lang="tr-TR" sz="4400" dirty="0"/>
              <a:t>ÖRNEK 2 : </a:t>
            </a:r>
          </a:p>
          <a:p>
            <a:pPr algn="ctr">
              <a:spcBef>
                <a:spcPct val="0"/>
              </a:spcBef>
              <a:defRPr/>
            </a:pPr>
            <a:r>
              <a:rPr lang="tr-TR" sz="4400" noProof="1" smtClean="0">
                <a:latin typeface="+mj-lt"/>
                <a:ea typeface="+mj-ea"/>
                <a:cs typeface="+mj-cs"/>
              </a:rPr>
              <a:t>2. Yöntem</a:t>
            </a:r>
            <a:endParaRPr lang="tr-TR" sz="4400" noProof="1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99812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4340</TotalTime>
  <Words>581</Words>
  <Application>Microsoft Office PowerPoint</Application>
  <PresentationFormat>Geniş ekran</PresentationFormat>
  <Paragraphs>70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Courier New</vt:lpstr>
      <vt:lpstr>MS Mincho</vt:lpstr>
      <vt:lpstr>Times New Roman</vt:lpstr>
      <vt:lpstr>Wingdings</vt:lpstr>
      <vt:lpstr>Office Teması</vt:lpstr>
      <vt:lpstr>Hafta 05 BİLP104-Nesneye Yönelik Programlama 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Neo</dc:creator>
  <cp:lastModifiedBy>Neo</cp:lastModifiedBy>
  <cp:revision>80</cp:revision>
  <dcterms:created xsi:type="dcterms:W3CDTF">2019-03-26T11:43:30Z</dcterms:created>
  <dcterms:modified xsi:type="dcterms:W3CDTF">2020-08-04T18:18:06Z</dcterms:modified>
</cp:coreProperties>
</file>