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8"/>
  </p:notesMasterIdLst>
  <p:sldIdLst>
    <p:sldId id="294" r:id="rId2"/>
    <p:sldId id="345" r:id="rId3"/>
    <p:sldId id="346" r:id="rId4"/>
    <p:sldId id="344" r:id="rId5"/>
    <p:sldId id="347" r:id="rId6"/>
    <p:sldId id="348" r:id="rId7"/>
    <p:sldId id="341" r:id="rId8"/>
    <p:sldId id="342" r:id="rId9"/>
    <p:sldId id="264" r:id="rId10"/>
    <p:sldId id="310" r:id="rId11"/>
    <p:sldId id="311" r:id="rId12"/>
    <p:sldId id="306" r:id="rId13"/>
    <p:sldId id="314" r:id="rId14"/>
    <p:sldId id="325" r:id="rId15"/>
    <p:sldId id="326" r:id="rId16"/>
    <p:sldId id="349" r:id="rId17"/>
    <p:sldId id="350" r:id="rId18"/>
    <p:sldId id="351" r:id="rId19"/>
    <p:sldId id="353" r:id="rId20"/>
    <p:sldId id="352" r:id="rId21"/>
    <p:sldId id="327" r:id="rId22"/>
    <p:sldId id="328" r:id="rId23"/>
    <p:sldId id="329" r:id="rId24"/>
    <p:sldId id="330" r:id="rId25"/>
    <p:sldId id="331" r:id="rId26"/>
    <p:sldId id="333" r:id="rId2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7846" autoAdjust="0"/>
  </p:normalViewPr>
  <p:slideViewPr>
    <p:cSldViewPr snapToGrid="0">
      <p:cViewPr varScale="1">
        <p:scale>
          <a:sx n="106" d="100"/>
          <a:sy n="106" d="100"/>
        </p:scale>
        <p:origin x="73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9F332-CF2D-4A4C-A4AA-4D69C02575CC}" type="datetimeFigureOut">
              <a:rPr lang="tr-TR" smtClean="0"/>
              <a:t>7.08.2020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8B1A2-4631-4A31-ACA4-2EDA68824716}" type="slidenum">
              <a:rPr lang="tr-TR" smtClean="0"/>
              <a:t>‹#›</a:t>
            </a:fld>
            <a:endParaRPr lang="tr-TR"/>
          </a:p>
        </p:txBody>
      </p:sp>
    </p:spTree>
    <p:extLst>
      <p:ext uri="{BB962C8B-B14F-4D97-AF65-F5344CB8AC3E}">
        <p14:creationId xmlns:p14="http://schemas.microsoft.com/office/powerpoint/2010/main" val="2012478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A8B1A2-4631-4A31-ACA4-2EDA68824716}" type="slidenum">
              <a:rPr lang="tr-TR" smtClean="0"/>
              <a:t>25</a:t>
            </a:fld>
            <a:endParaRPr lang="tr-TR"/>
          </a:p>
        </p:txBody>
      </p:sp>
    </p:spTree>
    <p:extLst>
      <p:ext uri="{BB962C8B-B14F-4D97-AF65-F5344CB8AC3E}">
        <p14:creationId xmlns:p14="http://schemas.microsoft.com/office/powerpoint/2010/main" val="2975583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A8B1A2-4631-4A31-ACA4-2EDA68824716}" type="slidenum">
              <a:rPr lang="tr-TR" smtClean="0"/>
              <a:t>26</a:t>
            </a:fld>
            <a:endParaRPr lang="tr-TR"/>
          </a:p>
        </p:txBody>
      </p:sp>
    </p:spTree>
    <p:extLst>
      <p:ext uri="{BB962C8B-B14F-4D97-AF65-F5344CB8AC3E}">
        <p14:creationId xmlns:p14="http://schemas.microsoft.com/office/powerpoint/2010/main" val="2603617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7323D6CC-2A34-4EDA-809C-E3718D5DAD4F}" type="datetimeFigureOut">
              <a:rPr lang="tr-TR" smtClean="0"/>
              <a:t>7.08.2020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DA740F1-9C79-4522-80D6-B0AFDF3FFDB2}" type="slidenum">
              <a:rPr lang="tr-TR" smtClean="0"/>
              <a:t>‹#›</a:t>
            </a:fld>
            <a:endParaRPr lang="tr-TR"/>
          </a:p>
        </p:txBody>
      </p:sp>
    </p:spTree>
    <p:extLst>
      <p:ext uri="{BB962C8B-B14F-4D97-AF65-F5344CB8AC3E}">
        <p14:creationId xmlns:p14="http://schemas.microsoft.com/office/powerpoint/2010/main" val="3235767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7323D6CC-2A34-4EDA-809C-E3718D5DAD4F}" type="datetimeFigureOut">
              <a:rPr lang="tr-TR" smtClean="0"/>
              <a:t>7.08.2020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DA740F1-9C79-4522-80D6-B0AFDF3FFDB2}" type="slidenum">
              <a:rPr lang="tr-TR" smtClean="0"/>
              <a:t>‹#›</a:t>
            </a:fld>
            <a:endParaRPr lang="tr-TR"/>
          </a:p>
        </p:txBody>
      </p:sp>
    </p:spTree>
    <p:extLst>
      <p:ext uri="{BB962C8B-B14F-4D97-AF65-F5344CB8AC3E}">
        <p14:creationId xmlns:p14="http://schemas.microsoft.com/office/powerpoint/2010/main" val="3434871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7323D6CC-2A34-4EDA-809C-E3718D5DAD4F}" type="datetimeFigureOut">
              <a:rPr lang="tr-TR" smtClean="0"/>
              <a:t>7.08.2020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DA740F1-9C79-4522-80D6-B0AFDF3FFDB2}" type="slidenum">
              <a:rPr lang="tr-TR" smtClean="0"/>
              <a:t>‹#›</a:t>
            </a:fld>
            <a:endParaRPr lang="tr-TR"/>
          </a:p>
        </p:txBody>
      </p:sp>
    </p:spTree>
    <p:extLst>
      <p:ext uri="{BB962C8B-B14F-4D97-AF65-F5344CB8AC3E}">
        <p14:creationId xmlns:p14="http://schemas.microsoft.com/office/powerpoint/2010/main" val="317408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7323D6CC-2A34-4EDA-809C-E3718D5DAD4F}" type="datetimeFigureOut">
              <a:rPr lang="tr-TR" smtClean="0"/>
              <a:t>7.08.2020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DA740F1-9C79-4522-80D6-B0AFDF3FFDB2}" type="slidenum">
              <a:rPr lang="tr-TR" smtClean="0"/>
              <a:t>‹#›</a:t>
            </a:fld>
            <a:endParaRPr lang="tr-TR"/>
          </a:p>
        </p:txBody>
      </p:sp>
    </p:spTree>
    <p:extLst>
      <p:ext uri="{BB962C8B-B14F-4D97-AF65-F5344CB8AC3E}">
        <p14:creationId xmlns:p14="http://schemas.microsoft.com/office/powerpoint/2010/main" val="3090741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7323D6CC-2A34-4EDA-809C-E3718D5DAD4F}" type="datetimeFigureOut">
              <a:rPr lang="tr-TR" smtClean="0"/>
              <a:t>7.08.2020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DA740F1-9C79-4522-80D6-B0AFDF3FFDB2}" type="slidenum">
              <a:rPr lang="tr-TR" smtClean="0"/>
              <a:t>‹#›</a:t>
            </a:fld>
            <a:endParaRPr lang="tr-TR"/>
          </a:p>
        </p:txBody>
      </p:sp>
    </p:spTree>
    <p:extLst>
      <p:ext uri="{BB962C8B-B14F-4D97-AF65-F5344CB8AC3E}">
        <p14:creationId xmlns:p14="http://schemas.microsoft.com/office/powerpoint/2010/main" val="2279358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7323D6CC-2A34-4EDA-809C-E3718D5DAD4F}" type="datetimeFigureOut">
              <a:rPr lang="tr-TR" smtClean="0"/>
              <a:t>7.08.2020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DA740F1-9C79-4522-80D6-B0AFDF3FFDB2}" type="slidenum">
              <a:rPr lang="tr-TR" smtClean="0"/>
              <a:t>‹#›</a:t>
            </a:fld>
            <a:endParaRPr lang="tr-TR"/>
          </a:p>
        </p:txBody>
      </p:sp>
    </p:spTree>
    <p:extLst>
      <p:ext uri="{BB962C8B-B14F-4D97-AF65-F5344CB8AC3E}">
        <p14:creationId xmlns:p14="http://schemas.microsoft.com/office/powerpoint/2010/main" val="146807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7323D6CC-2A34-4EDA-809C-E3718D5DAD4F}" type="datetimeFigureOut">
              <a:rPr lang="tr-TR" smtClean="0"/>
              <a:t>7.08.2020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DA740F1-9C79-4522-80D6-B0AFDF3FFDB2}" type="slidenum">
              <a:rPr lang="tr-TR" smtClean="0"/>
              <a:t>‹#›</a:t>
            </a:fld>
            <a:endParaRPr lang="tr-TR"/>
          </a:p>
        </p:txBody>
      </p:sp>
    </p:spTree>
    <p:extLst>
      <p:ext uri="{BB962C8B-B14F-4D97-AF65-F5344CB8AC3E}">
        <p14:creationId xmlns:p14="http://schemas.microsoft.com/office/powerpoint/2010/main" val="190710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7323D6CC-2A34-4EDA-809C-E3718D5DAD4F}" type="datetimeFigureOut">
              <a:rPr lang="tr-TR" smtClean="0"/>
              <a:t>7.08.2020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DA740F1-9C79-4522-80D6-B0AFDF3FFDB2}" type="slidenum">
              <a:rPr lang="tr-TR" smtClean="0"/>
              <a:t>‹#›</a:t>
            </a:fld>
            <a:endParaRPr lang="tr-TR"/>
          </a:p>
        </p:txBody>
      </p:sp>
    </p:spTree>
    <p:extLst>
      <p:ext uri="{BB962C8B-B14F-4D97-AF65-F5344CB8AC3E}">
        <p14:creationId xmlns:p14="http://schemas.microsoft.com/office/powerpoint/2010/main" val="418781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7323D6CC-2A34-4EDA-809C-E3718D5DAD4F}" type="datetimeFigureOut">
              <a:rPr lang="tr-TR" smtClean="0"/>
              <a:t>7.08.2020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DA740F1-9C79-4522-80D6-B0AFDF3FFDB2}" type="slidenum">
              <a:rPr lang="tr-TR" smtClean="0"/>
              <a:t>‹#›</a:t>
            </a:fld>
            <a:endParaRPr lang="tr-TR"/>
          </a:p>
        </p:txBody>
      </p:sp>
    </p:spTree>
    <p:extLst>
      <p:ext uri="{BB962C8B-B14F-4D97-AF65-F5344CB8AC3E}">
        <p14:creationId xmlns:p14="http://schemas.microsoft.com/office/powerpoint/2010/main" val="3208949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7323D6CC-2A34-4EDA-809C-E3718D5DAD4F}" type="datetimeFigureOut">
              <a:rPr lang="tr-TR" smtClean="0"/>
              <a:t>7.08.2020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DA740F1-9C79-4522-80D6-B0AFDF3FFDB2}" type="slidenum">
              <a:rPr lang="tr-TR" smtClean="0"/>
              <a:t>‹#›</a:t>
            </a:fld>
            <a:endParaRPr lang="tr-TR"/>
          </a:p>
        </p:txBody>
      </p:sp>
    </p:spTree>
    <p:extLst>
      <p:ext uri="{BB962C8B-B14F-4D97-AF65-F5344CB8AC3E}">
        <p14:creationId xmlns:p14="http://schemas.microsoft.com/office/powerpoint/2010/main" val="1091768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7323D6CC-2A34-4EDA-809C-E3718D5DAD4F}" type="datetimeFigureOut">
              <a:rPr lang="tr-TR" smtClean="0"/>
              <a:t>7.08.2020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DA740F1-9C79-4522-80D6-B0AFDF3FFDB2}" type="slidenum">
              <a:rPr lang="tr-TR" smtClean="0"/>
              <a:t>‹#›</a:t>
            </a:fld>
            <a:endParaRPr lang="tr-TR"/>
          </a:p>
        </p:txBody>
      </p:sp>
    </p:spTree>
    <p:extLst>
      <p:ext uri="{BB962C8B-B14F-4D97-AF65-F5344CB8AC3E}">
        <p14:creationId xmlns:p14="http://schemas.microsoft.com/office/powerpoint/2010/main" val="3638936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3D6CC-2A34-4EDA-809C-E3718D5DAD4F}" type="datetimeFigureOut">
              <a:rPr lang="tr-TR" smtClean="0"/>
              <a:t>7.08.2020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740F1-9C79-4522-80D6-B0AFDF3FFDB2}" type="slidenum">
              <a:rPr lang="tr-TR" smtClean="0"/>
              <a:t>‹#›</a:t>
            </a:fld>
            <a:endParaRPr lang="tr-TR"/>
          </a:p>
        </p:txBody>
      </p:sp>
    </p:spTree>
    <p:extLst>
      <p:ext uri="{BB962C8B-B14F-4D97-AF65-F5344CB8AC3E}">
        <p14:creationId xmlns:p14="http://schemas.microsoft.com/office/powerpoint/2010/main" val="1895273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pythontutor.com/java.html#code=public%20class%20YourClassNameHere%20%7B%0A%20%20%20%20public%20static%20void%20main%28String%5B%5D%20args%29%20%7B%0A%20%20%20%20%20%20int%20i%3B%0A%20%20%20%20%20%20int%20j%3B%0A%20%20%20%20%20%20%0A%20%20%20%20%20%20for%20%28%20i%20%3D%201%20%3B%20i%20%3C%3D%205%20%3B%20i%2B%2B%20%29%7B%20/*d%C4%B1%C5%9Ftaki%20d%C3%B6ng%C3%BC*/%20%0A%20%20%20%20%20%20%20%20for%20%28%20j%20%3D%201%20%3B%20j%20%3C%3D%20i%20%3B%20j%2B%2B%20%29%20/*i%C3%A7teki%20d%C3%B6ng%C3%BC*/%20%0A%20%20%20%20%20%20%20%20%20%20System.out.print%28%22*%22%29%3B%0A%20%20%20%20%20%20%20%20System.out.print%28%22%5Cn%22%29%3B%20%20/*Her%20y%C4%B1ld%C4%B1z%20sat%C4%B1r%C4%B1ndan%20sonra%20*/%0A%20%20%20%20%20%20%7D%20%20%20%20%20%20%20%20%20%20%20%20%20%20%20%20%20%20%20/*alt%20sat%C4%B1ra%20ge%C3%A7mek%20i%C3%A7in%20kullan%C4%B1l%C4%B1r*/%20%0A%20%20%20%20%7D%0A%7D&amp;cumulative=false&amp;curInstr=61&amp;heapPrimitives=nevernest&amp;mode=display&amp;origin=opt-frontend.js&amp;py=java&amp;rawInputLstJSON=%5B%5D&amp;textReferences=false"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pythontutor.com/java.html#code=public%20class%20MyClass%20%7B%0A%20%20public%20static%20void%20main%28String%5B%5D%20args%29%20%7B%0A%20%20%20%20for%20%28int%20i%20%3D%200%3B%20i%20%3C%2010%3B%20i%2B%2B%29%20%7B%0A%20%20%20%20%20%20if%20%28i%20%3D%3D%204%29%20%7B%0A%20%20%20%20%20%20%20%20break%3B%0A%20%20%20%20%20%20%7D%0A%20%20%20%20%20%20System.out.println%28i%29%3B%0A%20%20%20%20%7D%20%20%0A%20%20%7D%0A%7D&amp;cumulative=false&amp;curInstr=22&amp;heapPrimitives=nevernest&amp;mode=display&amp;origin=opt-frontend.js&amp;py=java&amp;rawInputLstJSON=%5B%5D&amp;textReferences=false"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pythontutor.com/java.html#code=public%20class%20YourClassNameHere%20%7B%0A%20%20%20%20public%20static%20void%20main%28String%5B%5D%20args%29%20%7B%0A%20%20%20%20%20%20for%20%28int%20i%20%3D%200%3B%20i%20%3C%2010%3B%20i%2B%2B%29%7B%20%20%20%20%20%20%20%20%20%0A%20%20%20%20%20%20%20%20if%20%28i%20%3D%3D%204%29%7B%20%20%20%20%20%20%20%20%0A%20%20%20%20%20%20%20%20%20%20continue%3B%20%20%20%20%20%20%0A%20%20%20%20%20%20%20%20%7D%20%20%20%20%20%20%0A%20%20%20%20%20%20System.out.println%28i%29%3B%20%20%20%20%0A%20%20%20%20%20%7D%20%20%0A%20%20%20%20%7D%0A%7D&amp;cumulative=false&amp;curInstr=44&amp;heapPrimitives=nevernest&amp;mode=display&amp;origin=opt-frontend.js&amp;py=java&amp;rawInputLstJSON=%5B%5D&amp;textReferences=fals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fontScale="90000"/>
          </a:bodyPr>
          <a:lstStyle/>
          <a:p>
            <a:r>
              <a:rPr lang="tr-TR" dirty="0"/>
              <a:t>Hafta 07</a:t>
            </a:r>
            <a:br>
              <a:rPr lang="tr-TR" dirty="0"/>
            </a:br>
            <a:r>
              <a:rPr lang="tr-TR" dirty="0"/>
              <a:t>BİLP104-Nesneye Yönelik Programlama I</a:t>
            </a:r>
          </a:p>
        </p:txBody>
      </p:sp>
      <p:sp>
        <p:nvSpPr>
          <p:cNvPr id="4" name="Metin kutusu 3"/>
          <p:cNvSpPr txBox="1"/>
          <p:nvPr/>
        </p:nvSpPr>
        <p:spPr>
          <a:xfrm>
            <a:off x="6960096" y="692697"/>
            <a:ext cx="2232248" cy="769441"/>
          </a:xfrm>
          <a:prstGeom prst="rect">
            <a:avLst/>
          </a:prstGeom>
          <a:noFill/>
        </p:spPr>
        <p:txBody>
          <a:bodyPr wrap="square" rtlCol="0">
            <a:spAutoFit/>
          </a:bodyPr>
          <a:lstStyle/>
          <a:p>
            <a:r>
              <a:rPr lang="tr-TR" sz="4400" b="1" dirty="0">
                <a:solidFill>
                  <a:schemeClr val="bg1"/>
                </a:solidFill>
              </a:rPr>
              <a:t>BİLP202</a:t>
            </a:r>
          </a:p>
        </p:txBody>
      </p:sp>
    </p:spTree>
    <p:extLst>
      <p:ext uri="{BB962C8B-B14F-4D97-AF65-F5344CB8AC3E}">
        <p14:creationId xmlns:p14="http://schemas.microsoft.com/office/powerpoint/2010/main" val="2395328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928066" y="963970"/>
            <a:ext cx="10115072" cy="1477328"/>
          </a:xfrm>
          <a:prstGeom prst="rect">
            <a:avLst/>
          </a:prstGeom>
        </p:spPr>
        <p:txBody>
          <a:bodyPr wrap="square">
            <a:spAutoFit/>
          </a:bodyPr>
          <a:lstStyle/>
          <a:p>
            <a:pPr marL="285750" indent="-285750" algn="just">
              <a:buFont typeface="Wingdings" panose="05000000000000000000" pitchFamily="2" charset="2"/>
              <a:buChar char="v"/>
            </a:pPr>
            <a:r>
              <a:rPr lang="tr-TR" dirty="0"/>
              <a:t>ÖRNEK </a:t>
            </a:r>
            <a:r>
              <a:rPr lang="tr-TR" dirty="0" smtClean="0"/>
              <a:t>7 </a:t>
            </a:r>
            <a:r>
              <a:rPr lang="tr-TR" dirty="0"/>
              <a:t>: </a:t>
            </a:r>
          </a:p>
          <a:p>
            <a:pPr marL="285750" indent="-285750" algn="just">
              <a:buFont typeface="Wingdings" panose="05000000000000000000" pitchFamily="2" charset="2"/>
              <a:buChar char="v"/>
            </a:pPr>
            <a:endParaRPr lang="tr-TR" dirty="0"/>
          </a:p>
          <a:p>
            <a:pPr algn="just"/>
            <a:r>
              <a:rPr lang="tr-TR" dirty="0">
                <a:latin typeface="Times New Roman" panose="02020603050405020304" pitchFamily="18" charset="0"/>
                <a:ea typeface="Times New Roman" panose="02020603050405020304" pitchFamily="18" charset="0"/>
              </a:rPr>
              <a:t>Klavyeden not değeri olarak -1 girilinceye kadar verilen notların ortalamasını ekrana yazan programı yazınız. </a:t>
            </a:r>
            <a:endParaRPr lang="tr-TR" dirty="0"/>
          </a:p>
          <a:p>
            <a:pPr algn="just"/>
            <a:endParaRPr lang="tr-TR" dirty="0"/>
          </a:p>
        </p:txBody>
      </p:sp>
      <p:sp>
        <p:nvSpPr>
          <p:cNvPr id="5" name="Dikdörtgen 4"/>
          <p:cNvSpPr/>
          <p:nvPr/>
        </p:nvSpPr>
        <p:spPr>
          <a:xfrm>
            <a:off x="1047899" y="2708543"/>
            <a:ext cx="6124797" cy="2400657"/>
          </a:xfrm>
          <a:prstGeom prst="rect">
            <a:avLst/>
          </a:prstGeom>
          <a:ln>
            <a:solidFill>
              <a:schemeClr val="accent1"/>
            </a:solidFill>
          </a:ln>
        </p:spPr>
        <p:txBody>
          <a:bodyPr wrap="square">
            <a:spAutoFit/>
          </a:bodyPr>
          <a:lstStyle/>
          <a:p>
            <a:pPr marL="228600" algn="just">
              <a:spcAft>
                <a:spcPts val="0"/>
              </a:spcAft>
            </a:pPr>
            <a:r>
              <a:rPr lang="tr-TR" dirty="0">
                <a:latin typeface="Times New Roman" panose="02020603050405020304" pitchFamily="18" charset="0"/>
                <a:ea typeface="Times New Roman" panose="02020603050405020304" pitchFamily="18" charset="0"/>
              </a:rPr>
              <a:t>ÖRNEK ÇALIŞMA :</a:t>
            </a:r>
          </a:p>
          <a:p>
            <a:pPr marL="228600" algn="just">
              <a:spcAft>
                <a:spcPts val="0"/>
              </a:spcAft>
            </a:pPr>
            <a:endParaRPr lang="tr-TR" sz="2800" dirty="0">
              <a:latin typeface="Times New Roman" panose="02020603050405020304" pitchFamily="18" charset="0"/>
              <a:ea typeface="Times New Roman" panose="02020603050405020304" pitchFamily="18" charset="0"/>
            </a:endParaRPr>
          </a:p>
          <a:p>
            <a:pPr>
              <a:spcAft>
                <a:spcPts val="0"/>
              </a:spcAft>
            </a:pPr>
            <a:r>
              <a:rPr lang="tr-TR" b="1" dirty="0">
                <a:latin typeface="Courier New" panose="02070309020205020404" pitchFamily="49" charset="0"/>
                <a:ea typeface="Times New Roman" panose="02020603050405020304" pitchFamily="18" charset="0"/>
              </a:rPr>
              <a:t>Notu giriniz (sonlandırmak </a:t>
            </a:r>
            <a:r>
              <a:rPr lang="tr-TR" b="1" dirty="0" err="1">
                <a:latin typeface="Courier New" panose="02070309020205020404" pitchFamily="49" charset="0"/>
                <a:ea typeface="Times New Roman" panose="02020603050405020304" pitchFamily="18" charset="0"/>
              </a:rPr>
              <a:t>icin</a:t>
            </a:r>
            <a:r>
              <a:rPr lang="tr-TR" b="1" dirty="0">
                <a:latin typeface="Courier New" panose="02070309020205020404" pitchFamily="49" charset="0"/>
                <a:ea typeface="Times New Roman" panose="02020603050405020304" pitchFamily="18" charset="0"/>
              </a:rPr>
              <a:t> –1): 56</a:t>
            </a:r>
            <a:endParaRPr lang="tr-TR" sz="2800" dirty="0">
              <a:latin typeface="Times New Roman" panose="02020603050405020304" pitchFamily="18" charset="0"/>
              <a:ea typeface="Times New Roman" panose="02020603050405020304" pitchFamily="18" charset="0"/>
            </a:endParaRPr>
          </a:p>
          <a:p>
            <a:pPr>
              <a:spcAft>
                <a:spcPts val="0"/>
              </a:spcAft>
            </a:pPr>
            <a:r>
              <a:rPr lang="tr-TR" b="1" dirty="0">
                <a:latin typeface="Courier New" panose="02070309020205020404" pitchFamily="49" charset="0"/>
                <a:ea typeface="Times New Roman" panose="02020603050405020304" pitchFamily="18" charset="0"/>
              </a:rPr>
              <a:t>Notu giriniz (sonlandırmak </a:t>
            </a:r>
            <a:r>
              <a:rPr lang="tr-TR" b="1" dirty="0" err="1">
                <a:latin typeface="Courier New" panose="02070309020205020404" pitchFamily="49" charset="0"/>
                <a:ea typeface="Times New Roman" panose="02020603050405020304" pitchFamily="18" charset="0"/>
              </a:rPr>
              <a:t>icin</a:t>
            </a:r>
            <a:r>
              <a:rPr lang="tr-TR" b="1" dirty="0">
                <a:latin typeface="Courier New" panose="02070309020205020404" pitchFamily="49" charset="0"/>
                <a:ea typeface="Times New Roman" panose="02020603050405020304" pitchFamily="18" charset="0"/>
              </a:rPr>
              <a:t> –1): 45</a:t>
            </a:r>
            <a:endParaRPr lang="tr-TR" sz="2800" dirty="0">
              <a:latin typeface="Times New Roman" panose="02020603050405020304" pitchFamily="18" charset="0"/>
              <a:ea typeface="Times New Roman" panose="02020603050405020304" pitchFamily="18" charset="0"/>
            </a:endParaRPr>
          </a:p>
          <a:p>
            <a:pPr>
              <a:spcAft>
                <a:spcPts val="0"/>
              </a:spcAft>
            </a:pPr>
            <a:r>
              <a:rPr lang="tr-TR" b="1" dirty="0">
                <a:latin typeface="Courier New" panose="02070309020205020404" pitchFamily="49" charset="0"/>
                <a:ea typeface="Times New Roman" panose="02020603050405020304" pitchFamily="18" charset="0"/>
              </a:rPr>
              <a:t>Notu giriniz (sonlandırmak </a:t>
            </a:r>
            <a:r>
              <a:rPr lang="tr-TR" b="1" dirty="0" err="1">
                <a:latin typeface="Courier New" panose="02070309020205020404" pitchFamily="49" charset="0"/>
                <a:ea typeface="Times New Roman" panose="02020603050405020304" pitchFamily="18" charset="0"/>
              </a:rPr>
              <a:t>icin</a:t>
            </a:r>
            <a:r>
              <a:rPr lang="tr-TR" b="1" dirty="0">
                <a:latin typeface="Courier New" panose="02070309020205020404" pitchFamily="49" charset="0"/>
                <a:ea typeface="Times New Roman" panose="02020603050405020304" pitchFamily="18" charset="0"/>
              </a:rPr>
              <a:t> –1): 34</a:t>
            </a:r>
            <a:endParaRPr lang="tr-TR" sz="2800" dirty="0">
              <a:latin typeface="Times New Roman" panose="02020603050405020304" pitchFamily="18" charset="0"/>
              <a:ea typeface="Times New Roman" panose="02020603050405020304" pitchFamily="18" charset="0"/>
            </a:endParaRPr>
          </a:p>
          <a:p>
            <a:pPr>
              <a:spcAft>
                <a:spcPts val="0"/>
              </a:spcAft>
            </a:pPr>
            <a:r>
              <a:rPr lang="tr-TR" b="1" dirty="0">
                <a:latin typeface="Courier New" panose="02070309020205020404" pitchFamily="49" charset="0"/>
                <a:ea typeface="Times New Roman" panose="02020603050405020304" pitchFamily="18" charset="0"/>
              </a:rPr>
              <a:t>Notu giriniz (sonlandırmak </a:t>
            </a:r>
            <a:r>
              <a:rPr lang="tr-TR" b="1" dirty="0" err="1">
                <a:latin typeface="Courier New" panose="02070309020205020404" pitchFamily="49" charset="0"/>
                <a:ea typeface="Times New Roman" panose="02020603050405020304" pitchFamily="18" charset="0"/>
              </a:rPr>
              <a:t>icin</a:t>
            </a:r>
            <a:r>
              <a:rPr lang="tr-TR" b="1" dirty="0">
                <a:latin typeface="Courier New" panose="02070309020205020404" pitchFamily="49" charset="0"/>
                <a:ea typeface="Times New Roman" panose="02020603050405020304" pitchFamily="18" charset="0"/>
              </a:rPr>
              <a:t> –1): -1</a:t>
            </a:r>
            <a:endParaRPr lang="tr-TR" sz="2800" dirty="0">
              <a:latin typeface="Times New Roman" panose="02020603050405020304" pitchFamily="18" charset="0"/>
              <a:ea typeface="Times New Roman" panose="02020603050405020304" pitchFamily="18" charset="0"/>
            </a:endParaRPr>
          </a:p>
          <a:p>
            <a:pPr>
              <a:spcAft>
                <a:spcPts val="0"/>
              </a:spcAft>
            </a:pPr>
            <a:r>
              <a:rPr lang="tr-TR" sz="1400" b="1" dirty="0">
                <a:latin typeface="Courier New" panose="02070309020205020404" pitchFamily="49" charset="0"/>
                <a:ea typeface="Times New Roman" panose="02020603050405020304" pitchFamily="18" charset="0"/>
              </a:rPr>
              <a:t> </a:t>
            </a:r>
            <a:endParaRPr lang="tr-TR" sz="2800" dirty="0">
              <a:latin typeface="Times New Roman" panose="02020603050405020304" pitchFamily="18" charset="0"/>
              <a:ea typeface="Times New Roman" panose="02020603050405020304" pitchFamily="18" charset="0"/>
            </a:endParaRPr>
          </a:p>
          <a:p>
            <a:r>
              <a:rPr lang="tr-TR" b="1" dirty="0">
                <a:latin typeface="Courier New" panose="02070309020205020404" pitchFamily="49" charset="0"/>
                <a:ea typeface="Times New Roman" panose="02020603050405020304" pitchFamily="18" charset="0"/>
              </a:rPr>
              <a:t>Ortalama: 45.00</a:t>
            </a:r>
            <a:endParaRPr lang="tr-TR" b="1" dirty="0">
              <a:latin typeface="Courier New" panose="02070309020205020404" pitchFamily="49" charset="0"/>
              <a:ea typeface="MS Mincho"/>
            </a:endParaRPr>
          </a:p>
        </p:txBody>
      </p:sp>
    </p:spTree>
    <p:extLst>
      <p:ext uri="{BB962C8B-B14F-4D97-AF65-F5344CB8AC3E}">
        <p14:creationId xmlns:p14="http://schemas.microsoft.com/office/powerpoint/2010/main" val="1700222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76917DE-695C-4F93-B0FB-A6FF2DBBBC45}"/>
              </a:ext>
            </a:extLst>
          </p:cNvPr>
          <p:cNvSpPr/>
          <p:nvPr/>
        </p:nvSpPr>
        <p:spPr>
          <a:xfrm>
            <a:off x="222493" y="394692"/>
            <a:ext cx="8758662" cy="6463308"/>
          </a:xfrm>
          <a:prstGeom prst="rect">
            <a:avLst/>
          </a:prstGeom>
        </p:spPr>
        <p:txBody>
          <a:bodyPr wrap="square">
            <a:spAutoFit/>
          </a:bodyPr>
          <a:lstStyle/>
          <a:p>
            <a:pPr algn="just">
              <a:spcAft>
                <a:spcPts val="0"/>
              </a:spcAft>
            </a:pPr>
            <a:r>
              <a:rPr lang="tr-TR" b="1" dirty="0" err="1">
                <a:latin typeface="Courier New" panose="02070309020205020404" pitchFamily="49" charset="0"/>
                <a:ea typeface="Times New Roman" panose="02020603050405020304" pitchFamily="18" charset="0"/>
              </a:rPr>
              <a:t>Scanner</a:t>
            </a:r>
            <a:r>
              <a:rPr lang="tr-TR" b="1" dirty="0">
                <a:latin typeface="Courier New" panose="02070309020205020404" pitchFamily="49" charset="0"/>
                <a:ea typeface="Times New Roman" panose="02020603050405020304" pitchFamily="18" charset="0"/>
              </a:rPr>
              <a:t> </a:t>
            </a:r>
            <a:r>
              <a:rPr lang="tr-TR" b="1" dirty="0" err="1">
                <a:latin typeface="Courier New" panose="02070309020205020404" pitchFamily="49" charset="0"/>
                <a:ea typeface="Times New Roman" panose="02020603050405020304" pitchFamily="18" charset="0"/>
              </a:rPr>
              <a:t>sc</a:t>
            </a:r>
            <a:r>
              <a:rPr lang="tr-TR" b="1" dirty="0">
                <a:latin typeface="Courier New" panose="02070309020205020404" pitchFamily="49" charset="0"/>
                <a:ea typeface="Times New Roman" panose="02020603050405020304" pitchFamily="18" charset="0"/>
              </a:rPr>
              <a:t> = </a:t>
            </a:r>
            <a:r>
              <a:rPr lang="tr-TR" b="1" dirty="0" err="1">
                <a:latin typeface="Courier New" panose="02070309020205020404" pitchFamily="49" charset="0"/>
                <a:ea typeface="Times New Roman" panose="02020603050405020304" pitchFamily="18" charset="0"/>
              </a:rPr>
              <a:t>new</a:t>
            </a:r>
            <a:r>
              <a:rPr lang="tr-TR" b="1" dirty="0">
                <a:latin typeface="Courier New" panose="02070309020205020404" pitchFamily="49" charset="0"/>
                <a:ea typeface="Times New Roman" panose="02020603050405020304" pitchFamily="18" charset="0"/>
              </a:rPr>
              <a:t> </a:t>
            </a:r>
            <a:r>
              <a:rPr lang="tr-TR" b="1" dirty="0" err="1">
                <a:latin typeface="Courier New" panose="02070309020205020404" pitchFamily="49" charset="0"/>
                <a:ea typeface="Times New Roman" panose="02020603050405020304" pitchFamily="18" charset="0"/>
              </a:rPr>
              <a:t>Scanner</a:t>
            </a:r>
            <a:r>
              <a:rPr lang="tr-TR" b="1" dirty="0">
                <a:latin typeface="Courier New" panose="02070309020205020404" pitchFamily="49" charset="0"/>
                <a:ea typeface="Times New Roman" panose="02020603050405020304" pitchFamily="18" charset="0"/>
              </a:rPr>
              <a:t>(System.in);</a:t>
            </a:r>
          </a:p>
          <a:p>
            <a:pPr algn="just">
              <a:spcAft>
                <a:spcPts val="0"/>
              </a:spcAft>
            </a:pPr>
            <a:r>
              <a:rPr lang="tr-TR" b="1" dirty="0" err="1" smtClean="0">
                <a:latin typeface="Courier New" panose="02070309020205020404" pitchFamily="49" charset="0"/>
                <a:ea typeface="Times New Roman" panose="02020603050405020304" pitchFamily="18" charset="0"/>
              </a:rPr>
              <a:t>double</a:t>
            </a:r>
            <a:r>
              <a:rPr lang="tr-TR" b="1" dirty="0" smtClean="0">
                <a:latin typeface="Courier New" panose="02070309020205020404" pitchFamily="49" charset="0"/>
                <a:ea typeface="Times New Roman" panose="02020603050405020304" pitchFamily="18" charset="0"/>
              </a:rPr>
              <a:t> </a:t>
            </a:r>
            <a:r>
              <a:rPr lang="tr-TR" b="1" dirty="0">
                <a:latin typeface="Courier New" panose="02070309020205020404" pitchFamily="49" charset="0"/>
                <a:ea typeface="Times New Roman" panose="02020603050405020304" pitchFamily="18" charset="0"/>
              </a:rPr>
              <a:t>toplam = 0;</a:t>
            </a:r>
            <a:r>
              <a:rPr lang="tr-TR" dirty="0">
                <a:latin typeface="Courier New" panose="02070309020205020404" pitchFamily="49" charset="0"/>
                <a:ea typeface="Times New Roman" panose="02020603050405020304" pitchFamily="18" charset="0"/>
              </a:rPr>
              <a:t>/* toplam sıfırlanmalı */ </a:t>
            </a:r>
            <a:endParaRPr lang="tr-TR" sz="2800" dirty="0">
              <a:latin typeface="Times New Roman" panose="02020603050405020304" pitchFamily="18" charset="0"/>
              <a:ea typeface="Times New Roman" panose="02020603050405020304" pitchFamily="18" charset="0"/>
            </a:endParaRPr>
          </a:p>
          <a:p>
            <a:pPr algn="just">
              <a:spcAft>
                <a:spcPts val="0"/>
              </a:spcAft>
            </a:pPr>
            <a:r>
              <a:rPr lang="tr-TR" b="1" dirty="0" err="1">
                <a:latin typeface="Courier New" panose="02070309020205020404" pitchFamily="49" charset="0"/>
                <a:ea typeface="Times New Roman" panose="02020603050405020304" pitchFamily="18" charset="0"/>
              </a:rPr>
              <a:t>int</a:t>
            </a:r>
            <a:r>
              <a:rPr lang="tr-TR" b="1" dirty="0">
                <a:latin typeface="Courier New" panose="02070309020205020404" pitchFamily="49" charset="0"/>
                <a:ea typeface="Times New Roman" panose="02020603050405020304" pitchFamily="18" charset="0"/>
              </a:rPr>
              <a:t> </a:t>
            </a:r>
            <a:r>
              <a:rPr lang="tr-TR" b="1" dirty="0" err="1">
                <a:latin typeface="Courier New" panose="02070309020205020404" pitchFamily="49" charset="0"/>
                <a:ea typeface="Times New Roman" panose="02020603050405020304" pitchFamily="18" charset="0"/>
              </a:rPr>
              <a:t>ogrenciSayisi</a:t>
            </a:r>
            <a:r>
              <a:rPr lang="tr-TR" b="1" dirty="0">
                <a:latin typeface="Courier New" panose="02070309020205020404" pitchFamily="49" charset="0"/>
                <a:ea typeface="Times New Roman" panose="02020603050405020304" pitchFamily="18" charset="0"/>
              </a:rPr>
              <a:t> = 0;</a:t>
            </a:r>
            <a:r>
              <a:rPr lang="tr-TR" dirty="0">
                <a:latin typeface="Courier New" panose="02070309020205020404" pitchFamily="49" charset="0"/>
                <a:ea typeface="Times New Roman" panose="02020603050405020304" pitchFamily="18" charset="0"/>
              </a:rPr>
              <a:t>   /*İlk değer  */</a:t>
            </a:r>
            <a:endParaRPr lang="tr-TR" sz="2800" dirty="0">
              <a:latin typeface="Times New Roman" panose="02020603050405020304" pitchFamily="18" charset="0"/>
              <a:ea typeface="Times New Roman" panose="02020603050405020304" pitchFamily="18" charset="0"/>
            </a:endParaRPr>
          </a:p>
          <a:p>
            <a:pPr algn="just">
              <a:spcAft>
                <a:spcPts val="0"/>
              </a:spcAft>
            </a:pPr>
            <a:r>
              <a:rPr lang="tr-TR" b="1" dirty="0" err="1">
                <a:latin typeface="Courier New" panose="02070309020205020404" pitchFamily="49" charset="0"/>
                <a:ea typeface="Times New Roman" panose="02020603050405020304" pitchFamily="18" charset="0"/>
              </a:rPr>
              <a:t>int</a:t>
            </a:r>
            <a:r>
              <a:rPr lang="tr-TR" b="1" dirty="0">
                <a:latin typeface="Courier New" panose="02070309020205020404" pitchFamily="49" charset="0"/>
                <a:ea typeface="Times New Roman" panose="02020603050405020304" pitchFamily="18" charset="0"/>
              </a:rPr>
              <a:t> notu; 	</a:t>
            </a:r>
            <a:endParaRPr lang="tr-TR" sz="2800" dirty="0">
              <a:latin typeface="Times New Roman" panose="02020603050405020304" pitchFamily="18" charset="0"/>
              <a:ea typeface="Times New Roman" panose="02020603050405020304" pitchFamily="18" charset="0"/>
            </a:endParaRPr>
          </a:p>
          <a:p>
            <a:pPr algn="just">
              <a:spcAft>
                <a:spcPts val="0"/>
              </a:spcAft>
            </a:pPr>
            <a:r>
              <a:rPr lang="tr-TR" b="1" dirty="0" err="1">
                <a:latin typeface="Courier New" panose="02070309020205020404" pitchFamily="49" charset="0"/>
                <a:ea typeface="Times New Roman" panose="02020603050405020304" pitchFamily="18" charset="0"/>
              </a:rPr>
              <a:t>double</a:t>
            </a:r>
            <a:r>
              <a:rPr lang="tr-TR" b="1" dirty="0">
                <a:latin typeface="Courier New" panose="02070309020205020404" pitchFamily="49" charset="0"/>
                <a:ea typeface="Times New Roman" panose="02020603050405020304" pitchFamily="18" charset="0"/>
              </a:rPr>
              <a:t> ortalama;</a:t>
            </a:r>
            <a:endParaRPr lang="tr-TR" sz="2800" dirty="0">
              <a:latin typeface="Times New Roman" panose="02020603050405020304" pitchFamily="18" charset="0"/>
              <a:ea typeface="Times New Roman" panose="02020603050405020304" pitchFamily="18" charset="0"/>
            </a:endParaRPr>
          </a:p>
          <a:p>
            <a:pPr algn="just">
              <a:spcAft>
                <a:spcPts val="0"/>
              </a:spcAft>
            </a:pPr>
            <a:r>
              <a:rPr lang="tr-TR" dirty="0">
                <a:latin typeface="Courier New" panose="02070309020205020404" pitchFamily="49" charset="0"/>
                <a:ea typeface="Times New Roman" panose="02020603050405020304" pitchFamily="18" charset="0"/>
              </a:rPr>
              <a:t>   </a:t>
            </a:r>
            <a:endParaRPr lang="tr-TR" sz="2800" dirty="0">
              <a:latin typeface="Times New Roman" panose="02020603050405020304" pitchFamily="18" charset="0"/>
              <a:ea typeface="Times New Roman" panose="02020603050405020304" pitchFamily="18" charset="0"/>
            </a:endParaRPr>
          </a:p>
          <a:p>
            <a:pPr algn="just">
              <a:spcAft>
                <a:spcPts val="0"/>
              </a:spcAft>
            </a:pPr>
            <a:r>
              <a:rPr lang="tr-TR" b="1" dirty="0" err="1">
                <a:latin typeface="Consolas"/>
                <a:ea typeface="Calibri"/>
                <a:cs typeface="Consolas"/>
              </a:rPr>
              <a:t>System.out.println</a:t>
            </a:r>
            <a:r>
              <a:rPr lang="tr-TR" b="1" dirty="0">
                <a:latin typeface="Consolas"/>
                <a:ea typeface="Calibri"/>
                <a:cs typeface="Consolas"/>
              </a:rPr>
              <a:t>(</a:t>
            </a:r>
            <a:r>
              <a:rPr lang="tr-TR" b="1" dirty="0">
                <a:latin typeface="Courier New" panose="02070309020205020404" pitchFamily="49" charset="0"/>
                <a:ea typeface="Times New Roman" panose="02020603050405020304" pitchFamily="18" charset="0"/>
              </a:rPr>
              <a:t>"Notu giriniz (sonlandırmak </a:t>
            </a:r>
            <a:r>
              <a:rPr lang="tr-TR" b="1" dirty="0" err="1">
                <a:latin typeface="Courier New" panose="02070309020205020404" pitchFamily="49" charset="0"/>
                <a:ea typeface="Times New Roman" panose="02020603050405020304" pitchFamily="18" charset="0"/>
              </a:rPr>
              <a:t>icin</a:t>
            </a:r>
            <a:r>
              <a:rPr lang="tr-TR" b="1" dirty="0">
                <a:latin typeface="Courier New" panose="02070309020205020404" pitchFamily="49" charset="0"/>
                <a:ea typeface="Times New Roman" panose="02020603050405020304" pitchFamily="18" charset="0"/>
              </a:rPr>
              <a:t> –1): "); </a:t>
            </a:r>
            <a:endParaRPr lang="tr-TR" dirty="0">
              <a:latin typeface="Consolas"/>
              <a:ea typeface="Calibri"/>
              <a:cs typeface="Consolas"/>
            </a:endParaRPr>
          </a:p>
          <a:p>
            <a:pPr>
              <a:spcAft>
                <a:spcPts val="0"/>
              </a:spcAft>
            </a:pPr>
            <a:r>
              <a:rPr lang="tr-TR" b="1" dirty="0">
                <a:latin typeface="Consolas"/>
                <a:ea typeface="Calibri"/>
                <a:cs typeface="Consolas"/>
              </a:rPr>
              <a:t>notu = </a:t>
            </a:r>
            <a:r>
              <a:rPr lang="tr-TR" b="1" dirty="0" err="1">
                <a:latin typeface="Consolas"/>
                <a:ea typeface="Calibri"/>
                <a:cs typeface="Consolas"/>
              </a:rPr>
              <a:t>sc.nextInt</a:t>
            </a:r>
            <a:r>
              <a:rPr lang="tr-TR" b="1" dirty="0">
                <a:latin typeface="Consolas"/>
                <a:ea typeface="Calibri"/>
                <a:cs typeface="Consolas"/>
              </a:rPr>
              <a:t>();</a:t>
            </a:r>
            <a:endParaRPr lang="tr-TR" sz="2400" b="1" dirty="0">
              <a:ea typeface="Calibri"/>
              <a:cs typeface="Times New Roman"/>
            </a:endParaRPr>
          </a:p>
          <a:p>
            <a:pPr algn="just">
              <a:spcAft>
                <a:spcPts val="0"/>
              </a:spcAft>
            </a:pPr>
            <a:r>
              <a:rPr lang="tr-TR" b="1" dirty="0" err="1">
                <a:latin typeface="Courier New" panose="02070309020205020404" pitchFamily="49" charset="0"/>
                <a:ea typeface="Times New Roman" panose="02020603050405020304" pitchFamily="18" charset="0"/>
              </a:rPr>
              <a:t>while</a:t>
            </a:r>
            <a:r>
              <a:rPr lang="tr-TR" b="1" dirty="0">
                <a:latin typeface="Courier New" panose="02070309020205020404" pitchFamily="49" charset="0"/>
                <a:ea typeface="Times New Roman" panose="02020603050405020304" pitchFamily="18" charset="0"/>
              </a:rPr>
              <a:t>( notu != -1 ){</a:t>
            </a:r>
            <a:r>
              <a:rPr lang="tr-TR" dirty="0">
                <a:latin typeface="Courier New" panose="02070309020205020404" pitchFamily="49" charset="0"/>
                <a:ea typeface="Times New Roman" panose="02020603050405020304" pitchFamily="18" charset="0"/>
              </a:rPr>
              <a:t>/* –1'den </a:t>
            </a:r>
            <a:r>
              <a:rPr lang="tr-TR" dirty="0" err="1">
                <a:latin typeface="Courier New" panose="02070309020205020404" pitchFamily="49" charset="0"/>
                <a:ea typeface="Times New Roman" panose="02020603050405020304" pitchFamily="18" charset="0"/>
              </a:rPr>
              <a:t>farkli</a:t>
            </a:r>
            <a:r>
              <a:rPr lang="tr-TR" dirty="0">
                <a:latin typeface="Courier New" panose="02070309020205020404" pitchFamily="49" charset="0"/>
                <a:ea typeface="Times New Roman" panose="02020603050405020304" pitchFamily="18" charset="0"/>
              </a:rPr>
              <a:t> </a:t>
            </a:r>
            <a:r>
              <a:rPr lang="tr-TR" dirty="0" err="1">
                <a:latin typeface="Courier New" panose="02070309020205020404" pitchFamily="49" charset="0"/>
                <a:ea typeface="Times New Roman" panose="02020603050405020304" pitchFamily="18" charset="0"/>
              </a:rPr>
              <a:t>oldugu</a:t>
            </a:r>
            <a:r>
              <a:rPr lang="tr-TR" dirty="0">
                <a:latin typeface="Courier New" panose="02070309020205020404" pitchFamily="49" charset="0"/>
                <a:ea typeface="Times New Roman" panose="02020603050405020304" pitchFamily="18" charset="0"/>
              </a:rPr>
              <a:t> surece*/</a:t>
            </a:r>
            <a:endParaRPr lang="tr-TR" sz="2800" dirty="0">
              <a:latin typeface="Times New Roman" panose="02020603050405020304" pitchFamily="18" charset="0"/>
              <a:ea typeface="Times New Roman" panose="02020603050405020304" pitchFamily="18" charset="0"/>
            </a:endParaRPr>
          </a:p>
          <a:p>
            <a:pPr algn="just">
              <a:spcAft>
                <a:spcPts val="0"/>
              </a:spcAft>
            </a:pPr>
            <a:r>
              <a:rPr lang="tr-TR" b="1" dirty="0">
                <a:latin typeface="Courier New" panose="02070309020205020404" pitchFamily="49" charset="0"/>
                <a:ea typeface="Times New Roman" panose="02020603050405020304" pitchFamily="18" charset="0"/>
              </a:rPr>
              <a:t>   toplam = toplam + notu;  </a:t>
            </a:r>
            <a:r>
              <a:rPr lang="tr-TR" dirty="0">
                <a:latin typeface="Courier New" panose="02070309020205020404" pitchFamily="49" charset="0"/>
                <a:ea typeface="Times New Roman" panose="02020603050405020304" pitchFamily="18" charset="0"/>
              </a:rPr>
              <a:t>/* notu  toplama ekle */ </a:t>
            </a:r>
            <a:endParaRPr lang="tr-TR" sz="2800" dirty="0">
              <a:latin typeface="Times New Roman" panose="02020603050405020304" pitchFamily="18" charset="0"/>
              <a:ea typeface="Times New Roman" panose="02020603050405020304" pitchFamily="18" charset="0"/>
            </a:endParaRPr>
          </a:p>
          <a:p>
            <a:pPr algn="just">
              <a:spcAft>
                <a:spcPts val="0"/>
              </a:spcAft>
            </a:pPr>
            <a:r>
              <a:rPr lang="tr-TR" dirty="0">
                <a:latin typeface="Courier New" panose="02070309020205020404" pitchFamily="49" charset="0"/>
                <a:ea typeface="Times New Roman" panose="02020603050405020304" pitchFamily="18" charset="0"/>
              </a:rPr>
              <a:t>   </a:t>
            </a:r>
            <a:r>
              <a:rPr lang="tr-TR" b="1" dirty="0" err="1">
                <a:latin typeface="Courier New" panose="02070309020205020404" pitchFamily="49" charset="0"/>
                <a:ea typeface="Times New Roman" panose="02020603050405020304" pitchFamily="18" charset="0"/>
              </a:rPr>
              <a:t>ogrenciSayisi</a:t>
            </a:r>
            <a:r>
              <a:rPr lang="tr-TR" b="1" dirty="0">
                <a:latin typeface="Courier New" panose="02070309020205020404" pitchFamily="49" charset="0"/>
                <a:ea typeface="Times New Roman" panose="02020603050405020304" pitchFamily="18" charset="0"/>
              </a:rPr>
              <a:t> = </a:t>
            </a:r>
            <a:r>
              <a:rPr lang="tr-TR" b="1" dirty="0" err="1">
                <a:latin typeface="Courier New" panose="02070309020205020404" pitchFamily="49" charset="0"/>
                <a:ea typeface="Times New Roman" panose="02020603050405020304" pitchFamily="18" charset="0"/>
              </a:rPr>
              <a:t>ogrenciSayisi</a:t>
            </a:r>
            <a:r>
              <a:rPr lang="tr-TR" b="1" dirty="0">
                <a:latin typeface="Courier New" panose="02070309020205020404" pitchFamily="49" charset="0"/>
                <a:ea typeface="Times New Roman" panose="02020603050405020304" pitchFamily="18" charset="0"/>
              </a:rPr>
              <a:t> + 1;</a:t>
            </a:r>
            <a:endParaRPr lang="tr-TR" sz="2800" dirty="0">
              <a:latin typeface="Times New Roman" panose="02020603050405020304" pitchFamily="18" charset="0"/>
              <a:ea typeface="Times New Roman" panose="02020603050405020304" pitchFamily="18" charset="0"/>
            </a:endParaRPr>
          </a:p>
          <a:p>
            <a:pPr algn="just">
              <a:spcAft>
                <a:spcPts val="0"/>
              </a:spcAft>
            </a:pPr>
            <a:r>
              <a:rPr lang="tr-TR" dirty="0">
                <a:latin typeface="Courier New" panose="02070309020205020404" pitchFamily="49" charset="0"/>
                <a:ea typeface="Times New Roman" panose="02020603050405020304" pitchFamily="18" charset="0"/>
              </a:rPr>
              <a:t>   /* Öğrenci Sayısını bir artır */  </a:t>
            </a:r>
            <a:endParaRPr lang="tr-TR" sz="2800" dirty="0">
              <a:latin typeface="Times New Roman" panose="02020603050405020304" pitchFamily="18" charset="0"/>
              <a:ea typeface="Times New Roman" panose="02020603050405020304" pitchFamily="18" charset="0"/>
            </a:endParaRPr>
          </a:p>
          <a:p>
            <a:pPr algn="just">
              <a:spcAft>
                <a:spcPts val="0"/>
              </a:spcAft>
            </a:pPr>
            <a:r>
              <a:rPr lang="tr-TR" dirty="0">
                <a:latin typeface="Courier New" panose="02070309020205020404" pitchFamily="49" charset="0"/>
                <a:ea typeface="Times New Roman" panose="02020603050405020304" pitchFamily="18" charset="0"/>
              </a:rPr>
              <a:t>   /* Diğer notu oku. Bu ifade tekrar </a:t>
            </a:r>
            <a:endParaRPr lang="tr-TR" sz="2800" dirty="0">
              <a:latin typeface="Times New Roman" panose="02020603050405020304" pitchFamily="18" charset="0"/>
              <a:ea typeface="Times New Roman" panose="02020603050405020304" pitchFamily="18" charset="0"/>
            </a:endParaRPr>
          </a:p>
          <a:p>
            <a:pPr algn="just">
              <a:spcAft>
                <a:spcPts val="0"/>
              </a:spcAft>
            </a:pPr>
            <a:r>
              <a:rPr lang="tr-TR" dirty="0">
                <a:latin typeface="Courier New" panose="02070309020205020404" pitchFamily="49" charset="0"/>
                <a:ea typeface="Times New Roman" panose="02020603050405020304" pitchFamily="18" charset="0"/>
              </a:rPr>
              <a:t>   yazılmazsa başka not okunamaz */ </a:t>
            </a:r>
            <a:endParaRPr lang="tr-TR" sz="2800" dirty="0">
              <a:latin typeface="Times New Roman" panose="02020603050405020304" pitchFamily="18" charset="0"/>
              <a:ea typeface="Times New Roman" panose="02020603050405020304" pitchFamily="18" charset="0"/>
            </a:endParaRPr>
          </a:p>
          <a:p>
            <a:pPr algn="just">
              <a:spcAft>
                <a:spcPts val="0"/>
              </a:spcAft>
            </a:pPr>
            <a:r>
              <a:rPr lang="tr-TR" dirty="0">
                <a:latin typeface="Courier New" panose="02070309020205020404" pitchFamily="49" charset="0"/>
                <a:ea typeface="Times New Roman" panose="02020603050405020304" pitchFamily="18" charset="0"/>
              </a:rPr>
              <a:t>   </a:t>
            </a:r>
            <a:r>
              <a:rPr lang="tr-TR" b="1" dirty="0" err="1">
                <a:latin typeface="Consolas"/>
                <a:ea typeface="Calibri"/>
                <a:cs typeface="Consolas"/>
              </a:rPr>
              <a:t>System.out.println</a:t>
            </a:r>
            <a:r>
              <a:rPr lang="tr-TR" b="1" dirty="0">
                <a:latin typeface="Consolas"/>
                <a:ea typeface="Calibri"/>
                <a:cs typeface="Consolas"/>
              </a:rPr>
              <a:t>(</a:t>
            </a:r>
            <a:r>
              <a:rPr lang="tr-TR" b="1" dirty="0">
                <a:latin typeface="Courier New" panose="02070309020205020404" pitchFamily="49" charset="0"/>
                <a:ea typeface="Times New Roman" panose="02020603050405020304" pitchFamily="18" charset="0"/>
              </a:rPr>
              <a:t>"Notu giriniz (sonlandırmak </a:t>
            </a:r>
            <a:r>
              <a:rPr lang="tr-TR" b="1" dirty="0" err="1">
                <a:latin typeface="Courier New" panose="02070309020205020404" pitchFamily="49" charset="0"/>
                <a:ea typeface="Times New Roman" panose="02020603050405020304" pitchFamily="18" charset="0"/>
              </a:rPr>
              <a:t>icin</a:t>
            </a:r>
            <a:r>
              <a:rPr lang="tr-TR" b="1" dirty="0">
                <a:latin typeface="Courier New" panose="02070309020205020404" pitchFamily="49" charset="0"/>
                <a:ea typeface="Times New Roman" panose="02020603050405020304" pitchFamily="18" charset="0"/>
              </a:rPr>
              <a:t> –1): "); </a:t>
            </a:r>
            <a:endParaRPr lang="tr-TR" sz="2800" dirty="0">
              <a:latin typeface="Times New Roman" panose="02020603050405020304" pitchFamily="18" charset="0"/>
              <a:ea typeface="Times New Roman" panose="02020603050405020304" pitchFamily="18" charset="0"/>
            </a:endParaRPr>
          </a:p>
          <a:p>
            <a:r>
              <a:rPr lang="tr-TR" dirty="0">
                <a:latin typeface="Courier New" panose="02070309020205020404" pitchFamily="49" charset="0"/>
                <a:ea typeface="Times New Roman" panose="02020603050405020304" pitchFamily="18" charset="0"/>
              </a:rPr>
              <a:t>   </a:t>
            </a:r>
            <a:r>
              <a:rPr lang="tr-TR" b="1" dirty="0">
                <a:latin typeface="Consolas"/>
                <a:ea typeface="Calibri"/>
                <a:cs typeface="Consolas"/>
              </a:rPr>
              <a:t>notu = </a:t>
            </a:r>
            <a:r>
              <a:rPr lang="tr-TR" b="1" dirty="0" err="1">
                <a:latin typeface="Consolas"/>
                <a:ea typeface="Calibri"/>
                <a:cs typeface="Consolas"/>
              </a:rPr>
              <a:t>sc.nextInt</a:t>
            </a:r>
            <a:r>
              <a:rPr lang="tr-TR" b="1" dirty="0">
                <a:latin typeface="Consolas"/>
                <a:ea typeface="Calibri"/>
                <a:cs typeface="Consolas"/>
              </a:rPr>
              <a:t>();</a:t>
            </a:r>
            <a:endParaRPr lang="tr-TR" sz="2800" dirty="0">
              <a:latin typeface="Times New Roman" panose="02020603050405020304" pitchFamily="18" charset="0"/>
              <a:ea typeface="Calibri"/>
              <a:cs typeface="Consolas"/>
            </a:endParaRPr>
          </a:p>
          <a:p>
            <a:r>
              <a:rPr lang="tr-TR" b="1" dirty="0">
                <a:latin typeface="Courier New" panose="02070309020205020404" pitchFamily="49" charset="0"/>
                <a:ea typeface="Times New Roman" panose="02020603050405020304" pitchFamily="18" charset="0"/>
              </a:rPr>
              <a:t>} </a:t>
            </a:r>
            <a:br>
              <a:rPr lang="tr-TR" b="1" dirty="0">
                <a:latin typeface="Courier New" panose="02070309020205020404" pitchFamily="49" charset="0"/>
                <a:ea typeface="Times New Roman" panose="02020603050405020304" pitchFamily="18" charset="0"/>
              </a:rPr>
            </a:br>
            <a:r>
              <a:rPr lang="tr-TR" b="1" dirty="0" err="1">
                <a:latin typeface="Courier New" panose="02070309020205020404" pitchFamily="49" charset="0"/>
                <a:ea typeface="Times New Roman" panose="02020603050405020304" pitchFamily="18" charset="0"/>
              </a:rPr>
              <a:t>if</a:t>
            </a:r>
            <a:r>
              <a:rPr lang="tr-TR" b="1" dirty="0">
                <a:latin typeface="Courier New" panose="02070309020205020404" pitchFamily="49" charset="0"/>
                <a:ea typeface="Times New Roman" panose="02020603050405020304" pitchFamily="18" charset="0"/>
              </a:rPr>
              <a:t>( </a:t>
            </a:r>
            <a:r>
              <a:rPr lang="tr-TR" b="1" dirty="0" err="1">
                <a:latin typeface="Courier New" panose="02070309020205020404" pitchFamily="49" charset="0"/>
                <a:ea typeface="Times New Roman" panose="02020603050405020304" pitchFamily="18" charset="0"/>
              </a:rPr>
              <a:t>ogrenciSayisi</a:t>
            </a:r>
            <a:r>
              <a:rPr lang="tr-TR" b="1" dirty="0">
                <a:latin typeface="Courier New" panose="02070309020205020404" pitchFamily="49" charset="0"/>
                <a:ea typeface="Times New Roman" panose="02020603050405020304" pitchFamily="18" charset="0"/>
              </a:rPr>
              <a:t> != 0 ){ 	</a:t>
            </a:r>
            <a:endParaRPr lang="tr-TR" sz="2800" dirty="0">
              <a:latin typeface="Times New Roman" panose="02020603050405020304" pitchFamily="18" charset="0"/>
              <a:ea typeface="Times New Roman" panose="02020603050405020304" pitchFamily="18" charset="0"/>
            </a:endParaRPr>
          </a:p>
          <a:p>
            <a:pPr algn="just">
              <a:spcAft>
                <a:spcPts val="0"/>
              </a:spcAft>
            </a:pPr>
            <a:r>
              <a:rPr lang="tr-TR" dirty="0">
                <a:latin typeface="Courier New" panose="02070309020205020404" pitchFamily="49" charset="0"/>
                <a:ea typeface="Times New Roman" panose="02020603050405020304" pitchFamily="18" charset="0"/>
              </a:rPr>
              <a:t>   /*İlk çalıştığı anda –1 girilirse 0’a bölme </a:t>
            </a:r>
            <a:endParaRPr lang="tr-TR" sz="2800" dirty="0">
              <a:latin typeface="Times New Roman" panose="02020603050405020304" pitchFamily="18" charset="0"/>
              <a:ea typeface="Times New Roman" panose="02020603050405020304" pitchFamily="18" charset="0"/>
            </a:endParaRPr>
          </a:p>
          <a:p>
            <a:pPr algn="just">
              <a:spcAft>
                <a:spcPts val="0"/>
              </a:spcAft>
            </a:pPr>
            <a:r>
              <a:rPr lang="tr-TR" dirty="0">
                <a:latin typeface="Courier New" panose="02070309020205020404" pitchFamily="49" charset="0"/>
                <a:ea typeface="Times New Roman" panose="02020603050405020304" pitchFamily="18" charset="0"/>
              </a:rPr>
              <a:t>     hatası olmaması için kontrol */</a:t>
            </a:r>
            <a:endParaRPr lang="tr-TR" sz="2800" dirty="0">
              <a:latin typeface="Times New Roman" panose="02020603050405020304" pitchFamily="18" charset="0"/>
              <a:ea typeface="Times New Roman" panose="02020603050405020304" pitchFamily="18" charset="0"/>
            </a:endParaRPr>
          </a:p>
          <a:p>
            <a:pPr algn="just">
              <a:spcAft>
                <a:spcPts val="0"/>
              </a:spcAft>
            </a:pPr>
            <a:r>
              <a:rPr lang="tr-TR" b="1" dirty="0">
                <a:latin typeface="Courier New" panose="02070309020205020404" pitchFamily="49" charset="0"/>
                <a:ea typeface="Times New Roman" panose="02020603050405020304" pitchFamily="18" charset="0"/>
              </a:rPr>
              <a:t>   ortalama =</a:t>
            </a:r>
            <a:r>
              <a:rPr lang="tr-TR" dirty="0">
                <a:latin typeface="Courier New" panose="02070309020205020404" pitchFamily="49" charset="0"/>
                <a:ea typeface="Times New Roman" panose="02020603050405020304" pitchFamily="18" charset="0"/>
              </a:rPr>
              <a:t> </a:t>
            </a:r>
            <a:r>
              <a:rPr lang="tr-TR" b="1" dirty="0">
                <a:latin typeface="Courier New" panose="02070309020205020404" pitchFamily="49" charset="0"/>
                <a:ea typeface="Times New Roman" panose="02020603050405020304" pitchFamily="18" charset="0"/>
              </a:rPr>
              <a:t>toplam / </a:t>
            </a:r>
            <a:r>
              <a:rPr lang="tr-TR" b="1" dirty="0" err="1">
                <a:latin typeface="Courier New" panose="02070309020205020404" pitchFamily="49" charset="0"/>
                <a:ea typeface="Times New Roman" panose="02020603050405020304" pitchFamily="18" charset="0"/>
              </a:rPr>
              <a:t>ogrenciSayisi</a:t>
            </a:r>
            <a:r>
              <a:rPr lang="tr-TR" b="1" dirty="0">
                <a:latin typeface="Courier New" panose="02070309020205020404" pitchFamily="49" charset="0"/>
                <a:ea typeface="Times New Roman" panose="02020603050405020304" pitchFamily="18" charset="0"/>
              </a:rPr>
              <a:t>;</a:t>
            </a:r>
            <a:endParaRPr lang="tr-TR" sz="2800" dirty="0">
              <a:latin typeface="Times New Roman" panose="02020603050405020304" pitchFamily="18" charset="0"/>
              <a:ea typeface="Times New Roman" panose="02020603050405020304" pitchFamily="18" charset="0"/>
            </a:endParaRPr>
          </a:p>
          <a:p>
            <a:pPr algn="just">
              <a:spcAft>
                <a:spcPts val="0"/>
              </a:spcAft>
            </a:pPr>
            <a:r>
              <a:rPr lang="tr-TR" dirty="0">
                <a:latin typeface="Courier New" panose="02070309020205020404" pitchFamily="49" charset="0"/>
                <a:ea typeface="Times New Roman" panose="02020603050405020304" pitchFamily="18" charset="0"/>
              </a:rPr>
              <a:t>   </a:t>
            </a:r>
            <a:r>
              <a:rPr lang="tr-TR" b="1" dirty="0" err="1">
                <a:latin typeface="Consolas"/>
                <a:ea typeface="Calibri"/>
                <a:cs typeface="Consolas"/>
              </a:rPr>
              <a:t>System.out.println</a:t>
            </a:r>
            <a:r>
              <a:rPr lang="tr-TR" b="1" dirty="0">
                <a:latin typeface="Consolas"/>
                <a:ea typeface="Calibri"/>
                <a:cs typeface="Consolas"/>
              </a:rPr>
              <a:t>(</a:t>
            </a:r>
            <a:r>
              <a:rPr lang="tr-TR" b="1" dirty="0">
                <a:latin typeface="Courier New" panose="02070309020205020404" pitchFamily="49" charset="0"/>
                <a:ea typeface="Times New Roman" panose="02020603050405020304" pitchFamily="18" charset="0"/>
              </a:rPr>
              <a:t>" Ortalama: " + ortalama);</a:t>
            </a:r>
            <a:endParaRPr lang="tr-TR" sz="2800" dirty="0">
              <a:latin typeface="Times New Roman" panose="02020603050405020304" pitchFamily="18" charset="0"/>
              <a:ea typeface="Times New Roman" panose="02020603050405020304" pitchFamily="18" charset="0"/>
            </a:endParaRPr>
          </a:p>
          <a:p>
            <a:pPr>
              <a:spcAft>
                <a:spcPts val="0"/>
              </a:spcAft>
            </a:pPr>
            <a:r>
              <a:rPr lang="tr-TR" b="1" dirty="0">
                <a:latin typeface="Courier New" panose="02070309020205020404" pitchFamily="49" charset="0"/>
                <a:ea typeface="Times New Roman" panose="02020603050405020304" pitchFamily="18" charset="0"/>
              </a:rPr>
              <a:t>}</a:t>
            </a:r>
            <a:endParaRPr lang="tr-TR" sz="2800" dirty="0">
              <a:latin typeface="Times New Roman" panose="02020603050405020304" pitchFamily="18" charset="0"/>
              <a:ea typeface="Times New Roman" panose="02020603050405020304" pitchFamily="18" charset="0"/>
            </a:endParaRPr>
          </a:p>
        </p:txBody>
      </p:sp>
      <p:sp>
        <p:nvSpPr>
          <p:cNvPr id="2" name="Dikdörtgen 1"/>
          <p:cNvSpPr/>
          <p:nvPr/>
        </p:nvSpPr>
        <p:spPr>
          <a:xfrm>
            <a:off x="114499" y="25360"/>
            <a:ext cx="3796597" cy="369332"/>
          </a:xfrm>
          <a:prstGeom prst="rect">
            <a:avLst/>
          </a:prstGeom>
        </p:spPr>
        <p:txBody>
          <a:bodyPr wrap="square">
            <a:spAutoFit/>
          </a:bodyPr>
          <a:lstStyle/>
          <a:p>
            <a:pPr marL="285750" indent="-285750" algn="just">
              <a:buFont typeface="Wingdings" panose="05000000000000000000" pitchFamily="2" charset="2"/>
              <a:buChar char="v"/>
            </a:pPr>
            <a:r>
              <a:rPr lang="tr-TR" dirty="0" smtClean="0"/>
              <a:t> ÖRNEK 7 Çözüm </a:t>
            </a:r>
            <a:r>
              <a:rPr lang="tr-TR" dirty="0"/>
              <a:t>: </a:t>
            </a:r>
          </a:p>
        </p:txBody>
      </p:sp>
    </p:spTree>
    <p:extLst>
      <p:ext uri="{BB962C8B-B14F-4D97-AF65-F5344CB8AC3E}">
        <p14:creationId xmlns:p14="http://schemas.microsoft.com/office/powerpoint/2010/main" val="1377405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219200" y="967043"/>
            <a:ext cx="9835662" cy="1200329"/>
          </a:xfrm>
          <a:prstGeom prst="rect">
            <a:avLst/>
          </a:prstGeom>
        </p:spPr>
        <p:txBody>
          <a:bodyPr wrap="square">
            <a:spAutoFit/>
          </a:bodyPr>
          <a:lstStyle/>
          <a:p>
            <a:pPr lvl="1"/>
            <a:r>
              <a:rPr lang="tr-TR" b="1" dirty="0"/>
              <a:t>do..</a:t>
            </a:r>
            <a:r>
              <a:rPr lang="tr-TR" b="1" dirty="0" err="1"/>
              <a:t>while</a:t>
            </a:r>
            <a:r>
              <a:rPr lang="tr-TR" b="1" dirty="0"/>
              <a:t> Döngüsü </a:t>
            </a:r>
          </a:p>
          <a:p>
            <a:r>
              <a:rPr lang="tr-TR" b="1" dirty="0"/>
              <a:t>do-</a:t>
            </a:r>
            <a:r>
              <a:rPr lang="tr-TR" b="1" dirty="0" err="1"/>
              <a:t>while</a:t>
            </a:r>
            <a:r>
              <a:rPr lang="tr-TR" b="1" dirty="0"/>
              <a:t> </a:t>
            </a:r>
            <a:r>
              <a:rPr lang="tr-TR" dirty="0"/>
              <a:t>döngü yapısı </a:t>
            </a:r>
            <a:r>
              <a:rPr lang="tr-TR" b="1" dirty="0" err="1"/>
              <a:t>while</a:t>
            </a:r>
            <a:r>
              <a:rPr lang="tr-TR" dirty="0"/>
              <a:t> döngüsüne benzerdir. </a:t>
            </a:r>
            <a:r>
              <a:rPr lang="tr-TR" b="1" dirty="0" err="1"/>
              <a:t>while</a:t>
            </a:r>
            <a:r>
              <a:rPr lang="tr-TR" b="1" dirty="0"/>
              <a:t> </a:t>
            </a:r>
            <a:r>
              <a:rPr lang="tr-TR" dirty="0"/>
              <a:t>deyiminde döngünün devam edip etmeyeceğini kontrol eden mantıksal ifadenin değeri, döngü gövdesine girmeden kontrol edilir. </a:t>
            </a:r>
          </a:p>
          <a:p>
            <a:r>
              <a:rPr lang="tr-TR" b="1" dirty="0"/>
              <a:t>do..</a:t>
            </a:r>
            <a:r>
              <a:rPr lang="tr-TR" b="1" dirty="0" err="1"/>
              <a:t>while</a:t>
            </a:r>
            <a:r>
              <a:rPr lang="tr-TR" b="1" dirty="0"/>
              <a:t> </a:t>
            </a:r>
            <a:r>
              <a:rPr lang="tr-TR" dirty="0"/>
              <a:t>komutunun genel kullanım</a:t>
            </a:r>
            <a:r>
              <a:rPr lang="tr-TR" b="1" dirty="0"/>
              <a:t> </a:t>
            </a:r>
            <a:r>
              <a:rPr lang="tr-TR" dirty="0"/>
              <a:t>yapısı şöyledir: </a:t>
            </a:r>
          </a:p>
        </p:txBody>
      </p:sp>
      <p:pic>
        <p:nvPicPr>
          <p:cNvPr id="3" name="Resim 2">
            <a:extLst>
              <a:ext uri="{FF2B5EF4-FFF2-40B4-BE49-F238E27FC236}">
                <a16:creationId xmlns:a16="http://schemas.microsoft.com/office/drawing/2014/main" id="{973397DB-DA04-4879-BEE8-1B0FCFB559D7}"/>
              </a:ext>
            </a:extLst>
          </p:cNvPr>
          <p:cNvPicPr>
            <a:picLocks noChangeAspect="1"/>
          </p:cNvPicPr>
          <p:nvPr/>
        </p:nvPicPr>
        <p:blipFill>
          <a:blip r:embed="rId2"/>
          <a:stretch>
            <a:fillRect/>
          </a:stretch>
        </p:blipFill>
        <p:spPr>
          <a:xfrm>
            <a:off x="1115415" y="2298742"/>
            <a:ext cx="7372350" cy="1724025"/>
          </a:xfrm>
          <a:prstGeom prst="rect">
            <a:avLst/>
          </a:prstGeom>
        </p:spPr>
      </p:pic>
      <p:pic>
        <p:nvPicPr>
          <p:cNvPr id="4" name="Resim 3">
            <a:extLst>
              <a:ext uri="{FF2B5EF4-FFF2-40B4-BE49-F238E27FC236}">
                <a16:creationId xmlns:a16="http://schemas.microsoft.com/office/drawing/2014/main" id="{4C39010D-8F78-40E5-A611-1E133DB47393}"/>
              </a:ext>
            </a:extLst>
          </p:cNvPr>
          <p:cNvPicPr>
            <a:picLocks noChangeAspect="1"/>
          </p:cNvPicPr>
          <p:nvPr/>
        </p:nvPicPr>
        <p:blipFill>
          <a:blip r:embed="rId3"/>
          <a:stretch>
            <a:fillRect/>
          </a:stretch>
        </p:blipFill>
        <p:spPr>
          <a:xfrm>
            <a:off x="1219200" y="3862821"/>
            <a:ext cx="7029450" cy="2457450"/>
          </a:xfrm>
          <a:prstGeom prst="rect">
            <a:avLst/>
          </a:prstGeom>
        </p:spPr>
      </p:pic>
      <p:sp>
        <p:nvSpPr>
          <p:cNvPr id="5" name="Dikdörtgen 4">
            <a:extLst>
              <a:ext uri="{FF2B5EF4-FFF2-40B4-BE49-F238E27FC236}">
                <a16:creationId xmlns:a16="http://schemas.microsoft.com/office/drawing/2014/main" id="{8E77A3F4-9020-4D45-9226-773E65C63D43}"/>
              </a:ext>
            </a:extLst>
          </p:cNvPr>
          <p:cNvSpPr/>
          <p:nvPr/>
        </p:nvSpPr>
        <p:spPr>
          <a:xfrm>
            <a:off x="8352435" y="4399222"/>
            <a:ext cx="3079668" cy="923330"/>
          </a:xfrm>
          <a:prstGeom prst="rect">
            <a:avLst/>
          </a:prstGeom>
        </p:spPr>
        <p:txBody>
          <a:bodyPr wrap="square">
            <a:spAutoFit/>
          </a:bodyPr>
          <a:lstStyle/>
          <a:p>
            <a:r>
              <a:rPr lang="tr-TR" b="1" dirty="0">
                <a:solidFill>
                  <a:srgbClr val="FF0000"/>
                </a:solidFill>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Programların okunabilirliği açısından muhakkak blok içerisine alınmalıdır. </a:t>
            </a:r>
            <a:endParaRPr lang="tr-TR" dirty="0"/>
          </a:p>
        </p:txBody>
      </p:sp>
    </p:spTree>
    <p:extLst>
      <p:ext uri="{BB962C8B-B14F-4D97-AF65-F5344CB8AC3E}">
        <p14:creationId xmlns:p14="http://schemas.microsoft.com/office/powerpoint/2010/main" val="2644657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78522" y="1112912"/>
            <a:ext cx="10222523" cy="369332"/>
          </a:xfrm>
          <a:prstGeom prst="rect">
            <a:avLst/>
          </a:prstGeom>
        </p:spPr>
        <p:txBody>
          <a:bodyPr wrap="square">
            <a:spAutoFit/>
          </a:bodyPr>
          <a:lstStyle/>
          <a:p>
            <a:r>
              <a:rPr lang="tr-TR" b="1" dirty="0"/>
              <a:t>do...</a:t>
            </a:r>
            <a:r>
              <a:rPr lang="tr-TR" b="1" dirty="0" err="1"/>
              <a:t>while</a:t>
            </a:r>
            <a:r>
              <a:rPr lang="tr-TR" b="1" dirty="0"/>
              <a:t> </a:t>
            </a:r>
            <a:r>
              <a:rPr lang="tr-TR" dirty="0"/>
              <a:t>ifadesinin çalışma mantığı aşağıdaki  sembolik akış diyagramından da anlaşılabilir. </a:t>
            </a:r>
          </a:p>
        </p:txBody>
      </p:sp>
      <p:pic>
        <p:nvPicPr>
          <p:cNvPr id="16" name="Resim 15" descr="çizim, ışık, saat içeren bir resim&#10;&#10;Açıklama otomatik olarak oluşturuldu">
            <a:extLst>
              <a:ext uri="{FF2B5EF4-FFF2-40B4-BE49-F238E27FC236}">
                <a16:creationId xmlns:a16="http://schemas.microsoft.com/office/drawing/2014/main" id="{9BF9076E-4D11-41B6-9F71-F9C15E990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429" y="2117268"/>
            <a:ext cx="1775571" cy="3275326"/>
          </a:xfrm>
          <a:prstGeom prst="rect">
            <a:avLst/>
          </a:prstGeom>
        </p:spPr>
      </p:pic>
    </p:spTree>
    <p:extLst>
      <p:ext uri="{BB962C8B-B14F-4D97-AF65-F5344CB8AC3E}">
        <p14:creationId xmlns:p14="http://schemas.microsoft.com/office/powerpoint/2010/main" val="2557373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928066" y="963970"/>
            <a:ext cx="10115072" cy="923330"/>
          </a:xfrm>
          <a:prstGeom prst="rect">
            <a:avLst/>
          </a:prstGeom>
        </p:spPr>
        <p:txBody>
          <a:bodyPr wrap="square">
            <a:spAutoFit/>
          </a:bodyPr>
          <a:lstStyle/>
          <a:p>
            <a:pPr marL="285750" indent="-285750" algn="just">
              <a:buFont typeface="Wingdings" panose="05000000000000000000" pitchFamily="2" charset="2"/>
              <a:buChar char="v"/>
            </a:pPr>
            <a:r>
              <a:rPr lang="tr-TR" dirty="0"/>
              <a:t>ÖRNEK </a:t>
            </a:r>
            <a:r>
              <a:rPr lang="tr-TR" dirty="0" smtClean="0"/>
              <a:t>8 </a:t>
            </a:r>
            <a:r>
              <a:rPr lang="tr-TR" dirty="0"/>
              <a:t>: </a:t>
            </a:r>
          </a:p>
          <a:p>
            <a:pPr algn="just"/>
            <a:r>
              <a:rPr lang="tr-TR" dirty="0">
                <a:latin typeface="Times New Roman" panose="02020603050405020304" pitchFamily="18" charset="0"/>
                <a:ea typeface="Times New Roman" panose="02020603050405020304" pitchFamily="18" charset="0"/>
              </a:rPr>
              <a:t>Klavyeden </a:t>
            </a:r>
            <a:r>
              <a:rPr lang="tr-TR" b="1" dirty="0">
                <a:latin typeface="Times New Roman" panose="02020603050405020304" pitchFamily="18" charset="0"/>
                <a:ea typeface="Times New Roman" panose="02020603050405020304" pitchFamily="18" charset="0"/>
              </a:rPr>
              <a:t>negatif tamsayı girilene kadar</a:t>
            </a:r>
            <a:r>
              <a:rPr lang="tr-TR" dirty="0">
                <a:latin typeface="Times New Roman" panose="02020603050405020304" pitchFamily="18" charset="0"/>
                <a:ea typeface="Times New Roman" panose="02020603050405020304" pitchFamily="18" charset="0"/>
              </a:rPr>
              <a:t>, girilen tamsayılardan en büyük ve en küçük olanını ekrana yazan programı aşağıdaki örnek çalışmaya uygun olacak şekilde yazınız.</a:t>
            </a:r>
            <a:endParaRPr lang="tr-TR" dirty="0"/>
          </a:p>
        </p:txBody>
      </p:sp>
      <p:sp>
        <p:nvSpPr>
          <p:cNvPr id="5" name="Dikdörtgen 4"/>
          <p:cNvSpPr/>
          <p:nvPr/>
        </p:nvSpPr>
        <p:spPr>
          <a:xfrm>
            <a:off x="1047899" y="2708543"/>
            <a:ext cx="6124797" cy="2739211"/>
          </a:xfrm>
          <a:prstGeom prst="rect">
            <a:avLst/>
          </a:prstGeom>
          <a:ln>
            <a:solidFill>
              <a:schemeClr val="accent1"/>
            </a:solidFill>
          </a:ln>
        </p:spPr>
        <p:txBody>
          <a:bodyPr wrap="square">
            <a:spAutoFit/>
          </a:bodyPr>
          <a:lstStyle/>
          <a:p>
            <a:pPr marL="228600" algn="just">
              <a:spcAft>
                <a:spcPts val="0"/>
              </a:spcAft>
            </a:pPr>
            <a:r>
              <a:rPr lang="tr-TR" dirty="0">
                <a:latin typeface="Times New Roman" panose="02020603050405020304" pitchFamily="18" charset="0"/>
                <a:ea typeface="Times New Roman" panose="02020603050405020304" pitchFamily="18" charset="0"/>
              </a:rPr>
              <a:t>ÖRNEK ÇALIŞMA :</a:t>
            </a:r>
          </a:p>
          <a:p>
            <a:pPr marL="228600" algn="just">
              <a:spcAft>
                <a:spcPts val="0"/>
              </a:spcAft>
            </a:pPr>
            <a:endParaRPr lang="tr-TR" sz="2800" dirty="0">
              <a:latin typeface="Times New Roman" panose="02020603050405020304" pitchFamily="18" charset="0"/>
              <a:ea typeface="Times New Roman" panose="02020603050405020304" pitchFamily="18" charset="0"/>
            </a:endParaRPr>
          </a:p>
          <a:p>
            <a:pPr>
              <a:spcAft>
                <a:spcPts val="0"/>
              </a:spcAft>
            </a:pPr>
            <a:r>
              <a:rPr lang="tr-TR" b="1" dirty="0">
                <a:latin typeface="Courier New" panose="02070309020205020404" pitchFamily="49" charset="0"/>
                <a:ea typeface="Times New Roman" panose="02020603050405020304" pitchFamily="18" charset="0"/>
              </a:rPr>
              <a:t>Sayı giriniz(sonlandırmak </a:t>
            </a:r>
            <a:r>
              <a:rPr lang="tr-TR" b="1" dirty="0" err="1">
                <a:latin typeface="Courier New" panose="02070309020205020404" pitchFamily="49" charset="0"/>
                <a:ea typeface="Times New Roman" panose="02020603050405020304" pitchFamily="18" charset="0"/>
              </a:rPr>
              <a:t>icin</a:t>
            </a:r>
            <a:r>
              <a:rPr lang="tr-TR" b="1" dirty="0">
                <a:latin typeface="Courier New" panose="02070309020205020404" pitchFamily="49" charset="0"/>
                <a:ea typeface="Times New Roman" panose="02020603050405020304" pitchFamily="18" charset="0"/>
              </a:rPr>
              <a:t> negatif): 6</a:t>
            </a:r>
            <a:endParaRPr lang="tr-TR" sz="2800" dirty="0">
              <a:latin typeface="Times New Roman" panose="02020603050405020304" pitchFamily="18" charset="0"/>
              <a:ea typeface="Times New Roman" panose="02020603050405020304" pitchFamily="18" charset="0"/>
            </a:endParaRPr>
          </a:p>
          <a:p>
            <a:pPr>
              <a:spcAft>
                <a:spcPts val="0"/>
              </a:spcAft>
            </a:pPr>
            <a:r>
              <a:rPr lang="tr-TR" b="1" dirty="0">
                <a:latin typeface="Courier New" panose="02070309020205020404" pitchFamily="49" charset="0"/>
                <a:ea typeface="Times New Roman" panose="02020603050405020304" pitchFamily="18" charset="0"/>
              </a:rPr>
              <a:t>Sayı giriniz(sonlandırmak </a:t>
            </a:r>
            <a:r>
              <a:rPr lang="tr-TR" b="1" dirty="0" err="1">
                <a:latin typeface="Courier New" panose="02070309020205020404" pitchFamily="49" charset="0"/>
                <a:ea typeface="Times New Roman" panose="02020603050405020304" pitchFamily="18" charset="0"/>
              </a:rPr>
              <a:t>icin</a:t>
            </a:r>
            <a:r>
              <a:rPr lang="tr-TR" b="1" dirty="0">
                <a:latin typeface="Courier New" panose="02070309020205020404" pitchFamily="49" charset="0"/>
                <a:ea typeface="Times New Roman" panose="02020603050405020304" pitchFamily="18" charset="0"/>
              </a:rPr>
              <a:t> negatif): 4</a:t>
            </a:r>
            <a:endParaRPr lang="tr-TR" sz="2800" dirty="0">
              <a:latin typeface="Times New Roman" panose="02020603050405020304" pitchFamily="18" charset="0"/>
              <a:ea typeface="Times New Roman" panose="02020603050405020304" pitchFamily="18" charset="0"/>
            </a:endParaRPr>
          </a:p>
          <a:p>
            <a:pPr>
              <a:spcAft>
                <a:spcPts val="0"/>
              </a:spcAft>
            </a:pPr>
            <a:r>
              <a:rPr lang="tr-TR" b="1" dirty="0">
                <a:latin typeface="Courier New" panose="02070309020205020404" pitchFamily="49" charset="0"/>
                <a:ea typeface="Times New Roman" panose="02020603050405020304" pitchFamily="18" charset="0"/>
              </a:rPr>
              <a:t>Sayı giriniz(sonlandırmak </a:t>
            </a:r>
            <a:r>
              <a:rPr lang="tr-TR" b="1" dirty="0" err="1">
                <a:latin typeface="Courier New" panose="02070309020205020404" pitchFamily="49" charset="0"/>
                <a:ea typeface="Times New Roman" panose="02020603050405020304" pitchFamily="18" charset="0"/>
              </a:rPr>
              <a:t>icin</a:t>
            </a:r>
            <a:r>
              <a:rPr lang="tr-TR" b="1" dirty="0">
                <a:latin typeface="Courier New" panose="02070309020205020404" pitchFamily="49" charset="0"/>
                <a:ea typeface="Times New Roman" panose="02020603050405020304" pitchFamily="18" charset="0"/>
              </a:rPr>
              <a:t> negatif): 9</a:t>
            </a:r>
            <a:endParaRPr lang="tr-TR" sz="2800" dirty="0">
              <a:latin typeface="Times New Roman" panose="02020603050405020304" pitchFamily="18" charset="0"/>
              <a:ea typeface="Times New Roman" panose="02020603050405020304" pitchFamily="18" charset="0"/>
            </a:endParaRPr>
          </a:p>
          <a:p>
            <a:pPr>
              <a:spcAft>
                <a:spcPts val="0"/>
              </a:spcAft>
            </a:pPr>
            <a:r>
              <a:rPr lang="tr-TR" b="1" dirty="0">
                <a:latin typeface="Courier New" panose="02070309020205020404" pitchFamily="49" charset="0"/>
                <a:ea typeface="Times New Roman" panose="02020603050405020304" pitchFamily="18" charset="0"/>
              </a:rPr>
              <a:t>Sayı giriniz(sonlandırmak </a:t>
            </a:r>
            <a:r>
              <a:rPr lang="tr-TR" b="1" dirty="0" err="1">
                <a:latin typeface="Courier New" panose="02070309020205020404" pitchFamily="49" charset="0"/>
                <a:ea typeface="Times New Roman" panose="02020603050405020304" pitchFamily="18" charset="0"/>
              </a:rPr>
              <a:t>icin</a:t>
            </a:r>
            <a:r>
              <a:rPr lang="tr-TR" b="1" dirty="0">
                <a:latin typeface="Courier New" panose="02070309020205020404" pitchFamily="49" charset="0"/>
                <a:ea typeface="Times New Roman" panose="02020603050405020304" pitchFamily="18" charset="0"/>
              </a:rPr>
              <a:t> negatif): -4</a:t>
            </a:r>
            <a:endParaRPr lang="tr-TR" sz="2800" dirty="0">
              <a:latin typeface="Times New Roman" panose="02020603050405020304" pitchFamily="18" charset="0"/>
              <a:ea typeface="Times New Roman" panose="02020603050405020304" pitchFamily="18" charset="0"/>
            </a:endParaRPr>
          </a:p>
          <a:p>
            <a:pPr>
              <a:spcAft>
                <a:spcPts val="0"/>
              </a:spcAft>
            </a:pPr>
            <a:r>
              <a:rPr lang="tr-TR" b="1" dirty="0">
                <a:latin typeface="Courier New" panose="02070309020205020404" pitchFamily="49" charset="0"/>
                <a:ea typeface="Times New Roman" panose="02020603050405020304" pitchFamily="18" charset="0"/>
              </a:rPr>
              <a:t> </a:t>
            </a:r>
            <a:endParaRPr lang="tr-TR" sz="2800" dirty="0">
              <a:latin typeface="Times New Roman" panose="02020603050405020304" pitchFamily="18" charset="0"/>
              <a:ea typeface="Times New Roman" panose="02020603050405020304" pitchFamily="18" charset="0"/>
            </a:endParaRPr>
          </a:p>
          <a:p>
            <a:pPr>
              <a:spcAft>
                <a:spcPts val="0"/>
              </a:spcAft>
            </a:pPr>
            <a:r>
              <a:rPr lang="tr-TR" b="1" dirty="0">
                <a:latin typeface="Courier New" panose="02070309020205020404" pitchFamily="49" charset="0"/>
                <a:ea typeface="Times New Roman" panose="02020603050405020304" pitchFamily="18" charset="0"/>
              </a:rPr>
              <a:t>Girilenlerin en büyüğü = 9 </a:t>
            </a:r>
            <a:endParaRPr lang="tr-TR" sz="2800" dirty="0">
              <a:latin typeface="Times New Roman" panose="02020603050405020304" pitchFamily="18" charset="0"/>
              <a:ea typeface="Times New Roman" panose="02020603050405020304" pitchFamily="18" charset="0"/>
            </a:endParaRPr>
          </a:p>
          <a:p>
            <a:pPr>
              <a:spcAft>
                <a:spcPts val="0"/>
              </a:spcAft>
            </a:pPr>
            <a:r>
              <a:rPr lang="tr-TR" b="1" dirty="0">
                <a:latin typeface="Courier New" panose="02070309020205020404" pitchFamily="49" charset="0"/>
                <a:ea typeface="Times New Roman" panose="02020603050405020304" pitchFamily="18" charset="0"/>
              </a:rPr>
              <a:t>Girilenlerin en küçüğü = 4</a:t>
            </a:r>
            <a:endParaRPr lang="tr-TR"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09492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76917DE-695C-4F93-B0FB-A6FF2DBBBC45}"/>
              </a:ext>
            </a:extLst>
          </p:cNvPr>
          <p:cNvSpPr/>
          <p:nvPr/>
        </p:nvSpPr>
        <p:spPr>
          <a:xfrm>
            <a:off x="183458" y="535900"/>
            <a:ext cx="9625560" cy="5632311"/>
          </a:xfrm>
          <a:prstGeom prst="rect">
            <a:avLst/>
          </a:prstGeom>
        </p:spPr>
        <p:txBody>
          <a:bodyPr wrap="square">
            <a:spAutoFit/>
          </a:bodyPr>
          <a:lstStyle/>
          <a:p>
            <a:pPr algn="just">
              <a:spcAft>
                <a:spcPts val="0"/>
              </a:spcAft>
            </a:pPr>
            <a:r>
              <a:rPr lang="tr-TR" b="1" dirty="0" err="1">
                <a:latin typeface="Courier New" panose="02070309020205020404" pitchFamily="49" charset="0"/>
                <a:ea typeface="Times New Roman" panose="02020603050405020304" pitchFamily="18" charset="0"/>
              </a:rPr>
              <a:t>Scanner</a:t>
            </a:r>
            <a:r>
              <a:rPr lang="tr-TR" b="1" dirty="0">
                <a:latin typeface="Courier New" panose="02070309020205020404" pitchFamily="49" charset="0"/>
                <a:ea typeface="Times New Roman" panose="02020603050405020304" pitchFamily="18" charset="0"/>
              </a:rPr>
              <a:t> </a:t>
            </a:r>
            <a:r>
              <a:rPr lang="tr-TR" b="1" dirty="0" err="1">
                <a:latin typeface="Courier New" panose="02070309020205020404" pitchFamily="49" charset="0"/>
                <a:ea typeface="Times New Roman" panose="02020603050405020304" pitchFamily="18" charset="0"/>
              </a:rPr>
              <a:t>sc</a:t>
            </a:r>
            <a:r>
              <a:rPr lang="tr-TR" b="1" dirty="0">
                <a:latin typeface="Courier New" panose="02070309020205020404" pitchFamily="49" charset="0"/>
                <a:ea typeface="Times New Roman" panose="02020603050405020304" pitchFamily="18" charset="0"/>
              </a:rPr>
              <a:t> = </a:t>
            </a:r>
            <a:r>
              <a:rPr lang="tr-TR" b="1" dirty="0" err="1">
                <a:latin typeface="Courier New" panose="02070309020205020404" pitchFamily="49" charset="0"/>
                <a:ea typeface="Times New Roman" panose="02020603050405020304" pitchFamily="18" charset="0"/>
              </a:rPr>
              <a:t>new</a:t>
            </a:r>
            <a:r>
              <a:rPr lang="tr-TR" b="1" dirty="0">
                <a:latin typeface="Courier New" panose="02070309020205020404" pitchFamily="49" charset="0"/>
                <a:ea typeface="Times New Roman" panose="02020603050405020304" pitchFamily="18" charset="0"/>
              </a:rPr>
              <a:t> </a:t>
            </a:r>
            <a:r>
              <a:rPr lang="tr-TR" b="1" dirty="0" err="1">
                <a:latin typeface="Courier New" panose="02070309020205020404" pitchFamily="49" charset="0"/>
                <a:ea typeface="Times New Roman" panose="02020603050405020304" pitchFamily="18" charset="0"/>
              </a:rPr>
              <a:t>Scanner</a:t>
            </a:r>
            <a:r>
              <a:rPr lang="tr-TR" b="1" dirty="0">
                <a:latin typeface="Courier New" panose="02070309020205020404" pitchFamily="49" charset="0"/>
                <a:ea typeface="Times New Roman" panose="02020603050405020304" pitchFamily="18" charset="0"/>
              </a:rPr>
              <a:t>(System.in);</a:t>
            </a:r>
          </a:p>
          <a:p>
            <a:pPr algn="just">
              <a:spcAft>
                <a:spcPts val="0"/>
              </a:spcAft>
            </a:pPr>
            <a:r>
              <a:rPr lang="tr-TR" b="1" dirty="0" err="1">
                <a:latin typeface="Courier New" panose="02070309020205020404" pitchFamily="49" charset="0"/>
                <a:ea typeface="Times New Roman" panose="02020603050405020304" pitchFamily="18" charset="0"/>
              </a:rPr>
              <a:t>int</a:t>
            </a:r>
            <a:r>
              <a:rPr lang="tr-TR" b="1" dirty="0">
                <a:latin typeface="Courier New" panose="02070309020205020404" pitchFamily="49" charset="0"/>
                <a:ea typeface="Times New Roman" panose="02020603050405020304" pitchFamily="18" charset="0"/>
              </a:rPr>
              <a:t> </a:t>
            </a:r>
            <a:r>
              <a:rPr lang="tr-TR" b="1" dirty="0" err="1">
                <a:latin typeface="Courier New" panose="02070309020205020404" pitchFamily="49" charset="0"/>
                <a:ea typeface="Times New Roman" panose="02020603050405020304" pitchFamily="18" charset="0"/>
              </a:rPr>
              <a:t>sayi</a:t>
            </a:r>
            <a:r>
              <a:rPr lang="tr-TR" b="1" dirty="0">
                <a:latin typeface="Courier New" panose="02070309020205020404" pitchFamily="49" charset="0"/>
                <a:ea typeface="Times New Roman" panose="02020603050405020304" pitchFamily="18" charset="0"/>
              </a:rPr>
              <a:t>;</a:t>
            </a:r>
          </a:p>
          <a:p>
            <a:pPr algn="just">
              <a:spcAft>
                <a:spcPts val="0"/>
              </a:spcAft>
            </a:pPr>
            <a:r>
              <a:rPr lang="tr-TR" b="1" dirty="0" err="1">
                <a:latin typeface="Courier New" panose="02070309020205020404" pitchFamily="49" charset="0"/>
                <a:ea typeface="Times New Roman" panose="02020603050405020304" pitchFamily="18" charset="0"/>
              </a:rPr>
              <a:t>int</a:t>
            </a:r>
            <a:r>
              <a:rPr lang="tr-TR" b="1" dirty="0">
                <a:latin typeface="Courier New" panose="02070309020205020404" pitchFamily="49" charset="0"/>
                <a:ea typeface="Times New Roman" panose="02020603050405020304" pitchFamily="18" charset="0"/>
              </a:rPr>
              <a:t> </a:t>
            </a:r>
            <a:r>
              <a:rPr lang="tr-TR" b="1" dirty="0" err="1">
                <a:latin typeface="Courier New" panose="02070309020205020404" pitchFamily="49" charset="0"/>
                <a:ea typeface="Times New Roman" panose="02020603050405020304" pitchFamily="18" charset="0"/>
              </a:rPr>
              <a:t>enBuyuk</a:t>
            </a:r>
            <a:r>
              <a:rPr lang="tr-TR" b="1" dirty="0">
                <a:latin typeface="Courier New" panose="02070309020205020404" pitchFamily="49" charset="0"/>
                <a:ea typeface="Times New Roman" panose="02020603050405020304" pitchFamily="18" charset="0"/>
              </a:rPr>
              <a:t>;</a:t>
            </a:r>
            <a:endParaRPr lang="tr-TR" sz="2800" dirty="0">
              <a:latin typeface="Times New Roman" panose="02020603050405020304" pitchFamily="18" charset="0"/>
              <a:ea typeface="Times New Roman" panose="02020603050405020304" pitchFamily="18" charset="0"/>
            </a:endParaRPr>
          </a:p>
          <a:p>
            <a:pPr algn="just">
              <a:spcAft>
                <a:spcPts val="0"/>
              </a:spcAft>
            </a:pPr>
            <a:r>
              <a:rPr lang="tr-TR" b="1" dirty="0" err="1">
                <a:latin typeface="Courier New" panose="02070309020205020404" pitchFamily="49" charset="0"/>
                <a:ea typeface="Times New Roman" panose="02020603050405020304" pitchFamily="18" charset="0"/>
              </a:rPr>
              <a:t>int</a:t>
            </a:r>
            <a:r>
              <a:rPr lang="tr-TR" b="1" dirty="0">
                <a:latin typeface="Courier New" panose="02070309020205020404" pitchFamily="49" charset="0"/>
                <a:ea typeface="Times New Roman" panose="02020603050405020304" pitchFamily="18" charset="0"/>
              </a:rPr>
              <a:t> </a:t>
            </a:r>
            <a:r>
              <a:rPr lang="tr-TR" b="1" dirty="0" err="1">
                <a:latin typeface="Courier New" panose="02070309020205020404" pitchFamily="49" charset="0"/>
                <a:ea typeface="Times New Roman" panose="02020603050405020304" pitchFamily="18" charset="0"/>
              </a:rPr>
              <a:t>enKucuk</a:t>
            </a:r>
            <a:r>
              <a:rPr lang="tr-TR" b="1" dirty="0">
                <a:latin typeface="Courier New" panose="02070309020205020404" pitchFamily="49" charset="0"/>
                <a:ea typeface="Times New Roman" panose="02020603050405020304" pitchFamily="18" charset="0"/>
              </a:rPr>
              <a:t>;</a:t>
            </a:r>
            <a:endParaRPr lang="tr-TR" sz="2800" dirty="0">
              <a:latin typeface="Times New Roman" panose="02020603050405020304" pitchFamily="18" charset="0"/>
              <a:ea typeface="Times New Roman" panose="02020603050405020304" pitchFamily="18" charset="0"/>
            </a:endParaRPr>
          </a:p>
          <a:p>
            <a:pPr algn="just">
              <a:spcAft>
                <a:spcPts val="0"/>
              </a:spcAft>
            </a:pPr>
            <a:r>
              <a:rPr lang="tr-TR" dirty="0">
                <a:latin typeface="Courier New" panose="02070309020205020404" pitchFamily="49" charset="0"/>
                <a:ea typeface="Times New Roman" panose="02020603050405020304" pitchFamily="18" charset="0"/>
              </a:rPr>
              <a:t>    </a:t>
            </a:r>
            <a:endParaRPr lang="tr-TR" sz="2800" dirty="0">
              <a:latin typeface="Times New Roman" panose="02020603050405020304" pitchFamily="18" charset="0"/>
              <a:ea typeface="Times New Roman" panose="02020603050405020304" pitchFamily="18" charset="0"/>
            </a:endParaRPr>
          </a:p>
          <a:p>
            <a:pPr lvl="0" algn="just"/>
            <a:r>
              <a:rPr lang="tr-TR" b="1" dirty="0" err="1">
                <a:solidFill>
                  <a:prstClr val="black"/>
                </a:solidFill>
                <a:latin typeface="Consolas"/>
                <a:ea typeface="Calibri"/>
                <a:cs typeface="Consolas"/>
              </a:rPr>
              <a:t>System.out.println</a:t>
            </a:r>
            <a:r>
              <a:rPr lang="tr-TR" b="1" dirty="0">
                <a:solidFill>
                  <a:prstClr val="black"/>
                </a:solidFill>
                <a:latin typeface="Consolas"/>
                <a:ea typeface="Calibri"/>
                <a:cs typeface="Consolas"/>
              </a:rPr>
              <a:t>(</a:t>
            </a:r>
            <a:r>
              <a:rPr lang="tr-TR" b="1" dirty="0">
                <a:solidFill>
                  <a:prstClr val="black"/>
                </a:solidFill>
                <a:latin typeface="Courier New" panose="02070309020205020404" pitchFamily="49" charset="0"/>
                <a:ea typeface="Times New Roman" panose="02020603050405020304" pitchFamily="18" charset="0"/>
              </a:rPr>
              <a:t>"</a:t>
            </a:r>
            <a:r>
              <a:rPr lang="tr-TR" b="1" dirty="0">
                <a:latin typeface="Courier New" panose="02070309020205020404" pitchFamily="49" charset="0"/>
                <a:ea typeface="Times New Roman" panose="02020603050405020304" pitchFamily="18" charset="0"/>
              </a:rPr>
              <a:t> Sayı giriniz(sonlandırmak </a:t>
            </a:r>
            <a:r>
              <a:rPr lang="tr-TR" b="1" dirty="0" err="1">
                <a:latin typeface="Courier New" panose="02070309020205020404" pitchFamily="49" charset="0"/>
                <a:ea typeface="Times New Roman" panose="02020603050405020304" pitchFamily="18" charset="0"/>
              </a:rPr>
              <a:t>icin</a:t>
            </a:r>
            <a:r>
              <a:rPr lang="tr-TR" b="1" dirty="0">
                <a:latin typeface="Courier New" panose="02070309020205020404" pitchFamily="49" charset="0"/>
                <a:ea typeface="Times New Roman" panose="02020603050405020304" pitchFamily="18" charset="0"/>
              </a:rPr>
              <a:t> negatif): </a:t>
            </a:r>
            <a:r>
              <a:rPr lang="tr-TR" b="1" dirty="0">
                <a:solidFill>
                  <a:prstClr val="black"/>
                </a:solidFill>
                <a:latin typeface="Courier New" panose="02070309020205020404" pitchFamily="49" charset="0"/>
                <a:ea typeface="Times New Roman" panose="02020603050405020304" pitchFamily="18" charset="0"/>
              </a:rPr>
              <a:t>"); </a:t>
            </a:r>
            <a:endParaRPr lang="tr-TR" dirty="0">
              <a:solidFill>
                <a:prstClr val="black"/>
              </a:solidFill>
              <a:latin typeface="Consolas"/>
              <a:ea typeface="Calibri"/>
              <a:cs typeface="Consolas"/>
            </a:endParaRPr>
          </a:p>
          <a:p>
            <a:pPr lvl="0"/>
            <a:r>
              <a:rPr lang="tr-TR" b="1" dirty="0" err="1">
                <a:solidFill>
                  <a:prstClr val="black"/>
                </a:solidFill>
                <a:latin typeface="Consolas"/>
                <a:ea typeface="Calibri"/>
                <a:cs typeface="Consolas"/>
              </a:rPr>
              <a:t>sayi</a:t>
            </a:r>
            <a:r>
              <a:rPr lang="tr-TR" b="1" dirty="0">
                <a:solidFill>
                  <a:prstClr val="black"/>
                </a:solidFill>
                <a:latin typeface="Consolas"/>
                <a:ea typeface="Calibri"/>
                <a:cs typeface="Consolas"/>
              </a:rPr>
              <a:t> = </a:t>
            </a:r>
            <a:r>
              <a:rPr lang="tr-TR" b="1" dirty="0" err="1">
                <a:solidFill>
                  <a:prstClr val="black"/>
                </a:solidFill>
                <a:latin typeface="Consolas"/>
                <a:ea typeface="Calibri"/>
                <a:cs typeface="Consolas"/>
              </a:rPr>
              <a:t>sc.nextInt</a:t>
            </a:r>
            <a:r>
              <a:rPr lang="tr-TR" b="1" dirty="0">
                <a:solidFill>
                  <a:prstClr val="black"/>
                </a:solidFill>
                <a:latin typeface="Consolas"/>
                <a:ea typeface="Calibri"/>
                <a:cs typeface="Consolas"/>
              </a:rPr>
              <a:t>();</a:t>
            </a:r>
          </a:p>
          <a:p>
            <a:pPr algn="just">
              <a:spcAft>
                <a:spcPts val="0"/>
              </a:spcAft>
            </a:pPr>
            <a:r>
              <a:rPr lang="tr-TR" b="1" dirty="0" err="1">
                <a:solidFill>
                  <a:prstClr val="black"/>
                </a:solidFill>
                <a:latin typeface="Consolas"/>
              </a:rPr>
              <a:t>enBuyuk</a:t>
            </a:r>
            <a:r>
              <a:rPr lang="tr-TR" b="1" dirty="0">
                <a:solidFill>
                  <a:prstClr val="black"/>
                </a:solidFill>
                <a:latin typeface="Consolas"/>
              </a:rPr>
              <a:t> = </a:t>
            </a:r>
            <a:r>
              <a:rPr lang="tr-TR" b="1" dirty="0" err="1">
                <a:solidFill>
                  <a:prstClr val="black"/>
                </a:solidFill>
                <a:latin typeface="Consolas"/>
              </a:rPr>
              <a:t>sayi</a:t>
            </a:r>
            <a:r>
              <a:rPr lang="tr-TR" b="1" dirty="0">
                <a:solidFill>
                  <a:prstClr val="black"/>
                </a:solidFill>
                <a:latin typeface="Consolas"/>
              </a:rPr>
              <a:t>;</a:t>
            </a:r>
          </a:p>
          <a:p>
            <a:pPr algn="just">
              <a:spcAft>
                <a:spcPts val="0"/>
              </a:spcAft>
            </a:pPr>
            <a:r>
              <a:rPr lang="tr-TR" b="1" dirty="0" err="1">
                <a:solidFill>
                  <a:prstClr val="black"/>
                </a:solidFill>
                <a:latin typeface="Consolas"/>
              </a:rPr>
              <a:t>enKucuk</a:t>
            </a:r>
            <a:r>
              <a:rPr lang="tr-TR" b="1" dirty="0">
                <a:solidFill>
                  <a:prstClr val="black"/>
                </a:solidFill>
                <a:latin typeface="Consolas"/>
              </a:rPr>
              <a:t> = </a:t>
            </a:r>
            <a:r>
              <a:rPr lang="tr-TR" b="1" dirty="0" err="1">
                <a:solidFill>
                  <a:prstClr val="black"/>
                </a:solidFill>
                <a:latin typeface="Consolas"/>
              </a:rPr>
              <a:t>sayi</a:t>
            </a:r>
            <a:r>
              <a:rPr lang="tr-TR" b="1" dirty="0">
                <a:solidFill>
                  <a:prstClr val="black"/>
                </a:solidFill>
                <a:latin typeface="Consolas"/>
              </a:rPr>
              <a:t>;</a:t>
            </a:r>
          </a:p>
          <a:p>
            <a:pPr lvl="0" algn="just"/>
            <a:r>
              <a:rPr lang="tr-TR" b="1" dirty="0" err="1">
                <a:solidFill>
                  <a:prstClr val="black"/>
                </a:solidFill>
                <a:latin typeface="Courier New" panose="02070309020205020404" pitchFamily="49" charset="0"/>
                <a:ea typeface="Times New Roman" panose="02020603050405020304" pitchFamily="18" charset="0"/>
              </a:rPr>
              <a:t>while</a:t>
            </a:r>
            <a:r>
              <a:rPr lang="tr-TR" b="1" dirty="0">
                <a:solidFill>
                  <a:prstClr val="black"/>
                </a:solidFill>
                <a:latin typeface="Courier New" panose="02070309020205020404" pitchFamily="49" charset="0"/>
                <a:ea typeface="Times New Roman" panose="02020603050405020304" pitchFamily="18" charset="0"/>
              </a:rPr>
              <a:t>( </a:t>
            </a:r>
            <a:r>
              <a:rPr lang="tr-TR" b="1" dirty="0" err="1">
                <a:solidFill>
                  <a:prstClr val="black"/>
                </a:solidFill>
                <a:latin typeface="Courier New" panose="02070309020205020404" pitchFamily="49" charset="0"/>
                <a:ea typeface="Times New Roman" panose="02020603050405020304" pitchFamily="18" charset="0"/>
              </a:rPr>
              <a:t>sayi</a:t>
            </a:r>
            <a:r>
              <a:rPr lang="tr-TR" b="1" dirty="0">
                <a:solidFill>
                  <a:prstClr val="black"/>
                </a:solidFill>
                <a:latin typeface="Courier New" panose="02070309020205020404" pitchFamily="49" charset="0"/>
                <a:ea typeface="Times New Roman" panose="02020603050405020304" pitchFamily="18" charset="0"/>
              </a:rPr>
              <a:t> &gt;= 0 ){</a:t>
            </a:r>
            <a:r>
              <a:rPr lang="tr-TR" dirty="0">
                <a:solidFill>
                  <a:prstClr val="black"/>
                </a:solidFill>
                <a:latin typeface="Courier New" panose="02070309020205020404" pitchFamily="49" charset="0"/>
                <a:ea typeface="Times New Roman" panose="02020603050405020304" pitchFamily="18" charset="0"/>
              </a:rPr>
              <a:t>/* Pozitif </a:t>
            </a:r>
            <a:r>
              <a:rPr lang="tr-TR" dirty="0" err="1">
                <a:solidFill>
                  <a:prstClr val="black"/>
                </a:solidFill>
                <a:latin typeface="Courier New" panose="02070309020205020404" pitchFamily="49" charset="0"/>
                <a:ea typeface="Times New Roman" panose="02020603050405020304" pitchFamily="18" charset="0"/>
              </a:rPr>
              <a:t>oldugu</a:t>
            </a:r>
            <a:r>
              <a:rPr lang="tr-TR" dirty="0">
                <a:solidFill>
                  <a:prstClr val="black"/>
                </a:solidFill>
                <a:latin typeface="Courier New" panose="02070309020205020404" pitchFamily="49" charset="0"/>
                <a:ea typeface="Times New Roman" panose="02020603050405020304" pitchFamily="18" charset="0"/>
              </a:rPr>
              <a:t> surece*/</a:t>
            </a:r>
            <a:endParaRPr lang="tr-TR" sz="2800" dirty="0">
              <a:solidFill>
                <a:prstClr val="black"/>
              </a:solidFill>
              <a:latin typeface="Times New Roman" panose="02020603050405020304" pitchFamily="18" charset="0"/>
              <a:ea typeface="Times New Roman" panose="02020603050405020304" pitchFamily="18" charset="0"/>
            </a:endParaRPr>
          </a:p>
          <a:p>
            <a:pPr algn="just">
              <a:spcAft>
                <a:spcPts val="0"/>
              </a:spcAft>
            </a:pPr>
            <a:r>
              <a:rPr lang="tr-TR" b="1" dirty="0">
                <a:solidFill>
                  <a:prstClr val="black"/>
                </a:solidFill>
                <a:latin typeface="Courier New" panose="02070309020205020404" pitchFamily="49" charset="0"/>
                <a:ea typeface="Times New Roman" panose="02020603050405020304" pitchFamily="18" charset="0"/>
              </a:rPr>
              <a:t>   </a:t>
            </a:r>
            <a:r>
              <a:rPr lang="tr-TR" b="1" dirty="0" err="1">
                <a:latin typeface="Courier New" panose="02070309020205020404" pitchFamily="49" charset="0"/>
                <a:ea typeface="Times New Roman" panose="02020603050405020304" pitchFamily="18" charset="0"/>
              </a:rPr>
              <a:t>if</a:t>
            </a:r>
            <a:r>
              <a:rPr lang="tr-TR" b="1" dirty="0">
                <a:latin typeface="Courier New" panose="02070309020205020404" pitchFamily="49" charset="0"/>
                <a:ea typeface="Times New Roman" panose="02020603050405020304" pitchFamily="18" charset="0"/>
              </a:rPr>
              <a:t>( </a:t>
            </a:r>
            <a:r>
              <a:rPr lang="tr-TR" b="1" dirty="0" err="1">
                <a:latin typeface="Courier New" panose="02070309020205020404" pitchFamily="49" charset="0"/>
                <a:ea typeface="Times New Roman" panose="02020603050405020304" pitchFamily="18" charset="0"/>
              </a:rPr>
              <a:t>sayi</a:t>
            </a:r>
            <a:r>
              <a:rPr lang="tr-TR" b="1" dirty="0">
                <a:latin typeface="Courier New" panose="02070309020205020404" pitchFamily="49" charset="0"/>
                <a:ea typeface="Times New Roman" panose="02020603050405020304" pitchFamily="18" charset="0"/>
              </a:rPr>
              <a:t> &gt; </a:t>
            </a:r>
            <a:r>
              <a:rPr lang="tr-TR" b="1" dirty="0" err="1">
                <a:latin typeface="Courier New" panose="02070309020205020404" pitchFamily="49" charset="0"/>
                <a:ea typeface="Times New Roman" panose="02020603050405020304" pitchFamily="18" charset="0"/>
              </a:rPr>
              <a:t>enBuyuk</a:t>
            </a:r>
            <a:r>
              <a:rPr lang="tr-TR" b="1" dirty="0">
                <a:latin typeface="Courier New" panose="02070309020205020404" pitchFamily="49" charset="0"/>
                <a:ea typeface="Times New Roman" panose="02020603050405020304" pitchFamily="18" charset="0"/>
              </a:rPr>
              <a:t> )</a:t>
            </a:r>
            <a:endParaRPr lang="tr-TR" sz="2800" dirty="0">
              <a:latin typeface="Times New Roman" panose="02020603050405020304" pitchFamily="18" charset="0"/>
              <a:ea typeface="Times New Roman" panose="02020603050405020304" pitchFamily="18" charset="0"/>
            </a:endParaRPr>
          </a:p>
          <a:p>
            <a:pPr algn="just">
              <a:spcAft>
                <a:spcPts val="0"/>
              </a:spcAft>
            </a:pPr>
            <a:r>
              <a:rPr lang="tr-TR" b="1" dirty="0">
                <a:latin typeface="Courier New" panose="02070309020205020404" pitchFamily="49" charset="0"/>
                <a:ea typeface="Times New Roman" panose="02020603050405020304" pitchFamily="18" charset="0"/>
              </a:rPr>
              <a:t>      </a:t>
            </a:r>
            <a:r>
              <a:rPr lang="tr-TR" b="1" dirty="0" err="1">
                <a:latin typeface="Courier New" panose="02070309020205020404" pitchFamily="49" charset="0"/>
                <a:ea typeface="Times New Roman" panose="02020603050405020304" pitchFamily="18" charset="0"/>
              </a:rPr>
              <a:t>enBuyuk</a:t>
            </a:r>
            <a:r>
              <a:rPr lang="tr-TR" b="1" dirty="0">
                <a:latin typeface="Courier New" panose="02070309020205020404" pitchFamily="49" charset="0"/>
                <a:ea typeface="Times New Roman" panose="02020603050405020304" pitchFamily="18" charset="0"/>
              </a:rPr>
              <a:t> = </a:t>
            </a:r>
            <a:r>
              <a:rPr lang="tr-TR" b="1" dirty="0" err="1">
                <a:latin typeface="Courier New" panose="02070309020205020404" pitchFamily="49" charset="0"/>
                <a:ea typeface="Times New Roman" panose="02020603050405020304" pitchFamily="18" charset="0"/>
              </a:rPr>
              <a:t>sayi</a:t>
            </a:r>
            <a:r>
              <a:rPr lang="tr-TR" b="1" dirty="0">
                <a:latin typeface="Courier New" panose="02070309020205020404" pitchFamily="49" charset="0"/>
                <a:ea typeface="Times New Roman" panose="02020603050405020304" pitchFamily="18" charset="0"/>
              </a:rPr>
              <a:t>;</a:t>
            </a:r>
            <a:endParaRPr lang="tr-TR" sz="2800" dirty="0">
              <a:latin typeface="Times New Roman" panose="02020603050405020304" pitchFamily="18" charset="0"/>
              <a:ea typeface="Times New Roman" panose="02020603050405020304" pitchFamily="18" charset="0"/>
            </a:endParaRPr>
          </a:p>
          <a:p>
            <a:pPr algn="just">
              <a:spcAft>
                <a:spcPts val="0"/>
              </a:spcAft>
            </a:pPr>
            <a:r>
              <a:rPr lang="tr-TR" b="1" dirty="0">
                <a:latin typeface="Courier New" panose="02070309020205020404" pitchFamily="49" charset="0"/>
                <a:ea typeface="Times New Roman" panose="02020603050405020304" pitchFamily="18" charset="0"/>
              </a:rPr>
              <a:t>   </a:t>
            </a:r>
            <a:r>
              <a:rPr lang="tr-TR" b="1" dirty="0" err="1">
                <a:latin typeface="Courier New" panose="02070309020205020404" pitchFamily="49" charset="0"/>
                <a:ea typeface="Times New Roman" panose="02020603050405020304" pitchFamily="18" charset="0"/>
              </a:rPr>
              <a:t>if</a:t>
            </a:r>
            <a:r>
              <a:rPr lang="tr-TR" b="1" dirty="0">
                <a:latin typeface="Courier New" panose="02070309020205020404" pitchFamily="49" charset="0"/>
                <a:ea typeface="Times New Roman" panose="02020603050405020304" pitchFamily="18" charset="0"/>
              </a:rPr>
              <a:t>( </a:t>
            </a:r>
            <a:r>
              <a:rPr lang="tr-TR" b="1" dirty="0" err="1">
                <a:latin typeface="Courier New" panose="02070309020205020404" pitchFamily="49" charset="0"/>
                <a:ea typeface="Times New Roman" panose="02020603050405020304" pitchFamily="18" charset="0"/>
              </a:rPr>
              <a:t>sayi</a:t>
            </a:r>
            <a:r>
              <a:rPr lang="tr-TR" b="1" dirty="0">
                <a:latin typeface="Courier New" panose="02070309020205020404" pitchFamily="49" charset="0"/>
                <a:ea typeface="Times New Roman" panose="02020603050405020304" pitchFamily="18" charset="0"/>
              </a:rPr>
              <a:t> &lt; </a:t>
            </a:r>
            <a:r>
              <a:rPr lang="tr-TR" b="1" dirty="0" err="1">
                <a:latin typeface="Courier New" panose="02070309020205020404" pitchFamily="49" charset="0"/>
                <a:ea typeface="Times New Roman" panose="02020603050405020304" pitchFamily="18" charset="0"/>
              </a:rPr>
              <a:t>enKucuk</a:t>
            </a:r>
            <a:r>
              <a:rPr lang="tr-TR" b="1" dirty="0">
                <a:latin typeface="Courier New" panose="02070309020205020404" pitchFamily="49" charset="0"/>
                <a:ea typeface="Times New Roman" panose="02020603050405020304" pitchFamily="18" charset="0"/>
              </a:rPr>
              <a:t> )</a:t>
            </a:r>
            <a:endParaRPr lang="tr-TR" sz="2800" dirty="0">
              <a:latin typeface="Times New Roman" panose="02020603050405020304" pitchFamily="18" charset="0"/>
              <a:ea typeface="Times New Roman" panose="02020603050405020304" pitchFamily="18" charset="0"/>
            </a:endParaRPr>
          </a:p>
          <a:p>
            <a:r>
              <a:rPr lang="tr-TR" b="1" dirty="0">
                <a:latin typeface="Courier New" panose="02070309020205020404" pitchFamily="49" charset="0"/>
                <a:ea typeface="Times New Roman" panose="02020603050405020304" pitchFamily="18" charset="0"/>
              </a:rPr>
              <a:t>      </a:t>
            </a:r>
            <a:r>
              <a:rPr lang="tr-TR" b="1" dirty="0" err="1">
                <a:latin typeface="Courier New" panose="02070309020205020404" pitchFamily="49" charset="0"/>
                <a:ea typeface="Times New Roman" panose="02020603050405020304" pitchFamily="18" charset="0"/>
              </a:rPr>
              <a:t>enKucuk</a:t>
            </a:r>
            <a:r>
              <a:rPr lang="tr-TR" b="1" dirty="0">
                <a:latin typeface="Courier New" panose="02070309020205020404" pitchFamily="49" charset="0"/>
                <a:ea typeface="Times New Roman" panose="02020603050405020304" pitchFamily="18" charset="0"/>
              </a:rPr>
              <a:t> = </a:t>
            </a:r>
            <a:r>
              <a:rPr lang="tr-TR" b="1" dirty="0" err="1">
                <a:latin typeface="Courier New" panose="02070309020205020404" pitchFamily="49" charset="0"/>
                <a:ea typeface="Times New Roman" panose="02020603050405020304" pitchFamily="18" charset="0"/>
              </a:rPr>
              <a:t>sayi</a:t>
            </a:r>
            <a:r>
              <a:rPr lang="tr-TR" b="1" dirty="0">
                <a:latin typeface="Courier New" panose="02070309020205020404" pitchFamily="49" charset="0"/>
                <a:ea typeface="Times New Roman" panose="02020603050405020304" pitchFamily="18" charset="0"/>
              </a:rPr>
              <a:t>;</a:t>
            </a:r>
            <a:r>
              <a:rPr lang="tr-TR" dirty="0">
                <a:solidFill>
                  <a:prstClr val="black"/>
                </a:solidFill>
                <a:latin typeface="Courier New" panose="02070309020205020404" pitchFamily="49" charset="0"/>
                <a:ea typeface="Times New Roman" panose="02020603050405020304" pitchFamily="18" charset="0"/>
              </a:rPr>
              <a:t>   </a:t>
            </a:r>
          </a:p>
          <a:p>
            <a:r>
              <a:rPr lang="tr-TR" b="1" dirty="0">
                <a:solidFill>
                  <a:prstClr val="black"/>
                </a:solidFill>
                <a:latin typeface="Courier New" panose="02070309020205020404" pitchFamily="49" charset="0"/>
                <a:ea typeface="Calibri"/>
                <a:cs typeface="Consolas"/>
              </a:rPr>
              <a:t>   </a:t>
            </a:r>
            <a:r>
              <a:rPr lang="tr-TR" b="1" dirty="0" err="1">
                <a:solidFill>
                  <a:prstClr val="black"/>
                </a:solidFill>
                <a:latin typeface="Consolas"/>
                <a:ea typeface="Calibri"/>
                <a:cs typeface="Consolas"/>
              </a:rPr>
              <a:t>System.out.println</a:t>
            </a:r>
            <a:r>
              <a:rPr lang="tr-TR" b="1" dirty="0">
                <a:solidFill>
                  <a:prstClr val="black"/>
                </a:solidFill>
                <a:latin typeface="Consolas"/>
                <a:ea typeface="Calibri"/>
                <a:cs typeface="Consolas"/>
              </a:rPr>
              <a:t>(</a:t>
            </a:r>
            <a:r>
              <a:rPr lang="tr-TR" b="1" dirty="0">
                <a:solidFill>
                  <a:prstClr val="black"/>
                </a:solidFill>
                <a:latin typeface="Courier New" panose="02070309020205020404" pitchFamily="49" charset="0"/>
                <a:ea typeface="Times New Roman" panose="02020603050405020304" pitchFamily="18" charset="0"/>
              </a:rPr>
              <a:t>"</a:t>
            </a:r>
            <a:r>
              <a:rPr lang="tr-TR" b="1" dirty="0">
                <a:latin typeface="Courier New" panose="02070309020205020404" pitchFamily="49" charset="0"/>
                <a:ea typeface="Times New Roman" panose="02020603050405020304" pitchFamily="18" charset="0"/>
              </a:rPr>
              <a:t> Sayı giriniz(sonlandırmak </a:t>
            </a:r>
            <a:r>
              <a:rPr lang="tr-TR" b="1" dirty="0" err="1">
                <a:latin typeface="Courier New" panose="02070309020205020404" pitchFamily="49" charset="0"/>
                <a:ea typeface="Times New Roman" panose="02020603050405020304" pitchFamily="18" charset="0"/>
              </a:rPr>
              <a:t>icin</a:t>
            </a:r>
            <a:r>
              <a:rPr lang="tr-TR" b="1" dirty="0">
                <a:latin typeface="Courier New" panose="02070309020205020404" pitchFamily="49" charset="0"/>
                <a:ea typeface="Times New Roman" panose="02020603050405020304" pitchFamily="18" charset="0"/>
              </a:rPr>
              <a:t> negatif): </a:t>
            </a:r>
            <a:r>
              <a:rPr lang="tr-TR" b="1" dirty="0">
                <a:solidFill>
                  <a:prstClr val="black"/>
                </a:solidFill>
                <a:latin typeface="Courier New" panose="02070309020205020404" pitchFamily="49" charset="0"/>
                <a:ea typeface="Times New Roman" panose="02020603050405020304" pitchFamily="18" charset="0"/>
              </a:rPr>
              <a:t>"); </a:t>
            </a:r>
            <a:endParaRPr lang="tr-TR" sz="2800" dirty="0">
              <a:solidFill>
                <a:prstClr val="black"/>
              </a:solidFill>
              <a:latin typeface="Times New Roman" panose="02020603050405020304" pitchFamily="18" charset="0"/>
              <a:ea typeface="Times New Roman" panose="02020603050405020304" pitchFamily="18" charset="0"/>
            </a:endParaRPr>
          </a:p>
          <a:p>
            <a:pPr lvl="0"/>
            <a:r>
              <a:rPr lang="tr-TR" dirty="0">
                <a:solidFill>
                  <a:prstClr val="black"/>
                </a:solidFill>
                <a:latin typeface="Courier New" panose="02070309020205020404" pitchFamily="49" charset="0"/>
                <a:ea typeface="Times New Roman" panose="02020603050405020304" pitchFamily="18" charset="0"/>
              </a:rPr>
              <a:t>   </a:t>
            </a:r>
            <a:r>
              <a:rPr lang="tr-TR" b="1" dirty="0" err="1">
                <a:solidFill>
                  <a:prstClr val="black"/>
                </a:solidFill>
                <a:latin typeface="Consolas"/>
                <a:ea typeface="Calibri"/>
                <a:cs typeface="Consolas"/>
              </a:rPr>
              <a:t>sayi</a:t>
            </a:r>
            <a:r>
              <a:rPr lang="tr-TR" b="1" dirty="0">
                <a:solidFill>
                  <a:prstClr val="black"/>
                </a:solidFill>
                <a:latin typeface="Consolas"/>
                <a:ea typeface="Calibri"/>
                <a:cs typeface="Consolas"/>
              </a:rPr>
              <a:t> = </a:t>
            </a:r>
            <a:r>
              <a:rPr lang="tr-TR" b="1" dirty="0" err="1">
                <a:solidFill>
                  <a:prstClr val="black"/>
                </a:solidFill>
                <a:latin typeface="Consolas"/>
                <a:ea typeface="Calibri"/>
                <a:cs typeface="Consolas"/>
              </a:rPr>
              <a:t>sc.nextInt</a:t>
            </a:r>
            <a:r>
              <a:rPr lang="tr-TR" b="1" dirty="0">
                <a:solidFill>
                  <a:prstClr val="black"/>
                </a:solidFill>
                <a:latin typeface="Consolas"/>
                <a:ea typeface="Calibri"/>
                <a:cs typeface="Consolas"/>
              </a:rPr>
              <a:t>();</a:t>
            </a:r>
            <a:endParaRPr lang="tr-TR" sz="2800" dirty="0">
              <a:solidFill>
                <a:prstClr val="black"/>
              </a:solidFill>
              <a:latin typeface="Times New Roman" panose="02020603050405020304" pitchFamily="18" charset="0"/>
              <a:ea typeface="Calibri"/>
              <a:cs typeface="Consolas"/>
            </a:endParaRPr>
          </a:p>
          <a:p>
            <a:pPr lvl="0"/>
            <a:r>
              <a:rPr lang="tr-TR" b="1" dirty="0">
                <a:solidFill>
                  <a:prstClr val="black"/>
                </a:solidFill>
                <a:latin typeface="Courier New" panose="02070309020205020404" pitchFamily="49" charset="0"/>
                <a:ea typeface="Times New Roman" panose="02020603050405020304" pitchFamily="18" charset="0"/>
              </a:rPr>
              <a:t>} </a:t>
            </a:r>
            <a:br>
              <a:rPr lang="tr-TR" b="1" dirty="0">
                <a:solidFill>
                  <a:prstClr val="black"/>
                </a:solidFill>
                <a:latin typeface="Courier New" panose="02070309020205020404" pitchFamily="49" charset="0"/>
                <a:ea typeface="Times New Roman" panose="02020603050405020304" pitchFamily="18" charset="0"/>
              </a:rPr>
            </a:br>
            <a:r>
              <a:rPr lang="tr-TR" b="1" dirty="0" err="1">
                <a:solidFill>
                  <a:prstClr val="black"/>
                </a:solidFill>
                <a:latin typeface="Consolas"/>
                <a:ea typeface="Calibri"/>
                <a:cs typeface="Consolas"/>
              </a:rPr>
              <a:t>System.out.println</a:t>
            </a:r>
            <a:r>
              <a:rPr lang="tr-TR" b="1" dirty="0">
                <a:solidFill>
                  <a:prstClr val="black"/>
                </a:solidFill>
                <a:latin typeface="Consolas"/>
                <a:ea typeface="Calibri"/>
                <a:cs typeface="Consolas"/>
              </a:rPr>
              <a:t>(</a:t>
            </a:r>
            <a:r>
              <a:rPr lang="tr-TR" b="1" dirty="0">
                <a:solidFill>
                  <a:prstClr val="black"/>
                </a:solidFill>
                <a:latin typeface="Courier New" panose="02070309020205020404" pitchFamily="49" charset="0"/>
                <a:ea typeface="Times New Roman" panose="02020603050405020304" pitchFamily="18" charset="0"/>
              </a:rPr>
              <a:t>" </a:t>
            </a:r>
            <a:r>
              <a:rPr lang="tr-TR" b="1" dirty="0">
                <a:latin typeface="Courier New" panose="02070309020205020404" pitchFamily="49" charset="0"/>
                <a:ea typeface="Times New Roman" panose="02020603050405020304" pitchFamily="18" charset="0"/>
              </a:rPr>
              <a:t>Girilenlerin en büyüğü = </a:t>
            </a:r>
            <a:r>
              <a:rPr lang="tr-TR" b="1" dirty="0">
                <a:solidFill>
                  <a:prstClr val="black"/>
                </a:solidFill>
                <a:latin typeface="Courier New" panose="02070309020205020404" pitchFamily="49" charset="0"/>
                <a:ea typeface="Times New Roman" panose="02020603050405020304" pitchFamily="18" charset="0"/>
              </a:rPr>
              <a:t>" + </a:t>
            </a:r>
            <a:r>
              <a:rPr lang="tr-TR" b="1" dirty="0" err="1">
                <a:solidFill>
                  <a:prstClr val="black"/>
                </a:solidFill>
                <a:latin typeface="Courier New" panose="02070309020205020404" pitchFamily="49" charset="0"/>
                <a:ea typeface="Times New Roman" panose="02020603050405020304" pitchFamily="18" charset="0"/>
              </a:rPr>
              <a:t>enBuyuk</a:t>
            </a:r>
            <a:r>
              <a:rPr lang="tr-TR" b="1" dirty="0">
                <a:solidFill>
                  <a:prstClr val="black"/>
                </a:solidFill>
                <a:latin typeface="Courier New" panose="02070309020205020404" pitchFamily="49" charset="0"/>
                <a:ea typeface="Times New Roman" panose="02020603050405020304" pitchFamily="18" charset="0"/>
              </a:rPr>
              <a:t>);</a:t>
            </a:r>
          </a:p>
          <a:p>
            <a:r>
              <a:rPr lang="tr-TR" b="1" dirty="0" err="1">
                <a:solidFill>
                  <a:prstClr val="black"/>
                </a:solidFill>
                <a:latin typeface="Consolas"/>
                <a:ea typeface="Calibri"/>
                <a:cs typeface="Consolas"/>
              </a:rPr>
              <a:t>System.out.println</a:t>
            </a:r>
            <a:r>
              <a:rPr lang="tr-TR" b="1" dirty="0">
                <a:solidFill>
                  <a:prstClr val="black"/>
                </a:solidFill>
                <a:latin typeface="Consolas"/>
                <a:ea typeface="Calibri"/>
                <a:cs typeface="Consolas"/>
              </a:rPr>
              <a:t>(</a:t>
            </a:r>
            <a:r>
              <a:rPr lang="tr-TR" b="1" dirty="0">
                <a:solidFill>
                  <a:prstClr val="black"/>
                </a:solidFill>
                <a:latin typeface="Courier New" panose="02070309020205020404" pitchFamily="49" charset="0"/>
                <a:ea typeface="Times New Roman" panose="02020603050405020304" pitchFamily="18" charset="0"/>
              </a:rPr>
              <a:t>" </a:t>
            </a:r>
            <a:r>
              <a:rPr lang="tr-TR" b="1" dirty="0">
                <a:latin typeface="Courier New" panose="02070309020205020404" pitchFamily="49" charset="0"/>
                <a:ea typeface="Times New Roman" panose="02020603050405020304" pitchFamily="18" charset="0"/>
              </a:rPr>
              <a:t>Girilenlerin en küçüğü = </a:t>
            </a:r>
            <a:r>
              <a:rPr lang="tr-TR" b="1" dirty="0">
                <a:solidFill>
                  <a:prstClr val="black"/>
                </a:solidFill>
                <a:latin typeface="Courier New" panose="02070309020205020404" pitchFamily="49" charset="0"/>
                <a:ea typeface="Times New Roman" panose="02020603050405020304" pitchFamily="18" charset="0"/>
              </a:rPr>
              <a:t>" + </a:t>
            </a:r>
            <a:r>
              <a:rPr lang="tr-TR" b="1" dirty="0" err="1">
                <a:solidFill>
                  <a:prstClr val="black"/>
                </a:solidFill>
                <a:latin typeface="Courier New" panose="02070309020205020404" pitchFamily="49" charset="0"/>
                <a:ea typeface="Times New Roman" panose="02020603050405020304" pitchFamily="18" charset="0"/>
              </a:rPr>
              <a:t>enKucuk</a:t>
            </a:r>
            <a:r>
              <a:rPr lang="tr-TR" b="1" dirty="0">
                <a:solidFill>
                  <a:prstClr val="black"/>
                </a:solidFill>
                <a:latin typeface="Courier New" panose="02070309020205020404" pitchFamily="49" charset="0"/>
                <a:ea typeface="Times New Roman" panose="02020603050405020304" pitchFamily="18" charset="0"/>
              </a:rPr>
              <a:t>);</a:t>
            </a:r>
            <a:endParaRPr lang="tr-TR" sz="2800" dirty="0">
              <a:solidFill>
                <a:prstClr val="black"/>
              </a:solidFill>
              <a:latin typeface="Times New Roman" panose="02020603050405020304" pitchFamily="18" charset="0"/>
              <a:ea typeface="Times New Roman" panose="02020603050405020304" pitchFamily="18" charset="0"/>
            </a:endParaRPr>
          </a:p>
          <a:p>
            <a:pPr lvl="0"/>
            <a:endParaRPr lang="tr-TR" b="1" dirty="0">
              <a:solidFill>
                <a:prstClr val="black"/>
              </a:solidFill>
              <a:latin typeface="Courier New" panose="02070309020205020404" pitchFamily="49" charset="0"/>
              <a:ea typeface="Times New Roman" panose="02020603050405020304" pitchFamily="18" charset="0"/>
            </a:endParaRPr>
          </a:p>
        </p:txBody>
      </p:sp>
      <p:sp>
        <p:nvSpPr>
          <p:cNvPr id="3" name="Dikdörtgen 2"/>
          <p:cNvSpPr/>
          <p:nvPr/>
        </p:nvSpPr>
        <p:spPr>
          <a:xfrm>
            <a:off x="114499" y="25360"/>
            <a:ext cx="3796597" cy="369332"/>
          </a:xfrm>
          <a:prstGeom prst="rect">
            <a:avLst/>
          </a:prstGeom>
        </p:spPr>
        <p:txBody>
          <a:bodyPr wrap="square">
            <a:spAutoFit/>
          </a:bodyPr>
          <a:lstStyle/>
          <a:p>
            <a:pPr marL="285750" indent="-285750" algn="just">
              <a:buFont typeface="Wingdings" panose="05000000000000000000" pitchFamily="2" charset="2"/>
              <a:buChar char="v"/>
            </a:pPr>
            <a:r>
              <a:rPr lang="tr-TR" dirty="0" smtClean="0"/>
              <a:t> </a:t>
            </a:r>
            <a:r>
              <a:rPr lang="tr-TR" dirty="0"/>
              <a:t>ÖRNEK </a:t>
            </a:r>
            <a:r>
              <a:rPr lang="tr-TR" dirty="0" smtClean="0"/>
              <a:t>8  Çözüm </a:t>
            </a:r>
            <a:r>
              <a:rPr lang="tr-TR" dirty="0"/>
              <a:t>: </a:t>
            </a:r>
          </a:p>
        </p:txBody>
      </p:sp>
    </p:spTree>
    <p:extLst>
      <p:ext uri="{BB962C8B-B14F-4D97-AF65-F5344CB8AC3E}">
        <p14:creationId xmlns:p14="http://schemas.microsoft.com/office/powerpoint/2010/main" val="1283498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212842" y="330227"/>
            <a:ext cx="10115072" cy="1477328"/>
          </a:xfrm>
          <a:prstGeom prst="rect">
            <a:avLst/>
          </a:prstGeom>
        </p:spPr>
        <p:txBody>
          <a:bodyPr wrap="square">
            <a:spAutoFit/>
          </a:bodyPr>
          <a:lstStyle/>
          <a:p>
            <a:pPr marL="285750" indent="-285750" algn="just">
              <a:buFont typeface="Wingdings" panose="05000000000000000000" pitchFamily="2" charset="2"/>
              <a:buChar char="v"/>
            </a:pPr>
            <a:r>
              <a:rPr lang="tr-TR" dirty="0"/>
              <a:t>ÖRNEK </a:t>
            </a:r>
            <a:r>
              <a:rPr lang="tr-TR" dirty="0" smtClean="0"/>
              <a:t>9 </a:t>
            </a:r>
            <a:r>
              <a:rPr lang="tr-TR" dirty="0"/>
              <a:t>: </a:t>
            </a:r>
          </a:p>
          <a:p>
            <a:pPr algn="just"/>
            <a:r>
              <a:rPr lang="tr-TR" dirty="0">
                <a:latin typeface="Times New Roman" panose="02020603050405020304" pitchFamily="18" charset="0"/>
                <a:ea typeface="Times New Roman" panose="02020603050405020304" pitchFamily="18" charset="0"/>
              </a:rPr>
              <a:t>Klavyeden </a:t>
            </a:r>
            <a:r>
              <a:rPr lang="tr-TR" b="1" dirty="0" smtClean="0">
                <a:latin typeface="Times New Roman" panose="02020603050405020304" pitchFamily="18" charset="0"/>
                <a:ea typeface="Times New Roman" panose="02020603050405020304" pitchFamily="18" charset="0"/>
              </a:rPr>
              <a:t> </a:t>
            </a:r>
            <a:r>
              <a:rPr lang="tr-TR" dirty="0" smtClean="0">
                <a:latin typeface="Times New Roman" panose="02020603050405020304" pitchFamily="18" charset="0"/>
                <a:ea typeface="Times New Roman" panose="02020603050405020304" pitchFamily="18" charset="0"/>
              </a:rPr>
              <a:t>girilen tamsayının kullanıcının tahmini olduğu sayı tahmin oyununda, kullanıcı  doğru cevabı bilene kadar tahmin yapmaya devam etmelidir. Doğru cevap [0,9] aralığında rastgele belirlenecektir. Kullanıcının tahminine göre kullanıcıya örnek çalışmadaki gibi bir ipucu sunulmaktadır. Örnek çalışmaya göre uygun Java programını yazınız.</a:t>
            </a:r>
            <a:endParaRPr lang="tr-TR" dirty="0"/>
          </a:p>
        </p:txBody>
      </p:sp>
      <p:pic>
        <p:nvPicPr>
          <p:cNvPr id="4" name="Resim 3"/>
          <p:cNvPicPr>
            <a:picLocks noChangeAspect="1"/>
          </p:cNvPicPr>
          <p:nvPr/>
        </p:nvPicPr>
        <p:blipFill>
          <a:blip r:embed="rId2"/>
          <a:stretch>
            <a:fillRect/>
          </a:stretch>
        </p:blipFill>
        <p:spPr>
          <a:xfrm>
            <a:off x="300382" y="2771683"/>
            <a:ext cx="5163271" cy="1314633"/>
          </a:xfrm>
          <a:prstGeom prst="rect">
            <a:avLst/>
          </a:prstGeom>
        </p:spPr>
      </p:pic>
      <p:pic>
        <p:nvPicPr>
          <p:cNvPr id="5" name="Resim 4"/>
          <p:cNvPicPr>
            <a:picLocks noChangeAspect="1"/>
          </p:cNvPicPr>
          <p:nvPr/>
        </p:nvPicPr>
        <p:blipFill>
          <a:blip r:embed="rId3"/>
          <a:stretch>
            <a:fillRect/>
          </a:stretch>
        </p:blipFill>
        <p:spPr>
          <a:xfrm>
            <a:off x="5667774" y="2658993"/>
            <a:ext cx="5763429" cy="2572109"/>
          </a:xfrm>
          <a:prstGeom prst="rect">
            <a:avLst/>
          </a:prstGeom>
        </p:spPr>
      </p:pic>
      <p:sp>
        <p:nvSpPr>
          <p:cNvPr id="6" name="Dikdörtgen 5"/>
          <p:cNvSpPr/>
          <p:nvPr/>
        </p:nvSpPr>
        <p:spPr>
          <a:xfrm>
            <a:off x="1725780" y="2104953"/>
            <a:ext cx="1914307" cy="369332"/>
          </a:xfrm>
          <a:prstGeom prst="rect">
            <a:avLst/>
          </a:prstGeom>
        </p:spPr>
        <p:txBody>
          <a:bodyPr wrap="none">
            <a:spAutoFit/>
          </a:bodyPr>
          <a:lstStyle/>
          <a:p>
            <a:pPr eaLnBrk="0" fontAlgn="base" hangingPunct="0">
              <a:spcBef>
                <a:spcPct val="0"/>
              </a:spcBef>
              <a:spcAft>
                <a:spcPct val="0"/>
              </a:spcAft>
            </a:pPr>
            <a:r>
              <a:rPr lang="tr-TR" altLang="tr-TR" dirty="0"/>
              <a:t>ÖRNEK ÇALIŞMA </a:t>
            </a:r>
            <a:r>
              <a:rPr lang="tr-TR" altLang="tr-TR" dirty="0" smtClean="0"/>
              <a:t>1</a:t>
            </a:r>
            <a:endParaRPr lang="tr-TR" altLang="tr-TR" dirty="0"/>
          </a:p>
        </p:txBody>
      </p:sp>
      <p:sp>
        <p:nvSpPr>
          <p:cNvPr id="7" name="Dikdörtgen 6"/>
          <p:cNvSpPr/>
          <p:nvPr/>
        </p:nvSpPr>
        <p:spPr>
          <a:xfrm>
            <a:off x="6441126" y="2104953"/>
            <a:ext cx="1914307" cy="369332"/>
          </a:xfrm>
          <a:prstGeom prst="rect">
            <a:avLst/>
          </a:prstGeom>
        </p:spPr>
        <p:txBody>
          <a:bodyPr wrap="none">
            <a:spAutoFit/>
          </a:bodyPr>
          <a:lstStyle/>
          <a:p>
            <a:pPr eaLnBrk="0" fontAlgn="base" hangingPunct="0">
              <a:spcBef>
                <a:spcPct val="0"/>
              </a:spcBef>
              <a:spcAft>
                <a:spcPct val="0"/>
              </a:spcAft>
            </a:pPr>
            <a:r>
              <a:rPr lang="tr-TR" altLang="tr-TR" dirty="0"/>
              <a:t>ÖRNEK ÇALIŞMA </a:t>
            </a:r>
            <a:r>
              <a:rPr lang="tr-TR" altLang="tr-TR" dirty="0" smtClean="0"/>
              <a:t>2</a:t>
            </a:r>
            <a:endParaRPr lang="tr-TR" altLang="tr-TR" dirty="0"/>
          </a:p>
        </p:txBody>
      </p:sp>
    </p:spTree>
    <p:extLst>
      <p:ext uri="{BB962C8B-B14F-4D97-AF65-F5344CB8AC3E}">
        <p14:creationId xmlns:p14="http://schemas.microsoft.com/office/powerpoint/2010/main" val="3860120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08230" y="0"/>
            <a:ext cx="11914360" cy="1508105"/>
          </a:xfrm>
          <a:prstGeom prst="rect">
            <a:avLst/>
          </a:prstGeom>
        </p:spPr>
        <p:txBody>
          <a:bodyPr wrap="square">
            <a:spAutoFit/>
          </a:bodyPr>
          <a:lstStyle/>
          <a:p>
            <a:pPr marL="285750" indent="-285750">
              <a:spcBef>
                <a:spcPts val="1200"/>
              </a:spcBef>
              <a:buFont typeface="Wingdings" panose="05000000000000000000" pitchFamily="2" charset="2"/>
              <a:buChar char="v"/>
            </a:pPr>
            <a:r>
              <a:rPr lang="tr-TR" dirty="0" smtClean="0">
                <a:latin typeface="Times New Roman" panose="02020603050405020304" pitchFamily="18" charset="0"/>
                <a:ea typeface="Times New Roman" panose="02020603050405020304" pitchFamily="18" charset="0"/>
              </a:rPr>
              <a:t>Burada cevabı 4 gibi bir sayı belirleseydik oyun her çalıştığında cevap aynı olacaktı. Bunun yerine rastgele olması için Math kütüphanesinin </a:t>
            </a:r>
            <a:r>
              <a:rPr lang="tr-TR" dirty="0" err="1" smtClean="0">
                <a:latin typeface="Times New Roman" panose="02020603050405020304" pitchFamily="18" charset="0"/>
                <a:ea typeface="Times New Roman" panose="02020603050405020304" pitchFamily="18" charset="0"/>
              </a:rPr>
              <a:t>random</a:t>
            </a:r>
            <a:r>
              <a:rPr lang="tr-TR" dirty="0" smtClean="0">
                <a:latin typeface="Times New Roman" panose="02020603050405020304" pitchFamily="18" charset="0"/>
                <a:ea typeface="Times New Roman" panose="02020603050405020304" pitchFamily="18" charset="0"/>
              </a:rPr>
              <a:t> metodunu kullanabiliriz. </a:t>
            </a:r>
            <a:r>
              <a:rPr lang="tr-TR" dirty="0" err="1" smtClean="0">
                <a:latin typeface="Times New Roman" panose="02020603050405020304" pitchFamily="18" charset="0"/>
                <a:ea typeface="Times New Roman" panose="02020603050405020304" pitchFamily="18" charset="0"/>
              </a:rPr>
              <a:t>Math.random</a:t>
            </a:r>
            <a:r>
              <a:rPr lang="tr-TR" dirty="0">
                <a:latin typeface="Times New Roman" panose="02020603050405020304" pitchFamily="18" charset="0"/>
                <a:ea typeface="Times New Roman" panose="02020603050405020304" pitchFamily="18" charset="0"/>
              </a:rPr>
              <a:t>() </a:t>
            </a:r>
            <a:r>
              <a:rPr lang="tr-TR" dirty="0" smtClean="0">
                <a:latin typeface="Times New Roman" panose="02020603050405020304" pitchFamily="18" charset="0"/>
                <a:ea typeface="Times New Roman" panose="02020603050405020304" pitchFamily="18" charset="0"/>
              </a:rPr>
              <a:t> metodu;  0 </a:t>
            </a:r>
            <a:r>
              <a:rPr lang="tr-TR" dirty="0">
                <a:latin typeface="Times New Roman" panose="02020603050405020304" pitchFamily="18" charset="0"/>
                <a:ea typeface="Times New Roman" panose="02020603050405020304" pitchFamily="18" charset="0"/>
              </a:rPr>
              <a:t>ile 1 arasında </a:t>
            </a:r>
            <a:r>
              <a:rPr lang="tr-TR" dirty="0" err="1">
                <a:latin typeface="Times New Roman" panose="02020603050405020304" pitchFamily="18" charset="0"/>
                <a:ea typeface="Times New Roman" panose="02020603050405020304" pitchFamily="18" charset="0"/>
              </a:rPr>
              <a:t>double</a:t>
            </a:r>
            <a:r>
              <a:rPr lang="tr-TR" dirty="0">
                <a:latin typeface="Times New Roman" panose="02020603050405020304" pitchFamily="18" charset="0"/>
                <a:ea typeface="Times New Roman" panose="02020603050405020304" pitchFamily="18" charset="0"/>
              </a:rPr>
              <a:t> değer döndürür. </a:t>
            </a:r>
            <a:endParaRPr lang="tr-TR" dirty="0" smtClean="0">
              <a:latin typeface="Times New Roman" panose="02020603050405020304" pitchFamily="18" charset="0"/>
              <a:ea typeface="Times New Roman" panose="02020603050405020304" pitchFamily="18" charset="0"/>
            </a:endParaRPr>
          </a:p>
          <a:p>
            <a:pPr marL="285750" indent="-285750">
              <a:spcBef>
                <a:spcPts val="1200"/>
              </a:spcBef>
              <a:buFont typeface="Wingdings" panose="05000000000000000000" pitchFamily="2" charset="2"/>
              <a:buChar char="v"/>
            </a:pPr>
            <a:r>
              <a:rPr lang="tr-TR" dirty="0" smtClean="0">
                <a:latin typeface="Times New Roman" panose="02020603050405020304" pitchFamily="18" charset="0"/>
                <a:ea typeface="Times New Roman" panose="02020603050405020304" pitchFamily="18" charset="0"/>
              </a:rPr>
              <a:t>Bu değeri 10 </a:t>
            </a:r>
            <a:r>
              <a:rPr lang="tr-TR" dirty="0">
                <a:latin typeface="Times New Roman" panose="02020603050405020304" pitchFamily="18" charset="0"/>
                <a:ea typeface="Times New Roman" panose="02020603050405020304" pitchFamily="18" charset="0"/>
              </a:rPr>
              <a:t>ile çarpınca 0 ile 10 aralığında rastgele </a:t>
            </a:r>
            <a:r>
              <a:rPr lang="tr-TR" dirty="0" err="1">
                <a:latin typeface="Times New Roman" panose="02020603050405020304" pitchFamily="18" charset="0"/>
                <a:ea typeface="Times New Roman" panose="02020603050405020304" pitchFamily="18" charset="0"/>
              </a:rPr>
              <a:t>double</a:t>
            </a:r>
            <a:r>
              <a:rPr lang="tr-TR" dirty="0">
                <a:latin typeface="Times New Roman" panose="02020603050405020304" pitchFamily="18" charset="0"/>
                <a:ea typeface="Times New Roman" panose="02020603050405020304" pitchFamily="18" charset="0"/>
              </a:rPr>
              <a:t> elde ederiz.</a:t>
            </a:r>
          </a:p>
          <a:p>
            <a:pPr marL="285750" indent="-285750">
              <a:spcBef>
                <a:spcPts val="1200"/>
              </a:spcBef>
              <a:buFont typeface="Wingdings" panose="05000000000000000000" pitchFamily="2" charset="2"/>
              <a:buChar char="v"/>
            </a:pPr>
            <a:r>
              <a:rPr lang="tr-TR" dirty="0" smtClean="0">
                <a:latin typeface="Times New Roman" panose="02020603050405020304" pitchFamily="18" charset="0"/>
                <a:ea typeface="Times New Roman" panose="02020603050405020304" pitchFamily="18" charset="0"/>
              </a:rPr>
              <a:t>Son </a:t>
            </a:r>
            <a:r>
              <a:rPr lang="tr-TR" dirty="0">
                <a:latin typeface="Times New Roman" panose="02020603050405020304" pitchFamily="18" charset="0"/>
                <a:ea typeface="Times New Roman" panose="02020603050405020304" pitchFamily="18" charset="0"/>
              </a:rPr>
              <a:t>olarak (</a:t>
            </a:r>
            <a:r>
              <a:rPr lang="tr-TR" dirty="0" err="1">
                <a:latin typeface="Times New Roman" panose="02020603050405020304" pitchFamily="18" charset="0"/>
                <a:ea typeface="Times New Roman" panose="02020603050405020304" pitchFamily="18" charset="0"/>
              </a:rPr>
              <a:t>int</a:t>
            </a:r>
            <a:r>
              <a:rPr lang="tr-TR" dirty="0">
                <a:latin typeface="Times New Roman" panose="02020603050405020304" pitchFamily="18" charset="0"/>
                <a:ea typeface="Times New Roman" panose="02020603050405020304" pitchFamily="18" charset="0"/>
              </a:rPr>
              <a:t>) dönüşümüyle [0,9] aralığında rastgele tam sayı elde ederiz.</a:t>
            </a:r>
          </a:p>
        </p:txBody>
      </p:sp>
      <p:sp>
        <p:nvSpPr>
          <p:cNvPr id="4" name="Dikdörtgen 3"/>
          <p:cNvSpPr/>
          <p:nvPr/>
        </p:nvSpPr>
        <p:spPr>
          <a:xfrm>
            <a:off x="386103" y="1709305"/>
            <a:ext cx="3796597" cy="369332"/>
          </a:xfrm>
          <a:prstGeom prst="rect">
            <a:avLst/>
          </a:prstGeom>
        </p:spPr>
        <p:txBody>
          <a:bodyPr wrap="square">
            <a:spAutoFit/>
          </a:bodyPr>
          <a:lstStyle/>
          <a:p>
            <a:pPr marL="285750" indent="-285750" algn="just">
              <a:buFont typeface="Wingdings" panose="05000000000000000000" pitchFamily="2" charset="2"/>
              <a:buChar char="v"/>
            </a:pPr>
            <a:r>
              <a:rPr lang="tr-TR" dirty="0" smtClean="0"/>
              <a:t> </a:t>
            </a:r>
            <a:r>
              <a:rPr lang="tr-TR" dirty="0"/>
              <a:t>ÖRNEK 9</a:t>
            </a:r>
            <a:r>
              <a:rPr lang="tr-TR" dirty="0" smtClean="0"/>
              <a:t>  Çözüm </a:t>
            </a:r>
            <a:r>
              <a:rPr lang="tr-TR" dirty="0"/>
              <a:t>: </a:t>
            </a:r>
          </a:p>
        </p:txBody>
      </p:sp>
      <p:sp>
        <p:nvSpPr>
          <p:cNvPr id="5" name="Dikdörtgen 4"/>
          <p:cNvSpPr/>
          <p:nvPr/>
        </p:nvSpPr>
        <p:spPr>
          <a:xfrm>
            <a:off x="105446" y="6187009"/>
            <a:ext cx="11269111" cy="646331"/>
          </a:xfrm>
          <a:prstGeom prst="rect">
            <a:avLst/>
          </a:prstGeom>
        </p:spPr>
        <p:txBody>
          <a:bodyPr wrap="none">
            <a:spAutoFit/>
          </a:bodyPr>
          <a:lstStyle/>
          <a:p>
            <a:r>
              <a:rPr lang="tr-TR" b="1" dirty="0" smtClean="0"/>
              <a:t>Not: Kullanıcının oyundan çıkmak için -1 girebildiği ve bu durumda ‘’Oyunu kaybettiniz!’’ mesajı yazdırılacak şekilde </a:t>
            </a:r>
          </a:p>
          <a:p>
            <a:r>
              <a:rPr lang="tr-TR" b="1" dirty="0" smtClean="0"/>
              <a:t>programı düzenlemeyi deneyiniz.</a:t>
            </a:r>
            <a:endParaRPr lang="tr-TR" b="1" dirty="0"/>
          </a:p>
        </p:txBody>
      </p:sp>
      <p:pic>
        <p:nvPicPr>
          <p:cNvPr id="6" name="Resim 5"/>
          <p:cNvPicPr>
            <a:picLocks noChangeAspect="1"/>
          </p:cNvPicPr>
          <p:nvPr/>
        </p:nvPicPr>
        <p:blipFill>
          <a:blip r:embed="rId2"/>
          <a:stretch>
            <a:fillRect/>
          </a:stretch>
        </p:blipFill>
        <p:spPr>
          <a:xfrm>
            <a:off x="2996401" y="1709305"/>
            <a:ext cx="7061999" cy="4304372"/>
          </a:xfrm>
          <a:prstGeom prst="rect">
            <a:avLst/>
          </a:prstGeom>
        </p:spPr>
      </p:pic>
    </p:spTree>
    <p:extLst>
      <p:ext uri="{BB962C8B-B14F-4D97-AF65-F5344CB8AC3E}">
        <p14:creationId xmlns:p14="http://schemas.microsoft.com/office/powerpoint/2010/main" val="2968109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579573" y="5927560"/>
            <a:ext cx="2457793" cy="704948"/>
          </a:xfrm>
          <a:prstGeom prst="rect">
            <a:avLst/>
          </a:prstGeom>
        </p:spPr>
      </p:pic>
      <p:pic>
        <p:nvPicPr>
          <p:cNvPr id="3" name="Resim 2"/>
          <p:cNvPicPr>
            <a:picLocks noChangeAspect="1"/>
          </p:cNvPicPr>
          <p:nvPr/>
        </p:nvPicPr>
        <p:blipFill>
          <a:blip r:embed="rId3"/>
          <a:stretch>
            <a:fillRect/>
          </a:stretch>
        </p:blipFill>
        <p:spPr>
          <a:xfrm>
            <a:off x="1579573" y="791987"/>
            <a:ext cx="9069066" cy="4296375"/>
          </a:xfrm>
          <a:prstGeom prst="rect">
            <a:avLst/>
          </a:prstGeom>
        </p:spPr>
      </p:pic>
      <p:sp>
        <p:nvSpPr>
          <p:cNvPr id="4" name="Dikdörtgen 3"/>
          <p:cNvSpPr/>
          <p:nvPr/>
        </p:nvSpPr>
        <p:spPr>
          <a:xfrm>
            <a:off x="0" y="103891"/>
            <a:ext cx="12054605" cy="369332"/>
          </a:xfrm>
          <a:prstGeom prst="rect">
            <a:avLst/>
          </a:prstGeom>
        </p:spPr>
        <p:txBody>
          <a:bodyPr wrap="square">
            <a:spAutoFit/>
          </a:bodyPr>
          <a:lstStyle/>
          <a:p>
            <a:pPr marL="285750" indent="-285750" algn="just">
              <a:buFont typeface="Wingdings" panose="05000000000000000000" pitchFamily="2" charset="2"/>
              <a:buChar char="v"/>
            </a:pPr>
            <a:r>
              <a:rPr lang="tr-TR" dirty="0"/>
              <a:t>ÖRNEK </a:t>
            </a:r>
            <a:r>
              <a:rPr lang="tr-TR" dirty="0" smtClean="0"/>
              <a:t>10 </a:t>
            </a:r>
            <a:r>
              <a:rPr lang="tr-TR" dirty="0"/>
              <a:t>: </a:t>
            </a:r>
            <a:r>
              <a:rPr lang="tr-TR" dirty="0" smtClean="0">
                <a:latin typeface="Times New Roman" panose="02020603050405020304" pitchFamily="18" charset="0"/>
                <a:ea typeface="Times New Roman" panose="02020603050405020304" pitchFamily="18" charset="0"/>
              </a:rPr>
              <a:t>Klavyeden </a:t>
            </a:r>
            <a:r>
              <a:rPr lang="tr-TR" b="1" dirty="0" smtClean="0">
                <a:latin typeface="Times New Roman" panose="02020603050405020304" pitchFamily="18" charset="0"/>
                <a:ea typeface="Times New Roman" panose="02020603050405020304" pitchFamily="18" charset="0"/>
              </a:rPr>
              <a:t> </a:t>
            </a:r>
            <a:r>
              <a:rPr lang="tr-TR" dirty="0" smtClean="0">
                <a:latin typeface="Times New Roman" panose="02020603050405020304" pitchFamily="18" charset="0"/>
                <a:ea typeface="Times New Roman" panose="02020603050405020304" pitchFamily="18" charset="0"/>
              </a:rPr>
              <a:t>girilen tamsayının basamaklarındaki rakamların toplamını bularak konsola yazdıran programı yazınız.</a:t>
            </a:r>
            <a:endParaRPr lang="tr-TR" dirty="0"/>
          </a:p>
        </p:txBody>
      </p:sp>
      <p:sp>
        <p:nvSpPr>
          <p:cNvPr id="5" name="Dikdörtgen 4"/>
          <p:cNvSpPr/>
          <p:nvPr/>
        </p:nvSpPr>
        <p:spPr>
          <a:xfrm>
            <a:off x="126576" y="698771"/>
            <a:ext cx="3796597" cy="369332"/>
          </a:xfrm>
          <a:prstGeom prst="rect">
            <a:avLst/>
          </a:prstGeom>
        </p:spPr>
        <p:txBody>
          <a:bodyPr wrap="square">
            <a:spAutoFit/>
          </a:bodyPr>
          <a:lstStyle/>
          <a:p>
            <a:pPr marL="285750" indent="-285750" algn="just">
              <a:buFont typeface="Wingdings" panose="05000000000000000000" pitchFamily="2" charset="2"/>
              <a:buChar char="v"/>
            </a:pPr>
            <a:r>
              <a:rPr lang="tr-TR" dirty="0" smtClean="0"/>
              <a:t>  Çözüm </a:t>
            </a:r>
            <a:r>
              <a:rPr lang="tr-TR" dirty="0"/>
              <a:t>: </a:t>
            </a:r>
          </a:p>
        </p:txBody>
      </p:sp>
    </p:spTree>
    <p:extLst>
      <p:ext uri="{BB962C8B-B14F-4D97-AF65-F5344CB8AC3E}">
        <p14:creationId xmlns:p14="http://schemas.microsoft.com/office/powerpoint/2010/main" val="1665036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0" y="103891"/>
            <a:ext cx="12054605" cy="923330"/>
          </a:xfrm>
          <a:prstGeom prst="rect">
            <a:avLst/>
          </a:prstGeom>
        </p:spPr>
        <p:txBody>
          <a:bodyPr wrap="square">
            <a:spAutoFit/>
          </a:bodyPr>
          <a:lstStyle/>
          <a:p>
            <a:pPr marL="285750" indent="-285750" algn="just">
              <a:buFont typeface="Wingdings" panose="05000000000000000000" pitchFamily="2" charset="2"/>
              <a:buChar char="v"/>
            </a:pPr>
            <a:r>
              <a:rPr lang="tr-TR" dirty="0"/>
              <a:t>ÖRNEK </a:t>
            </a:r>
            <a:r>
              <a:rPr lang="tr-TR" dirty="0" smtClean="0"/>
              <a:t>11 </a:t>
            </a:r>
            <a:r>
              <a:rPr lang="tr-TR" dirty="0"/>
              <a:t>: </a:t>
            </a:r>
            <a:r>
              <a:rPr lang="tr-TR" dirty="0" smtClean="0">
                <a:latin typeface="Times New Roman" panose="02020603050405020304" pitchFamily="18" charset="0"/>
                <a:ea typeface="Times New Roman" panose="02020603050405020304" pitchFamily="18" charset="0"/>
              </a:rPr>
              <a:t>Klavyeden </a:t>
            </a:r>
            <a:r>
              <a:rPr lang="tr-TR" b="1" dirty="0" smtClean="0">
                <a:latin typeface="Times New Roman" panose="02020603050405020304" pitchFamily="18" charset="0"/>
                <a:ea typeface="Times New Roman" panose="02020603050405020304" pitchFamily="18" charset="0"/>
              </a:rPr>
              <a:t> </a:t>
            </a:r>
            <a:r>
              <a:rPr lang="tr-TR" dirty="0" smtClean="0">
                <a:latin typeface="Times New Roman" panose="02020603050405020304" pitchFamily="18" charset="0"/>
                <a:ea typeface="Times New Roman" panose="02020603050405020304" pitchFamily="18" charset="0"/>
              </a:rPr>
              <a:t>kullanıcı adı ‘’Ahmet’’ ve tam sayı şifre 1234 ise ‘’GİRİŞ YAPILDI’’ mesajını yazdıran, aksi takdirde kullanıcı doğru kullanıcı adı ve şifre değerlerini girene kadar, bu bilgileri yeniden girmesini isteyen programı yazınız.</a:t>
            </a:r>
          </a:p>
          <a:p>
            <a:pPr marL="285750" indent="-285750" algn="just">
              <a:buFont typeface="Wingdings" panose="05000000000000000000" pitchFamily="2" charset="2"/>
              <a:buChar char="v"/>
            </a:pPr>
            <a:r>
              <a:rPr lang="tr-TR" dirty="0" smtClean="0">
                <a:latin typeface="Times New Roman" panose="02020603050405020304" pitchFamily="18" charset="0"/>
                <a:ea typeface="Times New Roman" panose="02020603050405020304" pitchFamily="18" charset="0"/>
              </a:rPr>
              <a:t> Örnek çalışma aşağıda verilmiştir.</a:t>
            </a:r>
            <a:endParaRPr lang="tr-TR" dirty="0"/>
          </a:p>
        </p:txBody>
      </p:sp>
      <p:pic>
        <p:nvPicPr>
          <p:cNvPr id="3" name="Resim 2"/>
          <p:cNvPicPr>
            <a:picLocks noChangeAspect="1"/>
          </p:cNvPicPr>
          <p:nvPr/>
        </p:nvPicPr>
        <p:blipFill>
          <a:blip r:embed="rId2"/>
          <a:stretch>
            <a:fillRect/>
          </a:stretch>
        </p:blipFill>
        <p:spPr>
          <a:xfrm>
            <a:off x="1560258" y="2458502"/>
            <a:ext cx="2734057" cy="1190791"/>
          </a:xfrm>
          <a:prstGeom prst="rect">
            <a:avLst/>
          </a:prstGeom>
        </p:spPr>
      </p:pic>
      <p:pic>
        <p:nvPicPr>
          <p:cNvPr id="4" name="Resim 3"/>
          <p:cNvPicPr>
            <a:picLocks noChangeAspect="1"/>
          </p:cNvPicPr>
          <p:nvPr/>
        </p:nvPicPr>
        <p:blipFill>
          <a:blip r:embed="rId3"/>
          <a:stretch>
            <a:fillRect/>
          </a:stretch>
        </p:blipFill>
        <p:spPr>
          <a:xfrm>
            <a:off x="6027302" y="2458502"/>
            <a:ext cx="3238952" cy="3172268"/>
          </a:xfrm>
          <a:prstGeom prst="rect">
            <a:avLst/>
          </a:prstGeom>
        </p:spPr>
      </p:pic>
      <p:sp>
        <p:nvSpPr>
          <p:cNvPr id="5" name="Dikdörtgen 4"/>
          <p:cNvSpPr/>
          <p:nvPr/>
        </p:nvSpPr>
        <p:spPr>
          <a:xfrm>
            <a:off x="1725780" y="1940635"/>
            <a:ext cx="1914307" cy="369332"/>
          </a:xfrm>
          <a:prstGeom prst="rect">
            <a:avLst/>
          </a:prstGeom>
        </p:spPr>
        <p:txBody>
          <a:bodyPr wrap="none">
            <a:spAutoFit/>
          </a:bodyPr>
          <a:lstStyle/>
          <a:p>
            <a:pPr eaLnBrk="0" fontAlgn="base" hangingPunct="0">
              <a:spcBef>
                <a:spcPct val="0"/>
              </a:spcBef>
              <a:spcAft>
                <a:spcPct val="0"/>
              </a:spcAft>
            </a:pPr>
            <a:r>
              <a:rPr lang="tr-TR" altLang="tr-TR" dirty="0"/>
              <a:t>ÖRNEK ÇALIŞMA </a:t>
            </a:r>
            <a:r>
              <a:rPr lang="tr-TR" altLang="tr-TR" dirty="0" smtClean="0"/>
              <a:t>1</a:t>
            </a:r>
            <a:endParaRPr lang="tr-TR" altLang="tr-TR" dirty="0"/>
          </a:p>
        </p:txBody>
      </p:sp>
      <p:sp>
        <p:nvSpPr>
          <p:cNvPr id="6" name="Dikdörtgen 5"/>
          <p:cNvSpPr/>
          <p:nvPr/>
        </p:nvSpPr>
        <p:spPr>
          <a:xfrm>
            <a:off x="6441126" y="1940635"/>
            <a:ext cx="1914307" cy="369332"/>
          </a:xfrm>
          <a:prstGeom prst="rect">
            <a:avLst/>
          </a:prstGeom>
        </p:spPr>
        <p:txBody>
          <a:bodyPr wrap="none">
            <a:spAutoFit/>
          </a:bodyPr>
          <a:lstStyle/>
          <a:p>
            <a:pPr eaLnBrk="0" fontAlgn="base" hangingPunct="0">
              <a:spcBef>
                <a:spcPct val="0"/>
              </a:spcBef>
              <a:spcAft>
                <a:spcPct val="0"/>
              </a:spcAft>
            </a:pPr>
            <a:r>
              <a:rPr lang="tr-TR" altLang="tr-TR" dirty="0"/>
              <a:t>ÖRNEK ÇALIŞMA </a:t>
            </a:r>
            <a:r>
              <a:rPr lang="tr-TR" altLang="tr-TR" dirty="0" smtClean="0"/>
              <a:t>2</a:t>
            </a:r>
            <a:endParaRPr lang="tr-TR" altLang="tr-TR" dirty="0"/>
          </a:p>
        </p:txBody>
      </p:sp>
    </p:spTree>
    <p:extLst>
      <p:ext uri="{BB962C8B-B14F-4D97-AF65-F5344CB8AC3E}">
        <p14:creationId xmlns:p14="http://schemas.microsoft.com/office/powerpoint/2010/main" val="2840409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671755" y="381147"/>
            <a:ext cx="11520245" cy="646331"/>
          </a:xfrm>
          <a:prstGeom prst="rect">
            <a:avLst/>
          </a:prstGeom>
        </p:spPr>
        <p:txBody>
          <a:bodyPr wrap="square">
            <a:spAutoFit/>
          </a:bodyPr>
          <a:lstStyle/>
          <a:p>
            <a:r>
              <a:rPr lang="en-US" dirty="0" err="1"/>
              <a:t>Klavyeden</a:t>
            </a:r>
            <a:r>
              <a:rPr lang="en-US" dirty="0"/>
              <a:t> </a:t>
            </a:r>
            <a:r>
              <a:rPr lang="en-US" dirty="0" err="1"/>
              <a:t>girilen</a:t>
            </a:r>
            <a:r>
              <a:rPr lang="en-US" dirty="0"/>
              <a:t> </a:t>
            </a:r>
            <a:r>
              <a:rPr lang="en-US" dirty="0" err="1"/>
              <a:t>adet</a:t>
            </a:r>
            <a:r>
              <a:rPr lang="en-US" dirty="0"/>
              <a:t> </a:t>
            </a:r>
            <a:r>
              <a:rPr lang="en-US" dirty="0" err="1"/>
              <a:t>değerine</a:t>
            </a:r>
            <a:r>
              <a:rPr lang="en-US" dirty="0"/>
              <a:t> </a:t>
            </a:r>
            <a:r>
              <a:rPr lang="en-US" dirty="0" err="1"/>
              <a:t>göre</a:t>
            </a:r>
            <a:r>
              <a:rPr lang="en-US" dirty="0"/>
              <a:t> </a:t>
            </a:r>
            <a:r>
              <a:rPr lang="en-US" dirty="0" err="1"/>
              <a:t>girilen</a:t>
            </a:r>
            <a:r>
              <a:rPr lang="en-US" dirty="0"/>
              <a:t> </a:t>
            </a:r>
            <a:r>
              <a:rPr lang="en-US" dirty="0" err="1"/>
              <a:t>sayılardan</a:t>
            </a:r>
            <a:r>
              <a:rPr lang="en-US" dirty="0"/>
              <a:t>, </a:t>
            </a:r>
            <a:r>
              <a:rPr lang="en-US" dirty="0" err="1"/>
              <a:t>tek</a:t>
            </a:r>
            <a:r>
              <a:rPr lang="en-US" dirty="0"/>
              <a:t> </a:t>
            </a:r>
            <a:r>
              <a:rPr lang="en-US" dirty="0" err="1"/>
              <a:t>ve</a:t>
            </a:r>
            <a:r>
              <a:rPr lang="en-US" dirty="0"/>
              <a:t> </a:t>
            </a:r>
            <a:r>
              <a:rPr lang="en-US" dirty="0" err="1"/>
              <a:t>çift</a:t>
            </a:r>
            <a:r>
              <a:rPr lang="en-US" dirty="0"/>
              <a:t> </a:t>
            </a:r>
            <a:r>
              <a:rPr lang="en-US" dirty="0" err="1"/>
              <a:t>olanların</a:t>
            </a:r>
            <a:r>
              <a:rPr lang="en-US" dirty="0"/>
              <a:t> </a:t>
            </a:r>
            <a:r>
              <a:rPr lang="en-US" dirty="0" err="1"/>
              <a:t>adedini</a:t>
            </a:r>
            <a:r>
              <a:rPr lang="en-US" dirty="0"/>
              <a:t> </a:t>
            </a:r>
            <a:r>
              <a:rPr lang="en-US" dirty="0" err="1"/>
              <a:t>bulup</a:t>
            </a:r>
            <a:r>
              <a:rPr lang="en-US" dirty="0"/>
              <a:t> </a:t>
            </a:r>
            <a:r>
              <a:rPr lang="en-US" dirty="0" err="1"/>
              <a:t>ekrana</a:t>
            </a:r>
            <a:r>
              <a:rPr lang="en-US" dirty="0"/>
              <a:t> </a:t>
            </a:r>
            <a:r>
              <a:rPr lang="en-US" dirty="0" err="1"/>
              <a:t>yazan</a:t>
            </a:r>
            <a:r>
              <a:rPr lang="en-US" dirty="0"/>
              <a:t> </a:t>
            </a:r>
            <a:r>
              <a:rPr lang="en-US" dirty="0" err="1"/>
              <a:t>programı</a:t>
            </a:r>
            <a:r>
              <a:rPr lang="en-US" dirty="0"/>
              <a:t> </a:t>
            </a:r>
            <a:r>
              <a:rPr lang="en-US" dirty="0" err="1" smtClean="0"/>
              <a:t>yazınız</a:t>
            </a:r>
            <a:r>
              <a:rPr lang="tr-TR" dirty="0" smtClean="0"/>
              <a:t>.</a:t>
            </a:r>
            <a:endParaRPr lang="en-US" dirty="0"/>
          </a:p>
          <a:p>
            <a:endParaRPr lang="tr-TR" dirty="0">
              <a:latin typeface="Times New Roman" panose="02020603050405020304" pitchFamily="18" charset="0"/>
              <a:ea typeface="Times New Roman" panose="02020603050405020304" pitchFamily="18" charset="0"/>
            </a:endParaRPr>
          </a:p>
        </p:txBody>
      </p:sp>
      <p:sp>
        <p:nvSpPr>
          <p:cNvPr id="6" name="Dikdörtgen 5"/>
          <p:cNvSpPr/>
          <p:nvPr/>
        </p:nvSpPr>
        <p:spPr>
          <a:xfrm>
            <a:off x="56119" y="81966"/>
            <a:ext cx="1470274" cy="369332"/>
          </a:xfrm>
          <a:prstGeom prst="rect">
            <a:avLst/>
          </a:prstGeom>
        </p:spPr>
        <p:txBody>
          <a:bodyPr wrap="none">
            <a:spAutoFit/>
          </a:bodyPr>
          <a:lstStyle/>
          <a:p>
            <a:pPr marL="285750" indent="-285750" algn="just">
              <a:buFont typeface="Wingdings" panose="05000000000000000000" pitchFamily="2" charset="2"/>
              <a:buChar char="v"/>
            </a:pPr>
            <a:r>
              <a:rPr lang="tr-TR" dirty="0"/>
              <a:t>ÖRNEK 1 : </a:t>
            </a:r>
          </a:p>
        </p:txBody>
      </p:sp>
      <p:sp>
        <p:nvSpPr>
          <p:cNvPr id="7" name="Dikdörtgen 6"/>
          <p:cNvSpPr/>
          <p:nvPr/>
        </p:nvSpPr>
        <p:spPr>
          <a:xfrm>
            <a:off x="182867" y="1904825"/>
            <a:ext cx="1112997" cy="369332"/>
          </a:xfrm>
          <a:prstGeom prst="rect">
            <a:avLst/>
          </a:prstGeom>
        </p:spPr>
        <p:txBody>
          <a:bodyPr wrap="none">
            <a:spAutoFit/>
          </a:bodyPr>
          <a:lstStyle/>
          <a:p>
            <a:pPr marL="285750" indent="-285750" algn="just">
              <a:buFont typeface="Wingdings" panose="05000000000000000000" pitchFamily="2" charset="2"/>
              <a:buChar char="v"/>
            </a:pPr>
            <a:r>
              <a:rPr lang="tr-TR" dirty="0" smtClean="0"/>
              <a:t>Çözüm</a:t>
            </a:r>
            <a:endParaRPr lang="tr-TR" dirty="0"/>
          </a:p>
        </p:txBody>
      </p:sp>
      <p:sp>
        <p:nvSpPr>
          <p:cNvPr id="8" name="Rectangle 2"/>
          <p:cNvSpPr>
            <a:spLocks noChangeArrowheads="1"/>
          </p:cNvSpPr>
          <p:nvPr/>
        </p:nvSpPr>
        <p:spPr bwMode="auto">
          <a:xfrm>
            <a:off x="271603" y="888979"/>
            <a:ext cx="612090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tr-TR" dirty="0"/>
              <a:t> ÖRNEK ÇALIŞMA </a:t>
            </a:r>
            <a:r>
              <a:rPr lang="tr-TR" dirty="0" smtClean="0"/>
              <a:t>:  </a:t>
            </a:r>
            <a:r>
              <a:rPr lang="tr-TR" altLang="tr-TR" dirty="0" smtClean="0"/>
              <a:t>Kaç </a:t>
            </a:r>
            <a:r>
              <a:rPr lang="tr-TR" altLang="tr-TR" dirty="0"/>
              <a:t>adet sayı gireceksiniz: </a:t>
            </a:r>
            <a:r>
              <a:rPr lang="tr-TR" altLang="tr-TR" dirty="0" smtClean="0"/>
              <a:t>8 </a:t>
            </a:r>
          </a:p>
          <a:p>
            <a:pPr eaLnBrk="0" fontAlgn="base" hangingPunct="0">
              <a:spcBef>
                <a:spcPct val="0"/>
              </a:spcBef>
              <a:spcAft>
                <a:spcPct val="0"/>
              </a:spcAft>
            </a:pPr>
            <a:r>
              <a:rPr lang="tr-TR" altLang="tr-TR" dirty="0"/>
              <a:t>	</a:t>
            </a:r>
            <a:r>
              <a:rPr lang="tr-TR" altLang="tr-TR" dirty="0" smtClean="0"/>
              <a:t>	Sayılar </a:t>
            </a:r>
            <a:r>
              <a:rPr lang="tr-TR" altLang="tr-TR" dirty="0"/>
              <a:t>(8 tane): 1 4 7 6 3 8 6 </a:t>
            </a:r>
            <a:r>
              <a:rPr lang="tr-TR" altLang="tr-TR" dirty="0" smtClean="0"/>
              <a:t>4</a:t>
            </a:r>
          </a:p>
          <a:p>
            <a:pPr eaLnBrk="0" fontAlgn="base" hangingPunct="0">
              <a:spcBef>
                <a:spcPct val="0"/>
              </a:spcBef>
              <a:spcAft>
                <a:spcPct val="0"/>
              </a:spcAft>
            </a:pPr>
            <a:r>
              <a:rPr lang="tr-TR" altLang="tr-TR" dirty="0"/>
              <a:t>	</a:t>
            </a:r>
            <a:r>
              <a:rPr lang="tr-TR" altLang="tr-TR" dirty="0" smtClean="0"/>
              <a:t>	Girilen </a:t>
            </a:r>
            <a:r>
              <a:rPr lang="tr-TR" altLang="tr-TR" dirty="0"/>
              <a:t>8 sayının 3 tanesi tek, 5 tanesi çifttir</a:t>
            </a:r>
            <a:r>
              <a:rPr kumimoji="0" lang="tr-TR" altLang="tr-TR" sz="1000" b="1" i="0" u="none" strike="noStrike" cap="none" normalizeH="0" baseline="0" dirty="0" smtClean="0">
                <a:ln>
                  <a:noFill/>
                </a:ln>
                <a:solidFill>
                  <a:schemeClr val="tx1"/>
                </a:solidFill>
                <a:effectLst/>
                <a:latin typeface="Arial Unicode MS"/>
              </a:rPr>
              <a:t>.</a:t>
            </a:r>
            <a:r>
              <a:rPr kumimoji="0" lang="tr-TR" altLang="tr-TR" sz="800" b="0" i="0" u="none" strike="noStrike" cap="none" normalizeH="0" baseline="0" dirty="0" smtClean="0">
                <a:ln>
                  <a:noFill/>
                </a:ln>
                <a:solidFill>
                  <a:schemeClr val="tx1"/>
                </a:solidFill>
                <a:effectLst/>
              </a:rPr>
              <a:t> </a:t>
            </a: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pic>
        <p:nvPicPr>
          <p:cNvPr id="9" name="Resim 8"/>
          <p:cNvPicPr>
            <a:picLocks noChangeAspect="1"/>
          </p:cNvPicPr>
          <p:nvPr/>
        </p:nvPicPr>
        <p:blipFill>
          <a:blip r:embed="rId2"/>
          <a:stretch>
            <a:fillRect/>
          </a:stretch>
        </p:blipFill>
        <p:spPr>
          <a:xfrm>
            <a:off x="1526393" y="2089491"/>
            <a:ext cx="9388931" cy="3690217"/>
          </a:xfrm>
          <a:prstGeom prst="rect">
            <a:avLst/>
          </a:prstGeom>
        </p:spPr>
      </p:pic>
      <p:pic>
        <p:nvPicPr>
          <p:cNvPr id="11" name="Resim 10"/>
          <p:cNvPicPr>
            <a:picLocks noChangeAspect="1"/>
          </p:cNvPicPr>
          <p:nvPr/>
        </p:nvPicPr>
        <p:blipFill>
          <a:blip r:embed="rId3"/>
          <a:stretch>
            <a:fillRect/>
          </a:stretch>
        </p:blipFill>
        <p:spPr>
          <a:xfrm>
            <a:off x="1526393" y="6138488"/>
            <a:ext cx="4744112" cy="628738"/>
          </a:xfrm>
          <a:prstGeom prst="rect">
            <a:avLst/>
          </a:prstGeom>
        </p:spPr>
      </p:pic>
    </p:spTree>
    <p:extLst>
      <p:ext uri="{BB962C8B-B14F-4D97-AF65-F5344CB8AC3E}">
        <p14:creationId xmlns:p14="http://schemas.microsoft.com/office/powerpoint/2010/main" val="3983850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603387" y="260750"/>
            <a:ext cx="3796597" cy="369332"/>
          </a:xfrm>
          <a:prstGeom prst="rect">
            <a:avLst/>
          </a:prstGeom>
        </p:spPr>
        <p:txBody>
          <a:bodyPr wrap="square">
            <a:spAutoFit/>
          </a:bodyPr>
          <a:lstStyle/>
          <a:p>
            <a:pPr marL="285750" indent="-285750" algn="just">
              <a:buFont typeface="Wingdings" panose="05000000000000000000" pitchFamily="2" charset="2"/>
              <a:buChar char="v"/>
            </a:pPr>
            <a:r>
              <a:rPr lang="tr-TR" dirty="0" smtClean="0"/>
              <a:t> </a:t>
            </a:r>
            <a:r>
              <a:rPr lang="tr-TR" dirty="0"/>
              <a:t>ÖRNEK </a:t>
            </a:r>
            <a:r>
              <a:rPr lang="tr-TR" dirty="0" smtClean="0"/>
              <a:t>11  Çözüm </a:t>
            </a:r>
            <a:r>
              <a:rPr lang="tr-TR" dirty="0"/>
              <a:t>: </a:t>
            </a:r>
          </a:p>
        </p:txBody>
      </p:sp>
      <p:pic>
        <p:nvPicPr>
          <p:cNvPr id="4" name="Resim 3"/>
          <p:cNvPicPr>
            <a:picLocks noChangeAspect="1"/>
          </p:cNvPicPr>
          <p:nvPr/>
        </p:nvPicPr>
        <p:blipFill>
          <a:blip r:embed="rId2"/>
          <a:stretch>
            <a:fillRect/>
          </a:stretch>
        </p:blipFill>
        <p:spPr>
          <a:xfrm>
            <a:off x="1294730" y="774533"/>
            <a:ext cx="9602540" cy="5544324"/>
          </a:xfrm>
          <a:prstGeom prst="rect">
            <a:avLst/>
          </a:prstGeom>
        </p:spPr>
      </p:pic>
    </p:spTree>
    <p:extLst>
      <p:ext uri="{BB962C8B-B14F-4D97-AF65-F5344CB8AC3E}">
        <p14:creationId xmlns:p14="http://schemas.microsoft.com/office/powerpoint/2010/main" val="3194809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22C8A585-1C6F-480E-AF0F-28B910A505FA}"/>
              </a:ext>
            </a:extLst>
          </p:cNvPr>
          <p:cNvSpPr txBox="1"/>
          <p:nvPr/>
        </p:nvSpPr>
        <p:spPr>
          <a:xfrm>
            <a:off x="4132613" y="273132"/>
            <a:ext cx="3150093" cy="369332"/>
          </a:xfrm>
          <a:prstGeom prst="rect">
            <a:avLst/>
          </a:prstGeom>
          <a:noFill/>
        </p:spPr>
        <p:txBody>
          <a:bodyPr wrap="none" rtlCol="0">
            <a:spAutoFit/>
          </a:bodyPr>
          <a:lstStyle/>
          <a:p>
            <a:r>
              <a:rPr lang="tr-TR" b="1" dirty="0"/>
              <a:t>İç-İçe Döngüler (</a:t>
            </a:r>
            <a:r>
              <a:rPr lang="tr-TR" b="1" dirty="0" err="1"/>
              <a:t>Nested</a:t>
            </a:r>
            <a:r>
              <a:rPr lang="tr-TR" b="1" dirty="0"/>
              <a:t> </a:t>
            </a:r>
            <a:r>
              <a:rPr lang="tr-TR" b="1" dirty="0" err="1"/>
              <a:t>Loops</a:t>
            </a:r>
            <a:r>
              <a:rPr lang="tr-TR" b="1" dirty="0"/>
              <a:t>) </a:t>
            </a:r>
          </a:p>
        </p:txBody>
      </p:sp>
      <p:sp>
        <p:nvSpPr>
          <p:cNvPr id="5" name="Dikdörtgen 4">
            <a:extLst>
              <a:ext uri="{FF2B5EF4-FFF2-40B4-BE49-F238E27FC236}">
                <a16:creationId xmlns:a16="http://schemas.microsoft.com/office/drawing/2014/main" id="{165E1FAB-E342-497A-B5FE-255DC659EA35}"/>
              </a:ext>
            </a:extLst>
          </p:cNvPr>
          <p:cNvSpPr/>
          <p:nvPr/>
        </p:nvSpPr>
        <p:spPr>
          <a:xfrm>
            <a:off x="889823" y="815369"/>
            <a:ext cx="10629242" cy="646331"/>
          </a:xfrm>
          <a:prstGeom prst="rect">
            <a:avLst/>
          </a:prstGeom>
        </p:spPr>
        <p:txBody>
          <a:bodyPr wrap="square">
            <a:spAutoFit/>
          </a:bodyPr>
          <a:lstStyle/>
          <a:p>
            <a:pPr algn="just">
              <a:spcAft>
                <a:spcPts val="0"/>
              </a:spcAft>
            </a:pPr>
            <a:r>
              <a:rPr lang="tr-TR" dirty="0">
                <a:latin typeface="Times New Roman" panose="02020603050405020304" pitchFamily="18" charset="0"/>
                <a:ea typeface="Times New Roman" panose="02020603050405020304" pitchFamily="18" charset="0"/>
              </a:rPr>
              <a:t>Bir döngü içerisinde başka bir döngü bulunuyorsa, bu tür yapılara iç-içe döngüler denir. Bu durumda içteki döngü dıştaki döngünün her adımında yeniden  çalıştırılacaktır. </a:t>
            </a:r>
            <a:endParaRPr lang="tr-TR" sz="2800" dirty="0">
              <a:effectLst/>
              <a:latin typeface="Times New Roman" panose="02020603050405020304" pitchFamily="18" charset="0"/>
              <a:ea typeface="Times New Roman" panose="02020603050405020304" pitchFamily="18" charset="0"/>
            </a:endParaRPr>
          </a:p>
        </p:txBody>
      </p:sp>
      <p:sp>
        <p:nvSpPr>
          <p:cNvPr id="7" name="Dikdörtgen 6">
            <a:extLst>
              <a:ext uri="{FF2B5EF4-FFF2-40B4-BE49-F238E27FC236}">
                <a16:creationId xmlns:a16="http://schemas.microsoft.com/office/drawing/2014/main" id="{47811555-0E06-4BC9-A2E9-A38331974586}"/>
              </a:ext>
            </a:extLst>
          </p:cNvPr>
          <p:cNvSpPr/>
          <p:nvPr/>
        </p:nvSpPr>
        <p:spPr>
          <a:xfrm>
            <a:off x="889823" y="1846566"/>
            <a:ext cx="7221024" cy="2862322"/>
          </a:xfrm>
          <a:prstGeom prst="rect">
            <a:avLst/>
          </a:prstGeom>
        </p:spPr>
        <p:txBody>
          <a:bodyPr wrap="square">
            <a:spAutoFit/>
          </a:bodyPr>
          <a:lstStyle/>
          <a:p>
            <a:pPr lvl="0"/>
            <a:r>
              <a:rPr lang="tr-TR" b="1" dirty="0" err="1">
                <a:solidFill>
                  <a:prstClr val="black"/>
                </a:solidFill>
                <a:latin typeface="Consolas"/>
              </a:rPr>
              <a:t>int</a:t>
            </a:r>
            <a:r>
              <a:rPr lang="tr-TR" b="1" dirty="0">
                <a:solidFill>
                  <a:prstClr val="black"/>
                </a:solidFill>
                <a:latin typeface="Consolas"/>
              </a:rPr>
              <a:t> i;</a:t>
            </a:r>
          </a:p>
          <a:p>
            <a:pPr lvl="0"/>
            <a:r>
              <a:rPr lang="tr-TR" b="1" dirty="0" err="1">
                <a:solidFill>
                  <a:prstClr val="black"/>
                </a:solidFill>
                <a:latin typeface="Consolas"/>
              </a:rPr>
              <a:t>int</a:t>
            </a:r>
            <a:r>
              <a:rPr lang="tr-TR" b="1" dirty="0">
                <a:solidFill>
                  <a:prstClr val="black"/>
                </a:solidFill>
                <a:latin typeface="Consolas"/>
              </a:rPr>
              <a:t> j;</a:t>
            </a:r>
          </a:p>
          <a:p>
            <a:pPr lvl="0"/>
            <a:r>
              <a:rPr lang="tr-TR" b="1" dirty="0">
                <a:solidFill>
                  <a:prstClr val="black"/>
                </a:solidFill>
                <a:latin typeface="Consolas"/>
              </a:rPr>
              <a:t>	      </a:t>
            </a:r>
          </a:p>
          <a:p>
            <a:pPr lvl="0"/>
            <a:r>
              <a:rPr lang="tr-TR" b="1" dirty="0" err="1">
                <a:solidFill>
                  <a:prstClr val="black"/>
                </a:solidFill>
                <a:latin typeface="Consolas"/>
              </a:rPr>
              <a:t>for</a:t>
            </a:r>
            <a:r>
              <a:rPr lang="tr-TR" b="1" dirty="0">
                <a:solidFill>
                  <a:prstClr val="black"/>
                </a:solidFill>
                <a:latin typeface="Consolas"/>
              </a:rPr>
              <a:t> ( i = 1 ; i &lt;= 5 ; i++ ){ /*dış döngü*/ </a:t>
            </a:r>
          </a:p>
          <a:p>
            <a:pPr lvl="0"/>
            <a:r>
              <a:rPr lang="tr-TR" b="1" dirty="0">
                <a:solidFill>
                  <a:prstClr val="black"/>
                </a:solidFill>
                <a:latin typeface="Consolas"/>
              </a:rPr>
              <a:t>   </a:t>
            </a:r>
            <a:r>
              <a:rPr lang="tr-TR" b="1" dirty="0" err="1">
                <a:solidFill>
                  <a:prstClr val="black"/>
                </a:solidFill>
                <a:latin typeface="Consolas"/>
              </a:rPr>
              <a:t>for</a:t>
            </a:r>
            <a:r>
              <a:rPr lang="tr-TR" b="1" dirty="0">
                <a:solidFill>
                  <a:prstClr val="black"/>
                </a:solidFill>
                <a:latin typeface="Consolas"/>
              </a:rPr>
              <a:t> ( j = 1 ; j &lt;= i ; j++ ) /*iç döngü*/ </a:t>
            </a:r>
          </a:p>
          <a:p>
            <a:pPr lvl="0"/>
            <a:r>
              <a:rPr lang="tr-TR" b="1" dirty="0">
                <a:solidFill>
                  <a:prstClr val="black"/>
                </a:solidFill>
                <a:latin typeface="Consolas"/>
              </a:rPr>
              <a:t>      </a:t>
            </a:r>
            <a:r>
              <a:rPr lang="tr-TR" b="1" dirty="0" err="1">
                <a:solidFill>
                  <a:prstClr val="black"/>
                </a:solidFill>
                <a:latin typeface="Consolas"/>
              </a:rPr>
              <a:t>System.out.print</a:t>
            </a:r>
            <a:r>
              <a:rPr lang="tr-TR" b="1" dirty="0">
                <a:solidFill>
                  <a:prstClr val="black"/>
                </a:solidFill>
                <a:latin typeface="Consolas"/>
              </a:rPr>
              <a:t>("*");</a:t>
            </a:r>
          </a:p>
          <a:p>
            <a:pPr lvl="0"/>
            <a:r>
              <a:rPr lang="tr-TR" b="1" dirty="0">
                <a:solidFill>
                  <a:prstClr val="black"/>
                </a:solidFill>
                <a:latin typeface="Consolas"/>
              </a:rPr>
              <a:t>   </a:t>
            </a:r>
            <a:r>
              <a:rPr lang="tr-TR" b="1" dirty="0" err="1">
                <a:solidFill>
                  <a:prstClr val="black"/>
                </a:solidFill>
                <a:latin typeface="Consolas"/>
              </a:rPr>
              <a:t>System.out.print</a:t>
            </a:r>
            <a:r>
              <a:rPr lang="tr-TR" b="1" dirty="0">
                <a:solidFill>
                  <a:prstClr val="black"/>
                </a:solidFill>
                <a:latin typeface="Consolas"/>
              </a:rPr>
              <a:t>("\n"); //Her yıldız satırından sonra </a:t>
            </a:r>
          </a:p>
          <a:p>
            <a:pPr lvl="0"/>
            <a:r>
              <a:rPr lang="tr-TR" b="1" dirty="0">
                <a:solidFill>
                  <a:prstClr val="black"/>
                </a:solidFill>
                <a:latin typeface="Consolas"/>
              </a:rPr>
              <a:t>}                          //alt satıra geçmek için kullanılır*/</a:t>
            </a:r>
          </a:p>
          <a:p>
            <a:pPr lvl="0"/>
            <a:endParaRPr lang="tr-TR" b="1" dirty="0">
              <a:solidFill>
                <a:prstClr val="black"/>
              </a:solidFill>
              <a:latin typeface="Courier New" panose="02070309020205020404" pitchFamily="49" charset="0"/>
              <a:ea typeface="Times New Roman" panose="02020603050405020304" pitchFamily="18" charset="0"/>
            </a:endParaRPr>
          </a:p>
        </p:txBody>
      </p:sp>
      <p:graphicFrame>
        <p:nvGraphicFramePr>
          <p:cNvPr id="11" name="Tablo 10">
            <a:extLst>
              <a:ext uri="{FF2B5EF4-FFF2-40B4-BE49-F238E27FC236}">
                <a16:creationId xmlns:a16="http://schemas.microsoft.com/office/drawing/2014/main" id="{8CF2FACA-A04C-4072-8587-AEE688499CED}"/>
              </a:ext>
            </a:extLst>
          </p:cNvPr>
          <p:cNvGraphicFramePr>
            <a:graphicFrameLocks noGrp="1"/>
          </p:cNvGraphicFramePr>
          <p:nvPr>
            <p:extLst>
              <p:ext uri="{D42A27DB-BD31-4B8C-83A1-F6EECF244321}">
                <p14:modId xmlns:p14="http://schemas.microsoft.com/office/powerpoint/2010/main" val="460592984"/>
              </p:ext>
            </p:extLst>
          </p:nvPr>
        </p:nvGraphicFramePr>
        <p:xfrm>
          <a:off x="8293546" y="1846566"/>
          <a:ext cx="3451149" cy="3901440"/>
        </p:xfrm>
        <a:graphic>
          <a:graphicData uri="http://schemas.openxmlformats.org/drawingml/2006/table">
            <a:tbl>
              <a:tblPr>
                <a:tableStyleId>{5C22544A-7EE6-4342-B048-85BDC9FD1C3A}</a:tableStyleId>
              </a:tblPr>
              <a:tblGrid>
                <a:gridCol w="560138">
                  <a:extLst>
                    <a:ext uri="{9D8B030D-6E8A-4147-A177-3AD203B41FA5}">
                      <a16:colId xmlns:a16="http://schemas.microsoft.com/office/drawing/2014/main" val="3989052289"/>
                    </a:ext>
                  </a:extLst>
                </a:gridCol>
                <a:gridCol w="1008103">
                  <a:extLst>
                    <a:ext uri="{9D8B030D-6E8A-4147-A177-3AD203B41FA5}">
                      <a16:colId xmlns:a16="http://schemas.microsoft.com/office/drawing/2014/main" val="2559404526"/>
                    </a:ext>
                  </a:extLst>
                </a:gridCol>
                <a:gridCol w="1882908">
                  <a:extLst>
                    <a:ext uri="{9D8B030D-6E8A-4147-A177-3AD203B41FA5}">
                      <a16:colId xmlns:a16="http://schemas.microsoft.com/office/drawing/2014/main" val="4186120170"/>
                    </a:ext>
                  </a:extLst>
                </a:gridCol>
              </a:tblGrid>
              <a:tr h="190379">
                <a:tc>
                  <a:txBody>
                    <a:bodyPr/>
                    <a:lstStyle/>
                    <a:p>
                      <a:pPr>
                        <a:spcAft>
                          <a:spcPts val="0"/>
                        </a:spcAft>
                      </a:pPr>
                      <a:r>
                        <a:rPr lang="tr-TR" sz="1600">
                          <a:effectLst/>
                        </a:rPr>
                        <a:t>i</a:t>
                      </a:r>
                      <a:endParaRPr lang="tr-T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tr-TR" sz="1600">
                          <a:effectLst/>
                        </a:rPr>
                        <a:t>j</a:t>
                      </a:r>
                      <a:endParaRPr lang="tr-T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tr-TR" sz="1600">
                          <a:effectLst/>
                        </a:rPr>
                        <a:t>Çıktı</a:t>
                      </a:r>
                      <a:endParaRPr lang="tr-TR" sz="1600">
                        <a:effectLst/>
                        <a:latin typeface="Times New Roman" panose="02020603050405020304" pitchFamily="18" charset="0"/>
                        <a:ea typeface="Times New Roman" panose="02020603050405020304" pitchFamily="18" charset="0"/>
                      </a:endParaRPr>
                    </a:p>
                  </a:txBody>
                  <a:tcPr marL="44450" marR="44450" marT="0" marB="0"/>
                </a:tc>
                <a:extLst>
                  <a:ext uri="{0D108BD9-81ED-4DB2-BD59-A6C34878D82A}">
                    <a16:rowId xmlns:a16="http://schemas.microsoft.com/office/drawing/2014/main" val="3727627505"/>
                  </a:ext>
                </a:extLst>
              </a:tr>
              <a:tr h="190379">
                <a:tc>
                  <a:txBody>
                    <a:bodyPr/>
                    <a:lstStyle/>
                    <a:p>
                      <a:pPr>
                        <a:spcAft>
                          <a:spcPts val="0"/>
                        </a:spcAft>
                      </a:pPr>
                      <a:r>
                        <a:rPr lang="tr-TR" sz="1600">
                          <a:effectLst/>
                        </a:rPr>
                        <a:t>1</a:t>
                      </a:r>
                      <a:endParaRPr lang="tr-T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tr-TR" sz="1600">
                          <a:effectLst/>
                        </a:rPr>
                        <a:t>1</a:t>
                      </a:r>
                      <a:endParaRPr lang="tr-TR" sz="1600">
                        <a:effectLst/>
                        <a:latin typeface="Times New Roman" panose="02020603050405020304" pitchFamily="18" charset="0"/>
                        <a:ea typeface="Times New Roman" panose="02020603050405020304" pitchFamily="18" charset="0"/>
                      </a:endParaRPr>
                    </a:p>
                  </a:txBody>
                  <a:tcPr marL="44450" marR="44450" marT="0" marB="0"/>
                </a:tc>
                <a:tc rowSpan="15">
                  <a:txBody>
                    <a:bodyPr/>
                    <a:lstStyle/>
                    <a:p>
                      <a:pPr>
                        <a:spcAft>
                          <a:spcPts val="0"/>
                        </a:spcAft>
                      </a:pPr>
                      <a:r>
                        <a:rPr lang="tr-TR" sz="1600">
                          <a:effectLst/>
                        </a:rPr>
                        <a:t>*</a:t>
                      </a:r>
                    </a:p>
                    <a:p>
                      <a:pPr>
                        <a:spcAft>
                          <a:spcPts val="0"/>
                        </a:spcAft>
                      </a:pPr>
                      <a:r>
                        <a:rPr lang="tr-TR" sz="1600">
                          <a:effectLst/>
                        </a:rPr>
                        <a:t>**</a:t>
                      </a:r>
                    </a:p>
                    <a:p>
                      <a:pPr>
                        <a:spcAft>
                          <a:spcPts val="0"/>
                        </a:spcAft>
                      </a:pPr>
                      <a:r>
                        <a:rPr lang="tr-TR" sz="1600">
                          <a:effectLst/>
                        </a:rPr>
                        <a:t>***</a:t>
                      </a:r>
                    </a:p>
                    <a:p>
                      <a:pPr>
                        <a:spcAft>
                          <a:spcPts val="0"/>
                        </a:spcAft>
                      </a:pPr>
                      <a:r>
                        <a:rPr lang="tr-TR" sz="1600">
                          <a:effectLst/>
                        </a:rPr>
                        <a:t>****</a:t>
                      </a:r>
                    </a:p>
                    <a:p>
                      <a:pPr>
                        <a:spcAft>
                          <a:spcPts val="0"/>
                        </a:spcAft>
                      </a:pPr>
                      <a:r>
                        <a:rPr lang="tr-TR" sz="1600">
                          <a:effectLst/>
                        </a:rPr>
                        <a:t>*****</a:t>
                      </a:r>
                      <a:endParaRPr lang="tr-TR" sz="1600">
                        <a:effectLst/>
                        <a:latin typeface="Times New Roman" panose="02020603050405020304" pitchFamily="18" charset="0"/>
                        <a:ea typeface="Times New Roman" panose="02020603050405020304" pitchFamily="18" charset="0"/>
                      </a:endParaRPr>
                    </a:p>
                  </a:txBody>
                  <a:tcPr marL="44450" marR="44450" marT="0" marB="0"/>
                </a:tc>
                <a:extLst>
                  <a:ext uri="{0D108BD9-81ED-4DB2-BD59-A6C34878D82A}">
                    <a16:rowId xmlns:a16="http://schemas.microsoft.com/office/drawing/2014/main" val="1072451953"/>
                  </a:ext>
                </a:extLst>
              </a:tr>
              <a:tr h="190379">
                <a:tc>
                  <a:txBody>
                    <a:bodyPr/>
                    <a:lstStyle/>
                    <a:p>
                      <a:pPr>
                        <a:spcAft>
                          <a:spcPts val="0"/>
                        </a:spcAft>
                      </a:pPr>
                      <a:r>
                        <a:rPr lang="tr-TR" sz="1600">
                          <a:effectLst/>
                        </a:rPr>
                        <a:t>2</a:t>
                      </a:r>
                      <a:endParaRPr lang="tr-T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tr-TR" sz="1600">
                          <a:effectLst/>
                        </a:rPr>
                        <a:t>1</a:t>
                      </a:r>
                      <a:endParaRPr lang="tr-TR" sz="1600">
                        <a:effectLst/>
                        <a:latin typeface="Times New Roman" panose="02020603050405020304" pitchFamily="18" charset="0"/>
                        <a:ea typeface="Times New Roman" panose="02020603050405020304" pitchFamily="18" charset="0"/>
                      </a:endParaRPr>
                    </a:p>
                  </a:txBody>
                  <a:tcPr marL="44450" marR="44450" marT="0" marB="0"/>
                </a:tc>
                <a:tc vMerge="1">
                  <a:txBody>
                    <a:bodyPr/>
                    <a:lstStyle/>
                    <a:p>
                      <a:endParaRPr lang="tr-TR"/>
                    </a:p>
                  </a:txBody>
                  <a:tcPr/>
                </a:tc>
                <a:extLst>
                  <a:ext uri="{0D108BD9-81ED-4DB2-BD59-A6C34878D82A}">
                    <a16:rowId xmlns:a16="http://schemas.microsoft.com/office/drawing/2014/main" val="111688842"/>
                  </a:ext>
                </a:extLst>
              </a:tr>
              <a:tr h="190379">
                <a:tc>
                  <a:txBody>
                    <a:bodyPr/>
                    <a:lstStyle/>
                    <a:p>
                      <a:pPr>
                        <a:spcAft>
                          <a:spcPts val="0"/>
                        </a:spcAft>
                      </a:pPr>
                      <a:r>
                        <a:rPr lang="tr-TR" sz="1600">
                          <a:effectLst/>
                        </a:rPr>
                        <a:t> </a:t>
                      </a:r>
                      <a:endParaRPr lang="tr-T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tr-TR" sz="1600">
                          <a:effectLst/>
                        </a:rPr>
                        <a:t>2 </a:t>
                      </a:r>
                      <a:endParaRPr lang="tr-TR" sz="1600">
                        <a:effectLst/>
                        <a:latin typeface="Times New Roman" panose="02020603050405020304" pitchFamily="18" charset="0"/>
                        <a:ea typeface="Times New Roman" panose="02020603050405020304" pitchFamily="18" charset="0"/>
                      </a:endParaRPr>
                    </a:p>
                  </a:txBody>
                  <a:tcPr marL="44450" marR="44450" marT="0" marB="0"/>
                </a:tc>
                <a:tc vMerge="1">
                  <a:txBody>
                    <a:bodyPr/>
                    <a:lstStyle/>
                    <a:p>
                      <a:endParaRPr lang="tr-TR"/>
                    </a:p>
                  </a:txBody>
                  <a:tcPr/>
                </a:tc>
                <a:extLst>
                  <a:ext uri="{0D108BD9-81ED-4DB2-BD59-A6C34878D82A}">
                    <a16:rowId xmlns:a16="http://schemas.microsoft.com/office/drawing/2014/main" val="2620765996"/>
                  </a:ext>
                </a:extLst>
              </a:tr>
              <a:tr h="190379">
                <a:tc>
                  <a:txBody>
                    <a:bodyPr/>
                    <a:lstStyle/>
                    <a:p>
                      <a:pPr>
                        <a:spcAft>
                          <a:spcPts val="0"/>
                        </a:spcAft>
                      </a:pPr>
                      <a:r>
                        <a:rPr lang="tr-TR" sz="1600">
                          <a:effectLst/>
                        </a:rPr>
                        <a:t>3</a:t>
                      </a:r>
                      <a:endParaRPr lang="tr-T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tr-TR" sz="1600">
                          <a:effectLst/>
                        </a:rPr>
                        <a:t>1</a:t>
                      </a:r>
                      <a:endParaRPr lang="tr-TR" sz="1600">
                        <a:effectLst/>
                        <a:latin typeface="Times New Roman" panose="02020603050405020304" pitchFamily="18" charset="0"/>
                        <a:ea typeface="Times New Roman" panose="02020603050405020304" pitchFamily="18" charset="0"/>
                      </a:endParaRPr>
                    </a:p>
                  </a:txBody>
                  <a:tcPr marL="44450" marR="44450" marT="0" marB="0"/>
                </a:tc>
                <a:tc vMerge="1">
                  <a:txBody>
                    <a:bodyPr/>
                    <a:lstStyle/>
                    <a:p>
                      <a:endParaRPr lang="tr-TR"/>
                    </a:p>
                  </a:txBody>
                  <a:tcPr/>
                </a:tc>
                <a:extLst>
                  <a:ext uri="{0D108BD9-81ED-4DB2-BD59-A6C34878D82A}">
                    <a16:rowId xmlns:a16="http://schemas.microsoft.com/office/drawing/2014/main" val="1852519979"/>
                  </a:ext>
                </a:extLst>
              </a:tr>
              <a:tr h="190379">
                <a:tc>
                  <a:txBody>
                    <a:bodyPr/>
                    <a:lstStyle/>
                    <a:p>
                      <a:pPr>
                        <a:spcAft>
                          <a:spcPts val="0"/>
                        </a:spcAft>
                      </a:pPr>
                      <a:r>
                        <a:rPr lang="tr-TR" sz="1600">
                          <a:effectLst/>
                        </a:rPr>
                        <a:t> </a:t>
                      </a:r>
                      <a:endParaRPr lang="tr-T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tr-TR" sz="1600">
                          <a:effectLst/>
                        </a:rPr>
                        <a:t>2 </a:t>
                      </a:r>
                      <a:endParaRPr lang="tr-TR" sz="1600">
                        <a:effectLst/>
                        <a:latin typeface="Times New Roman" panose="02020603050405020304" pitchFamily="18" charset="0"/>
                        <a:ea typeface="Times New Roman" panose="02020603050405020304" pitchFamily="18" charset="0"/>
                      </a:endParaRPr>
                    </a:p>
                  </a:txBody>
                  <a:tcPr marL="44450" marR="44450" marT="0" marB="0"/>
                </a:tc>
                <a:tc vMerge="1">
                  <a:txBody>
                    <a:bodyPr/>
                    <a:lstStyle/>
                    <a:p>
                      <a:endParaRPr lang="tr-TR"/>
                    </a:p>
                  </a:txBody>
                  <a:tcPr/>
                </a:tc>
                <a:extLst>
                  <a:ext uri="{0D108BD9-81ED-4DB2-BD59-A6C34878D82A}">
                    <a16:rowId xmlns:a16="http://schemas.microsoft.com/office/drawing/2014/main" val="474079529"/>
                  </a:ext>
                </a:extLst>
              </a:tr>
              <a:tr h="190379">
                <a:tc>
                  <a:txBody>
                    <a:bodyPr/>
                    <a:lstStyle/>
                    <a:p>
                      <a:pPr>
                        <a:spcAft>
                          <a:spcPts val="0"/>
                        </a:spcAft>
                      </a:pPr>
                      <a:r>
                        <a:rPr lang="tr-TR" sz="1600">
                          <a:effectLst/>
                        </a:rPr>
                        <a:t> </a:t>
                      </a:r>
                      <a:endParaRPr lang="tr-T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tr-TR" sz="1600">
                          <a:effectLst/>
                        </a:rPr>
                        <a:t>3</a:t>
                      </a:r>
                      <a:endParaRPr lang="tr-TR" sz="1600">
                        <a:effectLst/>
                        <a:latin typeface="Times New Roman" panose="02020603050405020304" pitchFamily="18" charset="0"/>
                        <a:ea typeface="Times New Roman" panose="02020603050405020304" pitchFamily="18" charset="0"/>
                      </a:endParaRPr>
                    </a:p>
                  </a:txBody>
                  <a:tcPr marL="44450" marR="44450" marT="0" marB="0"/>
                </a:tc>
                <a:tc vMerge="1">
                  <a:txBody>
                    <a:bodyPr/>
                    <a:lstStyle/>
                    <a:p>
                      <a:endParaRPr lang="tr-TR"/>
                    </a:p>
                  </a:txBody>
                  <a:tcPr/>
                </a:tc>
                <a:extLst>
                  <a:ext uri="{0D108BD9-81ED-4DB2-BD59-A6C34878D82A}">
                    <a16:rowId xmlns:a16="http://schemas.microsoft.com/office/drawing/2014/main" val="418086763"/>
                  </a:ext>
                </a:extLst>
              </a:tr>
              <a:tr h="190379">
                <a:tc>
                  <a:txBody>
                    <a:bodyPr/>
                    <a:lstStyle/>
                    <a:p>
                      <a:pPr>
                        <a:spcAft>
                          <a:spcPts val="0"/>
                        </a:spcAft>
                      </a:pPr>
                      <a:r>
                        <a:rPr lang="tr-TR" sz="1600">
                          <a:effectLst/>
                        </a:rPr>
                        <a:t>4</a:t>
                      </a:r>
                      <a:endParaRPr lang="tr-T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tr-TR" sz="1600">
                          <a:effectLst/>
                        </a:rPr>
                        <a:t>1 </a:t>
                      </a:r>
                      <a:endParaRPr lang="tr-TR" sz="1600">
                        <a:effectLst/>
                        <a:latin typeface="Times New Roman" panose="02020603050405020304" pitchFamily="18" charset="0"/>
                        <a:ea typeface="Times New Roman" panose="02020603050405020304" pitchFamily="18" charset="0"/>
                      </a:endParaRPr>
                    </a:p>
                  </a:txBody>
                  <a:tcPr marL="44450" marR="44450" marT="0" marB="0"/>
                </a:tc>
                <a:tc vMerge="1">
                  <a:txBody>
                    <a:bodyPr/>
                    <a:lstStyle/>
                    <a:p>
                      <a:endParaRPr lang="tr-TR"/>
                    </a:p>
                  </a:txBody>
                  <a:tcPr/>
                </a:tc>
                <a:extLst>
                  <a:ext uri="{0D108BD9-81ED-4DB2-BD59-A6C34878D82A}">
                    <a16:rowId xmlns:a16="http://schemas.microsoft.com/office/drawing/2014/main" val="2985458753"/>
                  </a:ext>
                </a:extLst>
              </a:tr>
              <a:tr h="190379">
                <a:tc>
                  <a:txBody>
                    <a:bodyPr/>
                    <a:lstStyle/>
                    <a:p>
                      <a:pPr>
                        <a:spcAft>
                          <a:spcPts val="0"/>
                        </a:spcAft>
                      </a:pPr>
                      <a:r>
                        <a:rPr lang="tr-TR" sz="1600">
                          <a:effectLst/>
                        </a:rPr>
                        <a:t> </a:t>
                      </a:r>
                      <a:endParaRPr lang="tr-T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tr-TR" sz="1600">
                          <a:effectLst/>
                        </a:rPr>
                        <a:t>2</a:t>
                      </a:r>
                      <a:endParaRPr lang="tr-TR" sz="1600">
                        <a:effectLst/>
                        <a:latin typeface="Times New Roman" panose="02020603050405020304" pitchFamily="18" charset="0"/>
                        <a:ea typeface="Times New Roman" panose="02020603050405020304" pitchFamily="18" charset="0"/>
                      </a:endParaRPr>
                    </a:p>
                  </a:txBody>
                  <a:tcPr marL="44450" marR="44450" marT="0" marB="0"/>
                </a:tc>
                <a:tc vMerge="1">
                  <a:txBody>
                    <a:bodyPr/>
                    <a:lstStyle/>
                    <a:p>
                      <a:endParaRPr lang="tr-TR"/>
                    </a:p>
                  </a:txBody>
                  <a:tcPr/>
                </a:tc>
                <a:extLst>
                  <a:ext uri="{0D108BD9-81ED-4DB2-BD59-A6C34878D82A}">
                    <a16:rowId xmlns:a16="http://schemas.microsoft.com/office/drawing/2014/main" val="1562436937"/>
                  </a:ext>
                </a:extLst>
              </a:tr>
              <a:tr h="190379">
                <a:tc>
                  <a:txBody>
                    <a:bodyPr/>
                    <a:lstStyle/>
                    <a:p>
                      <a:pPr>
                        <a:spcAft>
                          <a:spcPts val="0"/>
                        </a:spcAft>
                      </a:pPr>
                      <a:r>
                        <a:rPr lang="tr-TR" sz="1600">
                          <a:effectLst/>
                        </a:rPr>
                        <a:t> </a:t>
                      </a:r>
                      <a:endParaRPr lang="tr-T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tr-TR" sz="1600">
                          <a:effectLst/>
                        </a:rPr>
                        <a:t>3 </a:t>
                      </a:r>
                      <a:endParaRPr lang="tr-TR" sz="1600">
                        <a:effectLst/>
                        <a:latin typeface="Times New Roman" panose="02020603050405020304" pitchFamily="18" charset="0"/>
                        <a:ea typeface="Times New Roman" panose="02020603050405020304" pitchFamily="18" charset="0"/>
                      </a:endParaRPr>
                    </a:p>
                  </a:txBody>
                  <a:tcPr marL="44450" marR="44450" marT="0" marB="0"/>
                </a:tc>
                <a:tc vMerge="1">
                  <a:txBody>
                    <a:bodyPr/>
                    <a:lstStyle/>
                    <a:p>
                      <a:endParaRPr lang="tr-TR"/>
                    </a:p>
                  </a:txBody>
                  <a:tcPr/>
                </a:tc>
                <a:extLst>
                  <a:ext uri="{0D108BD9-81ED-4DB2-BD59-A6C34878D82A}">
                    <a16:rowId xmlns:a16="http://schemas.microsoft.com/office/drawing/2014/main" val="2597580785"/>
                  </a:ext>
                </a:extLst>
              </a:tr>
              <a:tr h="190379">
                <a:tc>
                  <a:txBody>
                    <a:bodyPr/>
                    <a:lstStyle/>
                    <a:p>
                      <a:pPr>
                        <a:spcAft>
                          <a:spcPts val="0"/>
                        </a:spcAft>
                      </a:pPr>
                      <a:r>
                        <a:rPr lang="tr-TR" sz="1600">
                          <a:effectLst/>
                        </a:rPr>
                        <a:t> </a:t>
                      </a:r>
                      <a:endParaRPr lang="tr-T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tr-TR" sz="1600">
                          <a:effectLst/>
                        </a:rPr>
                        <a:t>4</a:t>
                      </a:r>
                      <a:endParaRPr lang="tr-TR" sz="1600">
                        <a:effectLst/>
                        <a:latin typeface="Times New Roman" panose="02020603050405020304" pitchFamily="18" charset="0"/>
                        <a:ea typeface="Times New Roman" panose="02020603050405020304" pitchFamily="18" charset="0"/>
                      </a:endParaRPr>
                    </a:p>
                  </a:txBody>
                  <a:tcPr marL="44450" marR="44450" marT="0" marB="0"/>
                </a:tc>
                <a:tc vMerge="1">
                  <a:txBody>
                    <a:bodyPr/>
                    <a:lstStyle/>
                    <a:p>
                      <a:endParaRPr lang="tr-TR"/>
                    </a:p>
                  </a:txBody>
                  <a:tcPr/>
                </a:tc>
                <a:extLst>
                  <a:ext uri="{0D108BD9-81ED-4DB2-BD59-A6C34878D82A}">
                    <a16:rowId xmlns:a16="http://schemas.microsoft.com/office/drawing/2014/main" val="1525248686"/>
                  </a:ext>
                </a:extLst>
              </a:tr>
              <a:tr h="190379">
                <a:tc>
                  <a:txBody>
                    <a:bodyPr/>
                    <a:lstStyle/>
                    <a:p>
                      <a:pPr>
                        <a:spcAft>
                          <a:spcPts val="0"/>
                        </a:spcAft>
                      </a:pPr>
                      <a:r>
                        <a:rPr lang="tr-TR" sz="1600">
                          <a:effectLst/>
                        </a:rPr>
                        <a:t>5</a:t>
                      </a:r>
                      <a:endParaRPr lang="tr-T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tr-TR" sz="1600">
                          <a:effectLst/>
                        </a:rPr>
                        <a:t>1 </a:t>
                      </a:r>
                      <a:endParaRPr lang="tr-TR" sz="1600">
                        <a:effectLst/>
                        <a:latin typeface="Times New Roman" panose="02020603050405020304" pitchFamily="18" charset="0"/>
                        <a:ea typeface="Times New Roman" panose="02020603050405020304" pitchFamily="18" charset="0"/>
                      </a:endParaRPr>
                    </a:p>
                  </a:txBody>
                  <a:tcPr marL="44450" marR="44450" marT="0" marB="0"/>
                </a:tc>
                <a:tc vMerge="1">
                  <a:txBody>
                    <a:bodyPr/>
                    <a:lstStyle/>
                    <a:p>
                      <a:endParaRPr lang="tr-TR"/>
                    </a:p>
                  </a:txBody>
                  <a:tcPr/>
                </a:tc>
                <a:extLst>
                  <a:ext uri="{0D108BD9-81ED-4DB2-BD59-A6C34878D82A}">
                    <a16:rowId xmlns:a16="http://schemas.microsoft.com/office/drawing/2014/main" val="3750308157"/>
                  </a:ext>
                </a:extLst>
              </a:tr>
              <a:tr h="190379">
                <a:tc>
                  <a:txBody>
                    <a:bodyPr/>
                    <a:lstStyle/>
                    <a:p>
                      <a:pPr>
                        <a:spcAft>
                          <a:spcPts val="0"/>
                        </a:spcAft>
                      </a:pPr>
                      <a:r>
                        <a:rPr lang="tr-TR" sz="1600">
                          <a:effectLst/>
                        </a:rPr>
                        <a:t> </a:t>
                      </a:r>
                      <a:endParaRPr lang="tr-T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tr-TR" sz="1600">
                          <a:effectLst/>
                        </a:rPr>
                        <a:t>2</a:t>
                      </a:r>
                      <a:endParaRPr lang="tr-TR" sz="1600">
                        <a:effectLst/>
                        <a:latin typeface="Times New Roman" panose="02020603050405020304" pitchFamily="18" charset="0"/>
                        <a:ea typeface="Times New Roman" panose="02020603050405020304" pitchFamily="18" charset="0"/>
                      </a:endParaRPr>
                    </a:p>
                  </a:txBody>
                  <a:tcPr marL="44450" marR="44450" marT="0" marB="0"/>
                </a:tc>
                <a:tc vMerge="1">
                  <a:txBody>
                    <a:bodyPr/>
                    <a:lstStyle/>
                    <a:p>
                      <a:endParaRPr lang="tr-TR"/>
                    </a:p>
                  </a:txBody>
                  <a:tcPr/>
                </a:tc>
                <a:extLst>
                  <a:ext uri="{0D108BD9-81ED-4DB2-BD59-A6C34878D82A}">
                    <a16:rowId xmlns:a16="http://schemas.microsoft.com/office/drawing/2014/main" val="1048808603"/>
                  </a:ext>
                </a:extLst>
              </a:tr>
              <a:tr h="190379">
                <a:tc>
                  <a:txBody>
                    <a:bodyPr/>
                    <a:lstStyle/>
                    <a:p>
                      <a:pPr>
                        <a:spcAft>
                          <a:spcPts val="0"/>
                        </a:spcAft>
                      </a:pPr>
                      <a:r>
                        <a:rPr lang="tr-TR" sz="1600">
                          <a:effectLst/>
                        </a:rPr>
                        <a:t> </a:t>
                      </a:r>
                      <a:endParaRPr lang="tr-T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tr-TR" sz="1600">
                          <a:effectLst/>
                        </a:rPr>
                        <a:t>3</a:t>
                      </a:r>
                      <a:endParaRPr lang="tr-TR" sz="1600">
                        <a:effectLst/>
                        <a:latin typeface="Times New Roman" panose="02020603050405020304" pitchFamily="18" charset="0"/>
                        <a:ea typeface="Times New Roman" panose="02020603050405020304" pitchFamily="18" charset="0"/>
                      </a:endParaRPr>
                    </a:p>
                  </a:txBody>
                  <a:tcPr marL="44450" marR="44450" marT="0" marB="0"/>
                </a:tc>
                <a:tc vMerge="1">
                  <a:txBody>
                    <a:bodyPr/>
                    <a:lstStyle/>
                    <a:p>
                      <a:endParaRPr lang="tr-TR"/>
                    </a:p>
                  </a:txBody>
                  <a:tcPr/>
                </a:tc>
                <a:extLst>
                  <a:ext uri="{0D108BD9-81ED-4DB2-BD59-A6C34878D82A}">
                    <a16:rowId xmlns:a16="http://schemas.microsoft.com/office/drawing/2014/main" val="3498890309"/>
                  </a:ext>
                </a:extLst>
              </a:tr>
              <a:tr h="190379">
                <a:tc>
                  <a:txBody>
                    <a:bodyPr/>
                    <a:lstStyle/>
                    <a:p>
                      <a:pPr>
                        <a:spcAft>
                          <a:spcPts val="0"/>
                        </a:spcAft>
                      </a:pPr>
                      <a:r>
                        <a:rPr lang="tr-TR" sz="1600">
                          <a:effectLst/>
                        </a:rPr>
                        <a:t> </a:t>
                      </a:r>
                      <a:endParaRPr lang="tr-T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tr-TR" sz="1600">
                          <a:effectLst/>
                        </a:rPr>
                        <a:t>4</a:t>
                      </a:r>
                      <a:endParaRPr lang="tr-TR" sz="1600">
                        <a:effectLst/>
                        <a:latin typeface="Times New Roman" panose="02020603050405020304" pitchFamily="18" charset="0"/>
                        <a:ea typeface="Times New Roman" panose="02020603050405020304" pitchFamily="18" charset="0"/>
                      </a:endParaRPr>
                    </a:p>
                  </a:txBody>
                  <a:tcPr marL="44450" marR="44450" marT="0" marB="0"/>
                </a:tc>
                <a:tc vMerge="1">
                  <a:txBody>
                    <a:bodyPr/>
                    <a:lstStyle/>
                    <a:p>
                      <a:endParaRPr lang="tr-TR"/>
                    </a:p>
                  </a:txBody>
                  <a:tcPr/>
                </a:tc>
                <a:extLst>
                  <a:ext uri="{0D108BD9-81ED-4DB2-BD59-A6C34878D82A}">
                    <a16:rowId xmlns:a16="http://schemas.microsoft.com/office/drawing/2014/main" val="1319776236"/>
                  </a:ext>
                </a:extLst>
              </a:tr>
              <a:tr h="190379">
                <a:tc>
                  <a:txBody>
                    <a:bodyPr/>
                    <a:lstStyle/>
                    <a:p>
                      <a:pPr>
                        <a:spcAft>
                          <a:spcPts val="0"/>
                        </a:spcAft>
                      </a:pPr>
                      <a:r>
                        <a:rPr lang="tr-TR" sz="1600">
                          <a:effectLst/>
                        </a:rPr>
                        <a:t> </a:t>
                      </a:r>
                      <a:endParaRPr lang="tr-T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tr-TR" sz="1600" dirty="0">
                          <a:effectLst/>
                        </a:rPr>
                        <a:t>5</a:t>
                      </a:r>
                      <a:endParaRPr lang="tr-TR" sz="1600" dirty="0">
                        <a:effectLst/>
                        <a:latin typeface="Times New Roman" panose="02020603050405020304" pitchFamily="18" charset="0"/>
                        <a:ea typeface="Times New Roman" panose="02020603050405020304" pitchFamily="18" charset="0"/>
                      </a:endParaRPr>
                    </a:p>
                  </a:txBody>
                  <a:tcPr marL="44450" marR="44450" marT="0" marB="0"/>
                </a:tc>
                <a:tc vMerge="1">
                  <a:txBody>
                    <a:bodyPr/>
                    <a:lstStyle/>
                    <a:p>
                      <a:endParaRPr lang="tr-TR"/>
                    </a:p>
                  </a:txBody>
                  <a:tcPr/>
                </a:tc>
                <a:extLst>
                  <a:ext uri="{0D108BD9-81ED-4DB2-BD59-A6C34878D82A}">
                    <a16:rowId xmlns:a16="http://schemas.microsoft.com/office/drawing/2014/main" val="2722627501"/>
                  </a:ext>
                </a:extLst>
              </a:tr>
            </a:tbl>
          </a:graphicData>
        </a:graphic>
      </p:graphicFrame>
    </p:spTree>
    <p:extLst>
      <p:ext uri="{BB962C8B-B14F-4D97-AF65-F5344CB8AC3E}">
        <p14:creationId xmlns:p14="http://schemas.microsoft.com/office/powerpoint/2010/main" val="1013620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0E8951F0-1D99-49A1-BF5D-B82A7A72FCEF}"/>
              </a:ext>
            </a:extLst>
          </p:cNvPr>
          <p:cNvPicPr>
            <a:picLocks noChangeAspect="1"/>
          </p:cNvPicPr>
          <p:nvPr/>
        </p:nvPicPr>
        <p:blipFill>
          <a:blip r:embed="rId2"/>
          <a:stretch>
            <a:fillRect/>
          </a:stretch>
        </p:blipFill>
        <p:spPr>
          <a:xfrm>
            <a:off x="1750712" y="1589138"/>
            <a:ext cx="9417389" cy="4825949"/>
          </a:xfrm>
          <a:prstGeom prst="rect">
            <a:avLst/>
          </a:prstGeom>
        </p:spPr>
      </p:pic>
      <p:sp>
        <p:nvSpPr>
          <p:cNvPr id="3" name="Dikdörtgen 2">
            <a:extLst>
              <a:ext uri="{FF2B5EF4-FFF2-40B4-BE49-F238E27FC236}">
                <a16:creationId xmlns:a16="http://schemas.microsoft.com/office/drawing/2014/main" id="{F1005CAE-67F9-4544-A239-A5E9598A8922}"/>
              </a:ext>
            </a:extLst>
          </p:cNvPr>
          <p:cNvSpPr/>
          <p:nvPr/>
        </p:nvSpPr>
        <p:spPr>
          <a:xfrm>
            <a:off x="889823" y="815369"/>
            <a:ext cx="10629242" cy="646331"/>
          </a:xfrm>
          <a:prstGeom prst="rect">
            <a:avLst/>
          </a:prstGeom>
        </p:spPr>
        <p:txBody>
          <a:bodyPr wrap="square">
            <a:spAutoFit/>
          </a:bodyPr>
          <a:lstStyle/>
          <a:p>
            <a:pPr algn="just">
              <a:spcAft>
                <a:spcPts val="0"/>
              </a:spcAft>
            </a:pPr>
            <a:r>
              <a:rPr lang="tr-TR" dirty="0">
                <a:latin typeface="Times New Roman" panose="02020603050405020304" pitchFamily="18" charset="0"/>
                <a:ea typeface="Times New Roman" panose="02020603050405020304" pitchFamily="18" charset="0"/>
              </a:rPr>
              <a:t>Bu internet sitesine girerseniz. Özellikle bu tür soruları adım adım izleme (</a:t>
            </a:r>
            <a:r>
              <a:rPr lang="tr-TR" dirty="0" err="1">
                <a:latin typeface="Times New Roman" panose="02020603050405020304" pitchFamily="18" charset="0"/>
                <a:ea typeface="Times New Roman" panose="02020603050405020304" pitchFamily="18" charset="0"/>
              </a:rPr>
              <a:t>trace</a:t>
            </a:r>
            <a:r>
              <a:rPr lang="tr-TR" dirty="0">
                <a:latin typeface="Times New Roman" panose="02020603050405020304" pitchFamily="18" charset="0"/>
                <a:ea typeface="Times New Roman" panose="02020603050405020304" pitchFamily="18" charset="0"/>
              </a:rPr>
              <a:t>) işlemini görsel olarak izleyebilirsiniz.</a:t>
            </a:r>
            <a:endParaRPr lang="tr-TR"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12556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A4728BE2-F6BC-463F-9759-597A974B4908}"/>
              </a:ext>
            </a:extLst>
          </p:cNvPr>
          <p:cNvPicPr>
            <a:picLocks noChangeAspect="1"/>
          </p:cNvPicPr>
          <p:nvPr/>
        </p:nvPicPr>
        <p:blipFill>
          <a:blip r:embed="rId2"/>
          <a:stretch>
            <a:fillRect/>
          </a:stretch>
        </p:blipFill>
        <p:spPr>
          <a:xfrm>
            <a:off x="1800225" y="895350"/>
            <a:ext cx="7702001" cy="5219700"/>
          </a:xfrm>
          <a:prstGeom prst="rect">
            <a:avLst/>
          </a:prstGeom>
        </p:spPr>
      </p:pic>
    </p:spTree>
    <p:extLst>
      <p:ext uri="{BB962C8B-B14F-4D97-AF65-F5344CB8AC3E}">
        <p14:creationId xmlns:p14="http://schemas.microsoft.com/office/powerpoint/2010/main" val="4234867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D9F9FAF0-E0D5-474F-A71A-346EF8BDCF81}"/>
              </a:ext>
            </a:extLst>
          </p:cNvPr>
          <p:cNvPicPr>
            <a:picLocks noChangeAspect="1"/>
          </p:cNvPicPr>
          <p:nvPr/>
        </p:nvPicPr>
        <p:blipFill>
          <a:blip r:embed="rId2"/>
          <a:stretch>
            <a:fillRect/>
          </a:stretch>
        </p:blipFill>
        <p:spPr>
          <a:xfrm>
            <a:off x="714375" y="1828799"/>
            <a:ext cx="11031322" cy="942976"/>
          </a:xfrm>
          <a:prstGeom prst="rect">
            <a:avLst/>
          </a:prstGeom>
        </p:spPr>
      </p:pic>
      <p:sp>
        <p:nvSpPr>
          <p:cNvPr id="3" name="Dikdörtgen 2">
            <a:extLst>
              <a:ext uri="{FF2B5EF4-FFF2-40B4-BE49-F238E27FC236}">
                <a16:creationId xmlns:a16="http://schemas.microsoft.com/office/drawing/2014/main" id="{B05433F5-25D3-485C-98EB-04426684ACED}"/>
              </a:ext>
            </a:extLst>
          </p:cNvPr>
          <p:cNvSpPr/>
          <p:nvPr/>
        </p:nvSpPr>
        <p:spPr>
          <a:xfrm>
            <a:off x="2461448" y="958244"/>
            <a:ext cx="7011165" cy="523220"/>
          </a:xfrm>
          <a:prstGeom prst="rect">
            <a:avLst/>
          </a:prstGeom>
        </p:spPr>
        <p:txBody>
          <a:bodyPr wrap="square">
            <a:spAutoFit/>
          </a:bodyPr>
          <a:lstStyle/>
          <a:p>
            <a:pPr algn="just">
              <a:spcAft>
                <a:spcPts val="0"/>
              </a:spcAft>
            </a:pPr>
            <a:r>
              <a:rPr lang="tr-TR" sz="2800" dirty="0">
                <a:effectLst/>
                <a:latin typeface="Times New Roman" panose="02020603050405020304" pitchFamily="18" charset="0"/>
                <a:ea typeface="Times New Roman" panose="02020603050405020304" pitchFamily="18" charset="0"/>
              </a:rPr>
              <a:t>Yazılan kodun linkini oluşturabilirsiniz. </a:t>
            </a:r>
          </a:p>
        </p:txBody>
      </p:sp>
      <p:cxnSp>
        <p:nvCxnSpPr>
          <p:cNvPr id="5" name="Düz Ok Bağlayıcısı 4">
            <a:extLst>
              <a:ext uri="{FF2B5EF4-FFF2-40B4-BE49-F238E27FC236}">
                <a16:creationId xmlns:a16="http://schemas.microsoft.com/office/drawing/2014/main" id="{8CD9AF9E-51AB-40E9-8173-527FDCB54B73}"/>
              </a:ext>
            </a:extLst>
          </p:cNvPr>
          <p:cNvCxnSpPr/>
          <p:nvPr/>
        </p:nvCxnSpPr>
        <p:spPr>
          <a:xfrm flipH="1">
            <a:off x="2461448" y="1481464"/>
            <a:ext cx="2453452" cy="661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Dikdörtgen 5">
            <a:extLst>
              <a:ext uri="{FF2B5EF4-FFF2-40B4-BE49-F238E27FC236}">
                <a16:creationId xmlns:a16="http://schemas.microsoft.com/office/drawing/2014/main" id="{C13207D4-AE63-4D91-8AA3-7E18887176D0}"/>
              </a:ext>
            </a:extLst>
          </p:cNvPr>
          <p:cNvSpPr/>
          <p:nvPr/>
        </p:nvSpPr>
        <p:spPr>
          <a:xfrm>
            <a:off x="580339" y="3021156"/>
            <a:ext cx="11031322" cy="3416320"/>
          </a:xfrm>
          <a:prstGeom prst="rect">
            <a:avLst/>
          </a:prstGeom>
        </p:spPr>
        <p:txBody>
          <a:bodyPr wrap="square">
            <a:spAutoFit/>
          </a:bodyPr>
          <a:lstStyle/>
          <a:p>
            <a:r>
              <a:rPr lang="tr-TR" dirty="0">
                <a:hlinkClick r:id="rId3"/>
              </a:rPr>
              <a:t>http://pythontutor.com/java.html#code=public%20class%20YourClassNameHere%20%7B%0A%20%20%20%20public%20static%20void%20main%28String%5B%5D%20args%29%20%7B%0A%20%20%20%20%20%20int%20i%3B%0A%20%20%20%20%20%20int%20j%3B%0A%20%20%20%20%20%20%0A%20%20%20%20%20%20for%20%28%20i%20%3D%201%20%3B%20i%20%3C%3D%205%20%3B%20i%2B%2B%20%29%7B%20/*d%C4%B1%C5%9Ftaki%20d%C3%B6ng%C3%BC*/%20%0A%20%20%20%20%20%20%20%20for%20%28%20j%20%3D%201%20%3B%20j%20%3C%3D%20i%20%3B%20j%2B%2B%20%29%20/*i%C3%A7teki%20d%C3%B6ng%C3%BC*/%20%0A%20%20%20%20%20%20%20%20%20%20System.out.print%28%22*%22%29%3B%0A%20%20%20%20%20%20%20%20System.out.print%28%22%5Cn%22%29%3B%20%20/*Her%20y%C4%B1ld%C4%B1z%20sat%C4%B1r%C4%B1ndan%20sonra%20*/%0A%20%20%20%20%20%20%7D%20%20%20%20%20%20%20%20%20%20%20%20%20%20%20%20%20%20%20/*alt%20sat%C4%B1ra%20ge%C3%A7mek%20i%C3%A7in%20kullan%C4%B1l%C4%B1r*/%20%0A%20%20%20%20%7D%0A%7D&amp;cumulative=false&amp;curInstr=61&amp;heapPrimitives=nevernest&amp;mode=display&amp;origin=opt-frontend.js&amp;py=java&amp;rawInputLstJSON=%5B%5D&amp;textReferences=false</a:t>
            </a:r>
            <a:endParaRPr lang="tr-TR" dirty="0"/>
          </a:p>
        </p:txBody>
      </p:sp>
    </p:spTree>
    <p:extLst>
      <p:ext uri="{BB962C8B-B14F-4D97-AF65-F5344CB8AC3E}">
        <p14:creationId xmlns:p14="http://schemas.microsoft.com/office/powerpoint/2010/main" val="342320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986D5DD1-C117-413C-AB50-470E66BCF6C2}"/>
              </a:ext>
            </a:extLst>
          </p:cNvPr>
          <p:cNvSpPr/>
          <p:nvPr/>
        </p:nvSpPr>
        <p:spPr>
          <a:xfrm>
            <a:off x="1432955" y="1138536"/>
            <a:ext cx="9326089" cy="954107"/>
          </a:xfrm>
          <a:prstGeom prst="rect">
            <a:avLst/>
          </a:prstGeom>
        </p:spPr>
        <p:txBody>
          <a:bodyPr wrap="square">
            <a:spAutoFit/>
          </a:bodyPr>
          <a:lstStyle/>
          <a:p>
            <a:pPr lvl="1">
              <a:lnSpc>
                <a:spcPct val="150000"/>
              </a:lnSpc>
              <a:spcAft>
                <a:spcPts val="0"/>
              </a:spcAft>
              <a:tabLst>
                <a:tab pos="365760" algn="l"/>
              </a:tabLst>
            </a:pPr>
            <a:r>
              <a:rPr lang="tr-TR" sz="1600" b="1" dirty="0">
                <a:latin typeface="Courier New" panose="02070309020205020404" pitchFamily="49" charset="0"/>
              </a:rPr>
              <a:t>break</a:t>
            </a:r>
            <a:r>
              <a:rPr lang="tr-TR" sz="1600" b="1" dirty="0">
                <a:latin typeface="Times New Roman" panose="02020603050405020304" pitchFamily="18" charset="0"/>
              </a:rPr>
              <a:t> Deyimi</a:t>
            </a:r>
          </a:p>
          <a:p>
            <a:r>
              <a:rPr lang="en-US" sz="1600" dirty="0">
                <a:latin typeface="Times New Roman" panose="02020603050405020304" pitchFamily="18" charset="0"/>
                <a:ea typeface="Times New Roman" panose="02020603050405020304" pitchFamily="18" charset="0"/>
              </a:rPr>
              <a:t>Bu </a:t>
            </a:r>
            <a:r>
              <a:rPr lang="en-US" sz="1600" dirty="0" err="1">
                <a:latin typeface="Times New Roman" panose="02020603050405020304" pitchFamily="18" charset="0"/>
                <a:ea typeface="Times New Roman" panose="02020603050405020304" pitchFamily="18" charset="0"/>
              </a:rPr>
              <a:t>komut</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daha</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önceki</a:t>
            </a:r>
            <a:r>
              <a:rPr lang="en-US" sz="1600" dirty="0">
                <a:latin typeface="Times New Roman" panose="02020603050405020304" pitchFamily="18" charset="0"/>
                <a:ea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switch…case</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yapısında</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kullanılmıştı</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Benzer</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bir</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şekilde</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döngü</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içinde</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kullanılan</a:t>
            </a:r>
            <a:r>
              <a:rPr lang="en-US" sz="1600" dirty="0">
                <a:latin typeface="Times New Roman" panose="02020603050405020304" pitchFamily="18" charset="0"/>
                <a:ea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break</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komutunun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amacı</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çalıştığı</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anda</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döngüyü</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sonlandırarak</a:t>
            </a:r>
            <a:r>
              <a:rPr lang="en-US" sz="1600" dirty="0">
                <a:latin typeface="Times New Roman" panose="02020603050405020304" pitchFamily="18" charset="0"/>
                <a:ea typeface="Times New Roman" panose="02020603050405020304" pitchFamily="18" charset="0"/>
              </a:rPr>
              <a:t> program </a:t>
            </a:r>
            <a:r>
              <a:rPr lang="en-US" sz="1600" dirty="0" err="1">
                <a:latin typeface="Times New Roman" panose="02020603050405020304" pitchFamily="18" charset="0"/>
                <a:ea typeface="Times New Roman" panose="02020603050405020304" pitchFamily="18" charset="0"/>
              </a:rPr>
              <a:t>akışını</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döngü</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dışına</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yönlendirmektir</a:t>
            </a:r>
            <a:r>
              <a:rPr lang="en-US" sz="1600" dirty="0">
                <a:latin typeface="Times New Roman" panose="02020603050405020304" pitchFamily="18" charset="0"/>
                <a:ea typeface="Times New Roman" panose="02020603050405020304" pitchFamily="18" charset="0"/>
              </a:rPr>
              <a:t>. </a:t>
            </a:r>
            <a:endParaRPr lang="tr-TR" sz="1600" dirty="0"/>
          </a:p>
        </p:txBody>
      </p:sp>
      <p:sp>
        <p:nvSpPr>
          <p:cNvPr id="6" name="Dikdörtgen 5">
            <a:extLst>
              <a:ext uri="{FF2B5EF4-FFF2-40B4-BE49-F238E27FC236}">
                <a16:creationId xmlns:a16="http://schemas.microsoft.com/office/drawing/2014/main" id="{31143FAD-C81B-4F5F-8FFE-0844A7DE0946}"/>
              </a:ext>
            </a:extLst>
          </p:cNvPr>
          <p:cNvSpPr/>
          <p:nvPr/>
        </p:nvSpPr>
        <p:spPr>
          <a:xfrm>
            <a:off x="1599209" y="2459504"/>
            <a:ext cx="4255325" cy="1938992"/>
          </a:xfrm>
          <a:prstGeom prst="rect">
            <a:avLst/>
          </a:prstGeom>
        </p:spPr>
        <p:txBody>
          <a:bodyPr wrap="square">
            <a:spAutoFit/>
          </a:bodyPr>
          <a:lstStyle/>
          <a:p>
            <a:r>
              <a:rPr lang="tr-TR" sz="2000" dirty="0" err="1">
                <a:latin typeface="Consolas" panose="020B0609020204030204" pitchFamily="49" charset="0"/>
              </a:rPr>
              <a:t>for</a:t>
            </a:r>
            <a:r>
              <a:rPr lang="tr-TR" sz="2000" dirty="0">
                <a:latin typeface="Consolas" panose="020B0609020204030204" pitchFamily="49" charset="0"/>
              </a:rPr>
              <a:t> (</a:t>
            </a:r>
            <a:r>
              <a:rPr lang="tr-TR" sz="2000" dirty="0" err="1">
                <a:latin typeface="Consolas" panose="020B0609020204030204" pitchFamily="49" charset="0"/>
              </a:rPr>
              <a:t>int</a:t>
            </a:r>
            <a:r>
              <a:rPr lang="tr-TR" sz="2000" dirty="0">
                <a:latin typeface="Consolas" panose="020B0609020204030204" pitchFamily="49" charset="0"/>
              </a:rPr>
              <a:t> i = 0; i &lt; 10; i++){         </a:t>
            </a:r>
          </a:p>
          <a:p>
            <a:r>
              <a:rPr lang="tr-TR" sz="2000" dirty="0">
                <a:latin typeface="Consolas" panose="020B0609020204030204" pitchFamily="49" charset="0"/>
              </a:rPr>
              <a:t>   </a:t>
            </a:r>
            <a:r>
              <a:rPr lang="tr-TR" sz="2000" dirty="0" err="1">
                <a:latin typeface="Consolas" panose="020B0609020204030204" pitchFamily="49" charset="0"/>
              </a:rPr>
              <a:t>if</a:t>
            </a:r>
            <a:r>
              <a:rPr lang="tr-TR" sz="2000" dirty="0">
                <a:latin typeface="Consolas" panose="020B0609020204030204" pitchFamily="49" charset="0"/>
              </a:rPr>
              <a:t> (i == 4){        </a:t>
            </a:r>
          </a:p>
          <a:p>
            <a:r>
              <a:rPr lang="tr-TR" sz="2000" dirty="0">
                <a:latin typeface="Consolas" panose="020B0609020204030204" pitchFamily="49" charset="0"/>
              </a:rPr>
              <a:t>     break;      </a:t>
            </a:r>
          </a:p>
          <a:p>
            <a:r>
              <a:rPr lang="tr-TR" sz="2000" dirty="0">
                <a:latin typeface="Consolas" panose="020B0609020204030204" pitchFamily="49" charset="0"/>
              </a:rPr>
              <a:t>   }      </a:t>
            </a:r>
          </a:p>
          <a:p>
            <a:r>
              <a:rPr lang="tr-TR" sz="2000" dirty="0">
                <a:latin typeface="Consolas" panose="020B0609020204030204" pitchFamily="49" charset="0"/>
              </a:rPr>
              <a:t>   </a:t>
            </a:r>
            <a:r>
              <a:rPr lang="tr-TR" sz="2000" dirty="0" err="1">
                <a:latin typeface="Consolas" panose="020B0609020204030204" pitchFamily="49" charset="0"/>
              </a:rPr>
              <a:t>System.out.println</a:t>
            </a:r>
            <a:r>
              <a:rPr lang="tr-TR" sz="2000" dirty="0">
                <a:latin typeface="Consolas" panose="020B0609020204030204" pitchFamily="49" charset="0"/>
              </a:rPr>
              <a:t>(i);    </a:t>
            </a:r>
          </a:p>
          <a:p>
            <a:r>
              <a:rPr lang="tr-TR" sz="2000" dirty="0">
                <a:latin typeface="Consolas" panose="020B0609020204030204" pitchFamily="49" charset="0"/>
              </a:rPr>
              <a:t>}  </a:t>
            </a:r>
          </a:p>
        </p:txBody>
      </p:sp>
      <p:sp>
        <p:nvSpPr>
          <p:cNvPr id="8" name="Dikdörtgen 7">
            <a:extLst>
              <a:ext uri="{FF2B5EF4-FFF2-40B4-BE49-F238E27FC236}">
                <a16:creationId xmlns:a16="http://schemas.microsoft.com/office/drawing/2014/main" id="{CACAF0E0-EB4D-4174-A347-FBB6727E1E3C}"/>
              </a:ext>
            </a:extLst>
          </p:cNvPr>
          <p:cNvSpPr/>
          <p:nvPr/>
        </p:nvSpPr>
        <p:spPr>
          <a:xfrm>
            <a:off x="7435781" y="2853523"/>
            <a:ext cx="2708030" cy="1200329"/>
          </a:xfrm>
          <a:prstGeom prst="rect">
            <a:avLst/>
          </a:prstGeom>
        </p:spPr>
        <p:txBody>
          <a:bodyPr wrap="square">
            <a:spAutoFit/>
          </a:bodyPr>
          <a:lstStyle/>
          <a:p>
            <a:r>
              <a:rPr lang="tr-TR" sz="2400" b="1" dirty="0">
                <a:latin typeface="Consolas" panose="020B0609020204030204" pitchFamily="49" charset="0"/>
              </a:rPr>
              <a:t>ÇIKTI</a:t>
            </a:r>
          </a:p>
          <a:p>
            <a:r>
              <a:rPr lang="tr-TR" sz="2400" b="1" dirty="0">
                <a:latin typeface="Consolas" panose="020B0609020204030204" pitchFamily="49" charset="0"/>
              </a:rPr>
              <a:t>?</a:t>
            </a:r>
          </a:p>
          <a:p>
            <a:endParaRPr lang="tr-TR" sz="2400" dirty="0">
              <a:latin typeface="Consolas" panose="020B0609020204030204" pitchFamily="49" charset="0"/>
            </a:endParaRPr>
          </a:p>
        </p:txBody>
      </p:sp>
      <p:sp>
        <p:nvSpPr>
          <p:cNvPr id="10" name="Dikdörtgen 9">
            <a:extLst>
              <a:ext uri="{FF2B5EF4-FFF2-40B4-BE49-F238E27FC236}">
                <a16:creationId xmlns:a16="http://schemas.microsoft.com/office/drawing/2014/main" id="{23E52928-CA53-492F-94F0-77835476FABA}"/>
              </a:ext>
            </a:extLst>
          </p:cNvPr>
          <p:cNvSpPr/>
          <p:nvPr/>
        </p:nvSpPr>
        <p:spPr>
          <a:xfrm>
            <a:off x="1432955" y="4765357"/>
            <a:ext cx="9326089" cy="423449"/>
          </a:xfrm>
          <a:prstGeom prst="rect">
            <a:avLst/>
          </a:prstGeom>
        </p:spPr>
        <p:txBody>
          <a:bodyPr wrap="square">
            <a:spAutoFit/>
          </a:bodyPr>
          <a:lstStyle/>
          <a:p>
            <a:pPr lvl="1">
              <a:lnSpc>
                <a:spcPct val="150000"/>
              </a:lnSpc>
              <a:spcAft>
                <a:spcPts val="0"/>
              </a:spcAft>
              <a:tabLst>
                <a:tab pos="365760" algn="l"/>
              </a:tabLst>
            </a:pPr>
            <a:r>
              <a:rPr lang="tr-TR" sz="1600" dirty="0"/>
              <a:t>İnternette </a:t>
            </a:r>
            <a:r>
              <a:rPr lang="tr-TR" sz="1600" dirty="0">
                <a:hlinkClick r:id="rId3"/>
              </a:rPr>
              <a:t>çalışan haline bağlantı</a:t>
            </a:r>
            <a:endParaRPr lang="tr-TR" sz="1600" dirty="0"/>
          </a:p>
        </p:txBody>
      </p:sp>
    </p:spTree>
    <p:extLst>
      <p:ext uri="{BB962C8B-B14F-4D97-AF65-F5344CB8AC3E}">
        <p14:creationId xmlns:p14="http://schemas.microsoft.com/office/powerpoint/2010/main" val="1196390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986D5DD1-C117-413C-AB50-470E66BCF6C2}"/>
              </a:ext>
            </a:extLst>
          </p:cNvPr>
          <p:cNvSpPr/>
          <p:nvPr/>
        </p:nvSpPr>
        <p:spPr>
          <a:xfrm>
            <a:off x="1432955" y="1138536"/>
            <a:ext cx="9326089" cy="954107"/>
          </a:xfrm>
          <a:prstGeom prst="rect">
            <a:avLst/>
          </a:prstGeom>
        </p:spPr>
        <p:txBody>
          <a:bodyPr wrap="square">
            <a:spAutoFit/>
          </a:bodyPr>
          <a:lstStyle/>
          <a:p>
            <a:pPr lvl="1">
              <a:lnSpc>
                <a:spcPct val="150000"/>
              </a:lnSpc>
              <a:spcAft>
                <a:spcPts val="0"/>
              </a:spcAft>
              <a:tabLst>
                <a:tab pos="365760" algn="l"/>
              </a:tabLst>
            </a:pPr>
            <a:r>
              <a:rPr lang="tr-TR" sz="1600" b="1" dirty="0" err="1">
                <a:latin typeface="Courier New" panose="02070309020205020404" pitchFamily="49" charset="0"/>
              </a:rPr>
              <a:t>continue</a:t>
            </a:r>
            <a:r>
              <a:rPr lang="tr-TR" sz="1600" b="1" dirty="0">
                <a:latin typeface="Times New Roman" panose="02020603050405020304" pitchFamily="18" charset="0"/>
              </a:rPr>
              <a:t> Deyimi</a:t>
            </a:r>
          </a:p>
          <a:p>
            <a:r>
              <a:rPr lang="en-US" sz="1600" dirty="0" err="1">
                <a:latin typeface="Times New Roman" panose="02020603050405020304" pitchFamily="18" charset="0"/>
                <a:ea typeface="Times New Roman" panose="02020603050405020304" pitchFamily="18" charset="0"/>
              </a:rPr>
              <a:t>Türkçe</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olarak</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devam</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etmek</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anlamına</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gelen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ve</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döngü</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içinde</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kullanılan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bu</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komutun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amacı</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çalıştığı</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anda</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döngü</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içindeki</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geri</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kalan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komutları</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işletmeden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döngü</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başı</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yapılmasını</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sağlamaktır</a:t>
            </a:r>
            <a:r>
              <a:rPr lang="en-US" sz="1600" dirty="0">
                <a:latin typeface="Times New Roman" panose="02020603050405020304" pitchFamily="18" charset="0"/>
                <a:ea typeface="Times New Roman" panose="02020603050405020304" pitchFamily="18" charset="0"/>
              </a:rPr>
              <a:t>.</a:t>
            </a:r>
            <a:endParaRPr lang="tr-TR" sz="1600" dirty="0"/>
          </a:p>
        </p:txBody>
      </p:sp>
      <p:sp>
        <p:nvSpPr>
          <p:cNvPr id="6" name="Dikdörtgen 5">
            <a:extLst>
              <a:ext uri="{FF2B5EF4-FFF2-40B4-BE49-F238E27FC236}">
                <a16:creationId xmlns:a16="http://schemas.microsoft.com/office/drawing/2014/main" id="{31143FAD-C81B-4F5F-8FFE-0844A7DE0946}"/>
              </a:ext>
            </a:extLst>
          </p:cNvPr>
          <p:cNvSpPr/>
          <p:nvPr/>
        </p:nvSpPr>
        <p:spPr>
          <a:xfrm>
            <a:off x="1599209" y="2459504"/>
            <a:ext cx="4255325" cy="1938992"/>
          </a:xfrm>
          <a:prstGeom prst="rect">
            <a:avLst/>
          </a:prstGeom>
        </p:spPr>
        <p:txBody>
          <a:bodyPr wrap="square">
            <a:spAutoFit/>
          </a:bodyPr>
          <a:lstStyle/>
          <a:p>
            <a:r>
              <a:rPr lang="tr-TR" sz="2000" dirty="0" err="1">
                <a:latin typeface="Consolas" panose="020B0609020204030204" pitchFamily="49" charset="0"/>
              </a:rPr>
              <a:t>for</a:t>
            </a:r>
            <a:r>
              <a:rPr lang="tr-TR" sz="2000" dirty="0">
                <a:latin typeface="Consolas" panose="020B0609020204030204" pitchFamily="49" charset="0"/>
              </a:rPr>
              <a:t> (</a:t>
            </a:r>
            <a:r>
              <a:rPr lang="tr-TR" sz="2000" dirty="0" err="1">
                <a:latin typeface="Consolas" panose="020B0609020204030204" pitchFamily="49" charset="0"/>
              </a:rPr>
              <a:t>int</a:t>
            </a:r>
            <a:r>
              <a:rPr lang="tr-TR" sz="2000" dirty="0">
                <a:latin typeface="Consolas" panose="020B0609020204030204" pitchFamily="49" charset="0"/>
              </a:rPr>
              <a:t> i = 0; i &lt; 10; i++){         </a:t>
            </a:r>
          </a:p>
          <a:p>
            <a:r>
              <a:rPr lang="tr-TR" sz="2000" dirty="0">
                <a:latin typeface="Consolas" panose="020B0609020204030204" pitchFamily="49" charset="0"/>
              </a:rPr>
              <a:t>   </a:t>
            </a:r>
            <a:r>
              <a:rPr lang="tr-TR" sz="2000" dirty="0" err="1">
                <a:latin typeface="Consolas" panose="020B0609020204030204" pitchFamily="49" charset="0"/>
              </a:rPr>
              <a:t>if</a:t>
            </a:r>
            <a:r>
              <a:rPr lang="tr-TR" sz="2000" dirty="0">
                <a:latin typeface="Consolas" panose="020B0609020204030204" pitchFamily="49" charset="0"/>
              </a:rPr>
              <a:t> (i == 4){        </a:t>
            </a:r>
          </a:p>
          <a:p>
            <a:r>
              <a:rPr lang="tr-TR" sz="2000" dirty="0">
                <a:latin typeface="Consolas" panose="020B0609020204030204" pitchFamily="49" charset="0"/>
              </a:rPr>
              <a:t>     </a:t>
            </a:r>
            <a:r>
              <a:rPr lang="tr-TR" sz="2000" dirty="0" err="1">
                <a:latin typeface="Consolas" panose="020B0609020204030204" pitchFamily="49" charset="0"/>
              </a:rPr>
              <a:t>continue</a:t>
            </a:r>
            <a:r>
              <a:rPr lang="tr-TR" sz="2000" dirty="0">
                <a:latin typeface="Consolas" panose="020B0609020204030204" pitchFamily="49" charset="0"/>
              </a:rPr>
              <a:t>;      </a:t>
            </a:r>
          </a:p>
          <a:p>
            <a:r>
              <a:rPr lang="tr-TR" sz="2000" dirty="0">
                <a:latin typeface="Consolas" panose="020B0609020204030204" pitchFamily="49" charset="0"/>
              </a:rPr>
              <a:t>   }      </a:t>
            </a:r>
          </a:p>
          <a:p>
            <a:r>
              <a:rPr lang="tr-TR" sz="2000" dirty="0">
                <a:latin typeface="Consolas" panose="020B0609020204030204" pitchFamily="49" charset="0"/>
              </a:rPr>
              <a:t>   </a:t>
            </a:r>
            <a:r>
              <a:rPr lang="tr-TR" sz="2000" dirty="0" err="1">
                <a:latin typeface="Consolas" panose="020B0609020204030204" pitchFamily="49" charset="0"/>
              </a:rPr>
              <a:t>System.out.println</a:t>
            </a:r>
            <a:r>
              <a:rPr lang="tr-TR" sz="2000" dirty="0">
                <a:latin typeface="Consolas" panose="020B0609020204030204" pitchFamily="49" charset="0"/>
              </a:rPr>
              <a:t>(i);    </a:t>
            </a:r>
          </a:p>
          <a:p>
            <a:r>
              <a:rPr lang="tr-TR" sz="2000" dirty="0">
                <a:latin typeface="Consolas" panose="020B0609020204030204" pitchFamily="49" charset="0"/>
              </a:rPr>
              <a:t>}  </a:t>
            </a:r>
          </a:p>
        </p:txBody>
      </p:sp>
      <p:sp>
        <p:nvSpPr>
          <p:cNvPr id="8" name="Dikdörtgen 7">
            <a:extLst>
              <a:ext uri="{FF2B5EF4-FFF2-40B4-BE49-F238E27FC236}">
                <a16:creationId xmlns:a16="http://schemas.microsoft.com/office/drawing/2014/main" id="{CACAF0E0-EB4D-4174-A347-FBB6727E1E3C}"/>
              </a:ext>
            </a:extLst>
          </p:cNvPr>
          <p:cNvSpPr/>
          <p:nvPr/>
        </p:nvSpPr>
        <p:spPr>
          <a:xfrm>
            <a:off x="7435781" y="2853523"/>
            <a:ext cx="2708030" cy="1200329"/>
          </a:xfrm>
          <a:prstGeom prst="rect">
            <a:avLst/>
          </a:prstGeom>
        </p:spPr>
        <p:txBody>
          <a:bodyPr wrap="square">
            <a:spAutoFit/>
          </a:bodyPr>
          <a:lstStyle/>
          <a:p>
            <a:r>
              <a:rPr lang="tr-TR" sz="2400" b="1" dirty="0">
                <a:latin typeface="Consolas" panose="020B0609020204030204" pitchFamily="49" charset="0"/>
              </a:rPr>
              <a:t>ÇIKTI</a:t>
            </a:r>
          </a:p>
          <a:p>
            <a:r>
              <a:rPr lang="tr-TR" sz="2400" b="1" dirty="0">
                <a:latin typeface="Consolas" panose="020B0609020204030204" pitchFamily="49" charset="0"/>
              </a:rPr>
              <a:t>?</a:t>
            </a:r>
          </a:p>
          <a:p>
            <a:endParaRPr lang="tr-TR" sz="2400" dirty="0">
              <a:latin typeface="Consolas" panose="020B0609020204030204" pitchFamily="49" charset="0"/>
            </a:endParaRPr>
          </a:p>
        </p:txBody>
      </p:sp>
      <p:sp>
        <p:nvSpPr>
          <p:cNvPr id="10" name="Dikdörtgen 9">
            <a:extLst>
              <a:ext uri="{FF2B5EF4-FFF2-40B4-BE49-F238E27FC236}">
                <a16:creationId xmlns:a16="http://schemas.microsoft.com/office/drawing/2014/main" id="{23E52928-CA53-492F-94F0-77835476FABA}"/>
              </a:ext>
            </a:extLst>
          </p:cNvPr>
          <p:cNvSpPr/>
          <p:nvPr/>
        </p:nvSpPr>
        <p:spPr>
          <a:xfrm>
            <a:off x="1432955" y="4765357"/>
            <a:ext cx="9326089" cy="423449"/>
          </a:xfrm>
          <a:prstGeom prst="rect">
            <a:avLst/>
          </a:prstGeom>
        </p:spPr>
        <p:txBody>
          <a:bodyPr wrap="square">
            <a:spAutoFit/>
          </a:bodyPr>
          <a:lstStyle/>
          <a:p>
            <a:pPr lvl="1">
              <a:lnSpc>
                <a:spcPct val="150000"/>
              </a:lnSpc>
              <a:spcAft>
                <a:spcPts val="0"/>
              </a:spcAft>
              <a:tabLst>
                <a:tab pos="365760" algn="l"/>
              </a:tabLst>
            </a:pPr>
            <a:r>
              <a:rPr lang="tr-TR" sz="1600" dirty="0"/>
              <a:t>İnternette </a:t>
            </a:r>
            <a:r>
              <a:rPr lang="tr-TR" sz="1600" dirty="0">
                <a:hlinkClick r:id="rId3"/>
              </a:rPr>
              <a:t>çalışan haline bağlantı</a:t>
            </a:r>
            <a:endParaRPr lang="tr-TR" sz="1600" dirty="0"/>
          </a:p>
        </p:txBody>
      </p:sp>
    </p:spTree>
    <p:extLst>
      <p:ext uri="{BB962C8B-B14F-4D97-AF65-F5344CB8AC3E}">
        <p14:creationId xmlns:p14="http://schemas.microsoft.com/office/powerpoint/2010/main" val="282709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1526393" y="30986"/>
            <a:ext cx="10482114" cy="646331"/>
          </a:xfrm>
          <a:prstGeom prst="rect">
            <a:avLst/>
          </a:prstGeom>
        </p:spPr>
        <p:txBody>
          <a:bodyPr wrap="square">
            <a:spAutoFit/>
          </a:bodyPr>
          <a:lstStyle/>
          <a:p>
            <a:r>
              <a:rPr lang="en-US" dirty="0" err="1"/>
              <a:t>Klavyeden</a:t>
            </a:r>
            <a:r>
              <a:rPr lang="en-US" dirty="0"/>
              <a:t> </a:t>
            </a:r>
            <a:r>
              <a:rPr lang="en-US" dirty="0" err="1"/>
              <a:t>pozitif</a:t>
            </a:r>
            <a:r>
              <a:rPr lang="en-US" dirty="0"/>
              <a:t> </a:t>
            </a:r>
            <a:r>
              <a:rPr lang="en-US" dirty="0" err="1"/>
              <a:t>tamsayı</a:t>
            </a:r>
            <a:r>
              <a:rPr lang="en-US" dirty="0"/>
              <a:t> </a:t>
            </a:r>
            <a:r>
              <a:rPr lang="en-US" dirty="0" err="1"/>
              <a:t>olarak</a:t>
            </a:r>
            <a:r>
              <a:rPr lang="en-US" dirty="0"/>
              <a:t> </a:t>
            </a:r>
            <a:r>
              <a:rPr lang="en-US" dirty="0" err="1"/>
              <a:t>girilen</a:t>
            </a:r>
            <a:r>
              <a:rPr lang="en-US" dirty="0"/>
              <a:t> </a:t>
            </a:r>
            <a:r>
              <a:rPr lang="en-US" dirty="0" err="1"/>
              <a:t>başlangıç</a:t>
            </a:r>
            <a:r>
              <a:rPr lang="en-US" dirty="0"/>
              <a:t> </a:t>
            </a:r>
            <a:r>
              <a:rPr lang="en-US" dirty="0" err="1"/>
              <a:t>ve</a:t>
            </a:r>
            <a:r>
              <a:rPr lang="en-US" dirty="0"/>
              <a:t> </a:t>
            </a:r>
            <a:r>
              <a:rPr lang="en-US" dirty="0" err="1"/>
              <a:t>bitiş</a:t>
            </a:r>
            <a:r>
              <a:rPr lang="en-US" dirty="0"/>
              <a:t> </a:t>
            </a:r>
            <a:r>
              <a:rPr lang="en-US" dirty="0" err="1"/>
              <a:t>değerlerine</a:t>
            </a:r>
            <a:r>
              <a:rPr lang="en-US" dirty="0"/>
              <a:t> </a:t>
            </a:r>
            <a:r>
              <a:rPr lang="en-US" dirty="0" err="1"/>
              <a:t>göre</a:t>
            </a:r>
            <a:r>
              <a:rPr lang="en-US" dirty="0"/>
              <a:t> </a:t>
            </a:r>
            <a:r>
              <a:rPr lang="en-US" dirty="0" err="1"/>
              <a:t>aradaki</a:t>
            </a:r>
            <a:r>
              <a:rPr lang="en-US" dirty="0"/>
              <a:t> </a:t>
            </a:r>
            <a:r>
              <a:rPr lang="en-US" dirty="0" err="1"/>
              <a:t>çift</a:t>
            </a:r>
            <a:r>
              <a:rPr lang="en-US" dirty="0"/>
              <a:t> </a:t>
            </a:r>
            <a:r>
              <a:rPr lang="en-US" dirty="0" err="1"/>
              <a:t>sayıları</a:t>
            </a:r>
            <a:r>
              <a:rPr lang="en-US" dirty="0"/>
              <a:t> </a:t>
            </a:r>
            <a:r>
              <a:rPr lang="en-US" dirty="0" err="1"/>
              <a:t>ve</a:t>
            </a:r>
            <a:r>
              <a:rPr lang="en-US" dirty="0"/>
              <a:t> </a:t>
            </a:r>
            <a:r>
              <a:rPr lang="en-US" dirty="0" err="1"/>
              <a:t>adetlerini</a:t>
            </a:r>
            <a:r>
              <a:rPr lang="en-US" dirty="0"/>
              <a:t> </a:t>
            </a:r>
            <a:r>
              <a:rPr lang="en-US" dirty="0" err="1"/>
              <a:t>ekrana</a:t>
            </a:r>
            <a:r>
              <a:rPr lang="en-US" dirty="0"/>
              <a:t> </a:t>
            </a:r>
            <a:r>
              <a:rPr lang="en-US" dirty="0" err="1"/>
              <a:t>yazan</a:t>
            </a:r>
            <a:r>
              <a:rPr lang="en-US" dirty="0"/>
              <a:t> java </a:t>
            </a:r>
            <a:r>
              <a:rPr lang="en-US" dirty="0" err="1"/>
              <a:t>programını</a:t>
            </a:r>
            <a:r>
              <a:rPr lang="en-US" dirty="0"/>
              <a:t> </a:t>
            </a:r>
            <a:r>
              <a:rPr lang="en-US" dirty="0" err="1" smtClean="0"/>
              <a:t>yazınız</a:t>
            </a:r>
            <a:r>
              <a:rPr lang="tr-TR" dirty="0" smtClean="0"/>
              <a:t> </a:t>
            </a:r>
            <a:r>
              <a:rPr lang="en-US" dirty="0" smtClean="0"/>
              <a:t> </a:t>
            </a:r>
            <a:r>
              <a:rPr lang="en-US" dirty="0"/>
              <a:t>(</a:t>
            </a:r>
            <a:r>
              <a:rPr lang="en-US" dirty="0" err="1"/>
              <a:t>Başlangıç</a:t>
            </a:r>
            <a:r>
              <a:rPr lang="en-US" dirty="0"/>
              <a:t> </a:t>
            </a:r>
            <a:r>
              <a:rPr lang="en-US" dirty="0" err="1"/>
              <a:t>ve</a:t>
            </a:r>
            <a:r>
              <a:rPr lang="en-US" dirty="0"/>
              <a:t> </a:t>
            </a:r>
            <a:r>
              <a:rPr lang="en-US" dirty="0" err="1"/>
              <a:t>bitiş</a:t>
            </a:r>
            <a:r>
              <a:rPr lang="en-US" dirty="0"/>
              <a:t> </a:t>
            </a:r>
            <a:r>
              <a:rPr lang="en-US" dirty="0" err="1"/>
              <a:t>eğer</a:t>
            </a:r>
            <a:r>
              <a:rPr lang="en-US" dirty="0"/>
              <a:t> </a:t>
            </a:r>
            <a:r>
              <a:rPr lang="en-US" dirty="0" err="1"/>
              <a:t>çiftse</a:t>
            </a:r>
            <a:r>
              <a:rPr lang="en-US" dirty="0"/>
              <a:t> </a:t>
            </a:r>
            <a:r>
              <a:rPr lang="en-US" dirty="0" err="1"/>
              <a:t>dahil</a:t>
            </a:r>
            <a:r>
              <a:rPr lang="en-US" dirty="0"/>
              <a:t> </a:t>
            </a:r>
            <a:r>
              <a:rPr lang="en-US" dirty="0" err="1"/>
              <a:t>edilecektir</a:t>
            </a:r>
            <a:r>
              <a:rPr lang="en-US" dirty="0" smtClean="0"/>
              <a:t>)</a:t>
            </a:r>
            <a:r>
              <a:rPr lang="tr-TR" dirty="0" smtClean="0"/>
              <a:t>.</a:t>
            </a:r>
            <a:endParaRPr lang="tr-TR" dirty="0">
              <a:latin typeface="Times New Roman" panose="02020603050405020304" pitchFamily="18" charset="0"/>
              <a:ea typeface="Times New Roman" panose="02020603050405020304" pitchFamily="18" charset="0"/>
            </a:endParaRPr>
          </a:p>
        </p:txBody>
      </p:sp>
      <p:sp>
        <p:nvSpPr>
          <p:cNvPr id="6" name="Dikdörtgen 5"/>
          <p:cNvSpPr/>
          <p:nvPr/>
        </p:nvSpPr>
        <p:spPr>
          <a:xfrm>
            <a:off x="56119" y="38755"/>
            <a:ext cx="1470274" cy="369332"/>
          </a:xfrm>
          <a:prstGeom prst="rect">
            <a:avLst/>
          </a:prstGeom>
        </p:spPr>
        <p:txBody>
          <a:bodyPr wrap="none">
            <a:spAutoFit/>
          </a:bodyPr>
          <a:lstStyle/>
          <a:p>
            <a:pPr marL="285750" indent="-285750" algn="just">
              <a:buFont typeface="Wingdings" panose="05000000000000000000" pitchFamily="2" charset="2"/>
              <a:buChar char="v"/>
            </a:pPr>
            <a:r>
              <a:rPr lang="tr-TR" dirty="0"/>
              <a:t>ÖRNEK </a:t>
            </a:r>
            <a:r>
              <a:rPr lang="tr-TR" dirty="0" smtClean="0"/>
              <a:t>2 </a:t>
            </a:r>
            <a:r>
              <a:rPr lang="tr-TR" dirty="0"/>
              <a:t>: </a:t>
            </a:r>
          </a:p>
        </p:txBody>
      </p:sp>
      <p:sp>
        <p:nvSpPr>
          <p:cNvPr id="7" name="Dikdörtgen 6"/>
          <p:cNvSpPr/>
          <p:nvPr/>
        </p:nvSpPr>
        <p:spPr>
          <a:xfrm>
            <a:off x="1214962" y="1935826"/>
            <a:ext cx="1112997" cy="369332"/>
          </a:xfrm>
          <a:prstGeom prst="rect">
            <a:avLst/>
          </a:prstGeom>
        </p:spPr>
        <p:txBody>
          <a:bodyPr wrap="none">
            <a:spAutoFit/>
          </a:bodyPr>
          <a:lstStyle/>
          <a:p>
            <a:pPr marL="285750" indent="-285750" algn="just">
              <a:buFont typeface="Wingdings" panose="05000000000000000000" pitchFamily="2" charset="2"/>
              <a:buChar char="v"/>
            </a:pPr>
            <a:r>
              <a:rPr lang="tr-TR" dirty="0" smtClean="0"/>
              <a:t>Çözüm</a:t>
            </a:r>
            <a:endParaRPr lang="tr-TR" dirty="0"/>
          </a:p>
        </p:txBody>
      </p:sp>
      <p:sp>
        <p:nvSpPr>
          <p:cNvPr id="3" name="Rectangle 2"/>
          <p:cNvSpPr>
            <a:spLocks noChangeArrowheads="1"/>
          </p:cNvSpPr>
          <p:nvPr/>
        </p:nvSpPr>
        <p:spPr bwMode="auto">
          <a:xfrm>
            <a:off x="155708" y="731435"/>
            <a:ext cx="556017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tr-TR" dirty="0"/>
              <a:t> ÖRNEK ÇALIŞMA : </a:t>
            </a:r>
            <a:r>
              <a:rPr lang="tr-TR" dirty="0" smtClean="0"/>
              <a:t> </a:t>
            </a:r>
            <a:r>
              <a:rPr lang="tr-TR" altLang="tr-TR" dirty="0" smtClean="0"/>
              <a:t>Başlangıç </a:t>
            </a:r>
            <a:r>
              <a:rPr lang="tr-TR" altLang="tr-TR" dirty="0"/>
              <a:t>ve bitiş değerini giriniz: 5 </a:t>
            </a:r>
            <a:r>
              <a:rPr lang="tr-TR" altLang="tr-TR" dirty="0" smtClean="0"/>
              <a:t> 10</a:t>
            </a:r>
          </a:p>
          <a:p>
            <a:pPr lvl="0" eaLnBrk="0" fontAlgn="base" hangingPunct="0">
              <a:spcBef>
                <a:spcPct val="0"/>
              </a:spcBef>
              <a:spcAft>
                <a:spcPct val="0"/>
              </a:spcAft>
            </a:pPr>
            <a:r>
              <a:rPr lang="tr-TR" altLang="tr-TR" dirty="0"/>
              <a:t>	</a:t>
            </a:r>
            <a:r>
              <a:rPr lang="tr-TR" altLang="tr-TR" dirty="0" smtClean="0"/>
              <a:t>	Sayılar </a:t>
            </a:r>
            <a:r>
              <a:rPr lang="tr-TR" altLang="tr-TR" dirty="0"/>
              <a:t>şunlardır: </a:t>
            </a:r>
            <a:r>
              <a:rPr lang="tr-TR" altLang="tr-TR" dirty="0" smtClean="0"/>
              <a:t>6   8  10 </a:t>
            </a:r>
          </a:p>
          <a:p>
            <a:pPr lvl="0" eaLnBrk="0" fontAlgn="base" hangingPunct="0">
              <a:spcBef>
                <a:spcPct val="0"/>
              </a:spcBef>
              <a:spcAft>
                <a:spcPct val="0"/>
              </a:spcAft>
            </a:pPr>
            <a:r>
              <a:rPr lang="tr-TR" altLang="tr-TR" dirty="0"/>
              <a:t>	</a:t>
            </a:r>
            <a:r>
              <a:rPr lang="tr-TR" altLang="tr-TR" dirty="0" smtClean="0"/>
              <a:t>	Toplam </a:t>
            </a:r>
            <a:r>
              <a:rPr lang="tr-TR" altLang="tr-TR" dirty="0"/>
              <a:t>3 adet </a:t>
            </a:r>
          </a:p>
        </p:txBody>
      </p:sp>
      <p:pic>
        <p:nvPicPr>
          <p:cNvPr id="10" name="Resim 9"/>
          <p:cNvPicPr>
            <a:picLocks noChangeAspect="1"/>
          </p:cNvPicPr>
          <p:nvPr/>
        </p:nvPicPr>
        <p:blipFill>
          <a:blip r:embed="rId2"/>
          <a:stretch>
            <a:fillRect/>
          </a:stretch>
        </p:blipFill>
        <p:spPr>
          <a:xfrm>
            <a:off x="2710679" y="5958886"/>
            <a:ext cx="4286848" cy="809738"/>
          </a:xfrm>
          <a:prstGeom prst="rect">
            <a:avLst/>
          </a:prstGeom>
        </p:spPr>
      </p:pic>
      <p:pic>
        <p:nvPicPr>
          <p:cNvPr id="12" name="Resim 11"/>
          <p:cNvPicPr>
            <a:picLocks noChangeAspect="1"/>
          </p:cNvPicPr>
          <p:nvPr/>
        </p:nvPicPr>
        <p:blipFill>
          <a:blip r:embed="rId3"/>
          <a:stretch>
            <a:fillRect/>
          </a:stretch>
        </p:blipFill>
        <p:spPr>
          <a:xfrm>
            <a:off x="2602037" y="1927817"/>
            <a:ext cx="5231554" cy="3707721"/>
          </a:xfrm>
          <a:prstGeom prst="rect">
            <a:avLst/>
          </a:prstGeom>
        </p:spPr>
      </p:pic>
    </p:spTree>
    <p:extLst>
      <p:ext uri="{BB962C8B-B14F-4D97-AF65-F5344CB8AC3E}">
        <p14:creationId xmlns:p14="http://schemas.microsoft.com/office/powerpoint/2010/main" val="3358741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1359239" y="0"/>
            <a:ext cx="10636604" cy="646331"/>
          </a:xfrm>
          <a:prstGeom prst="rect">
            <a:avLst/>
          </a:prstGeom>
        </p:spPr>
        <p:txBody>
          <a:bodyPr wrap="square">
            <a:spAutoFit/>
          </a:bodyPr>
          <a:lstStyle/>
          <a:p>
            <a:r>
              <a:rPr lang="tr-TR" dirty="0" smtClean="0"/>
              <a:t>Klavyeden </a:t>
            </a:r>
            <a:r>
              <a:rPr lang="tr-TR" dirty="0"/>
              <a:t>girilen 10 adet pozitif tamsayıdan, çift olanların </a:t>
            </a:r>
            <a:r>
              <a:rPr lang="tr-TR" dirty="0" smtClean="0"/>
              <a:t>ortalamasını </a:t>
            </a:r>
            <a:r>
              <a:rPr lang="tr-TR" dirty="0"/>
              <a:t>bulup ekrana yazan programı </a:t>
            </a:r>
            <a:r>
              <a:rPr lang="tr-TR" dirty="0" smtClean="0"/>
              <a:t>yazınız.</a:t>
            </a:r>
            <a:endParaRPr lang="tr-TR" dirty="0"/>
          </a:p>
          <a:p>
            <a:endParaRPr lang="tr-TR" dirty="0">
              <a:latin typeface="Times New Roman" panose="02020603050405020304" pitchFamily="18" charset="0"/>
              <a:ea typeface="Times New Roman" panose="02020603050405020304" pitchFamily="18" charset="0"/>
            </a:endParaRPr>
          </a:p>
        </p:txBody>
      </p:sp>
      <p:sp>
        <p:nvSpPr>
          <p:cNvPr id="6" name="Dikdörtgen 5"/>
          <p:cNvSpPr/>
          <p:nvPr/>
        </p:nvSpPr>
        <p:spPr>
          <a:xfrm>
            <a:off x="0" y="10427"/>
            <a:ext cx="1470274" cy="369332"/>
          </a:xfrm>
          <a:prstGeom prst="rect">
            <a:avLst/>
          </a:prstGeom>
        </p:spPr>
        <p:txBody>
          <a:bodyPr wrap="none">
            <a:spAutoFit/>
          </a:bodyPr>
          <a:lstStyle/>
          <a:p>
            <a:pPr marL="285750" indent="-285750" algn="just">
              <a:buFont typeface="Wingdings" panose="05000000000000000000" pitchFamily="2" charset="2"/>
              <a:buChar char="v"/>
            </a:pPr>
            <a:r>
              <a:rPr lang="tr-TR" dirty="0"/>
              <a:t>ÖRNEK 3 : </a:t>
            </a:r>
          </a:p>
        </p:txBody>
      </p:sp>
      <p:sp>
        <p:nvSpPr>
          <p:cNvPr id="7" name="Dikdörtgen 6"/>
          <p:cNvSpPr/>
          <p:nvPr/>
        </p:nvSpPr>
        <p:spPr>
          <a:xfrm>
            <a:off x="357277" y="1569724"/>
            <a:ext cx="1112997" cy="369332"/>
          </a:xfrm>
          <a:prstGeom prst="rect">
            <a:avLst/>
          </a:prstGeom>
        </p:spPr>
        <p:txBody>
          <a:bodyPr wrap="none">
            <a:spAutoFit/>
          </a:bodyPr>
          <a:lstStyle/>
          <a:p>
            <a:pPr marL="285750" indent="-285750" algn="just">
              <a:buFont typeface="Wingdings" panose="05000000000000000000" pitchFamily="2" charset="2"/>
              <a:buChar char="v"/>
            </a:pPr>
            <a:r>
              <a:rPr lang="tr-TR" dirty="0" smtClean="0"/>
              <a:t>Çözüm</a:t>
            </a:r>
            <a:endParaRPr lang="tr-TR" dirty="0"/>
          </a:p>
        </p:txBody>
      </p:sp>
      <p:sp>
        <p:nvSpPr>
          <p:cNvPr id="2" name="Dikdörtgen 1"/>
          <p:cNvSpPr/>
          <p:nvPr/>
        </p:nvSpPr>
        <p:spPr>
          <a:xfrm>
            <a:off x="187104" y="743909"/>
            <a:ext cx="10885283" cy="646331"/>
          </a:xfrm>
          <a:prstGeom prst="rect">
            <a:avLst/>
          </a:prstGeom>
        </p:spPr>
        <p:txBody>
          <a:bodyPr wrap="square">
            <a:spAutoFit/>
          </a:bodyPr>
          <a:lstStyle/>
          <a:p>
            <a:r>
              <a:rPr lang="tr-TR" dirty="0" smtClean="0"/>
              <a:t> </a:t>
            </a:r>
            <a:r>
              <a:rPr lang="tr-TR" dirty="0"/>
              <a:t>ÖRNEK ÇALIŞMA :</a:t>
            </a:r>
          </a:p>
          <a:p>
            <a:r>
              <a:rPr lang="tr-TR" dirty="0"/>
              <a:t> </a:t>
            </a:r>
            <a:r>
              <a:rPr lang="tr-TR" dirty="0" smtClean="0"/>
              <a:t>Sayıları </a:t>
            </a:r>
            <a:r>
              <a:rPr lang="tr-TR" dirty="0"/>
              <a:t>giriniz (10 adet): 5 2 1 4 7 6 3 8 6 10 Girilen sayılardan 6 </a:t>
            </a:r>
            <a:r>
              <a:rPr lang="tr-TR" dirty="0" smtClean="0"/>
              <a:t>adet </a:t>
            </a:r>
            <a:r>
              <a:rPr lang="tr-TR" dirty="0"/>
              <a:t>çift sayının aritmetik ortalaması = 6.0</a:t>
            </a:r>
          </a:p>
        </p:txBody>
      </p:sp>
      <p:pic>
        <p:nvPicPr>
          <p:cNvPr id="3" name="Resim 2"/>
          <p:cNvPicPr>
            <a:picLocks noChangeAspect="1"/>
          </p:cNvPicPr>
          <p:nvPr/>
        </p:nvPicPr>
        <p:blipFill>
          <a:blip r:embed="rId2"/>
          <a:stretch>
            <a:fillRect/>
          </a:stretch>
        </p:blipFill>
        <p:spPr>
          <a:xfrm>
            <a:off x="2100240" y="2120125"/>
            <a:ext cx="7059010" cy="4086795"/>
          </a:xfrm>
          <a:prstGeom prst="rect">
            <a:avLst/>
          </a:prstGeom>
        </p:spPr>
      </p:pic>
    </p:spTree>
    <p:extLst>
      <p:ext uri="{BB962C8B-B14F-4D97-AF65-F5344CB8AC3E}">
        <p14:creationId xmlns:p14="http://schemas.microsoft.com/office/powerpoint/2010/main" val="314340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361038" y="-10573"/>
            <a:ext cx="10921497" cy="646331"/>
          </a:xfrm>
          <a:prstGeom prst="rect">
            <a:avLst/>
          </a:prstGeom>
        </p:spPr>
        <p:txBody>
          <a:bodyPr wrap="square">
            <a:spAutoFit/>
          </a:bodyPr>
          <a:lstStyle/>
          <a:p>
            <a:r>
              <a:rPr lang="en-US" dirty="0" err="1"/>
              <a:t>Klavyeden</a:t>
            </a:r>
            <a:r>
              <a:rPr lang="en-US" dirty="0"/>
              <a:t> </a:t>
            </a:r>
            <a:r>
              <a:rPr lang="en-US" dirty="0" err="1"/>
              <a:t>girilen</a:t>
            </a:r>
            <a:r>
              <a:rPr lang="en-US" dirty="0"/>
              <a:t> </a:t>
            </a:r>
            <a:r>
              <a:rPr lang="en-US" dirty="0" err="1"/>
              <a:t>iki</a:t>
            </a:r>
            <a:r>
              <a:rPr lang="en-US" dirty="0"/>
              <a:t> </a:t>
            </a:r>
            <a:r>
              <a:rPr lang="en-US" dirty="0" err="1"/>
              <a:t>sayı</a:t>
            </a:r>
            <a:r>
              <a:rPr lang="en-US" dirty="0"/>
              <a:t> </a:t>
            </a:r>
            <a:r>
              <a:rPr lang="en-US" dirty="0" err="1"/>
              <a:t>arasındaki</a:t>
            </a:r>
            <a:r>
              <a:rPr lang="en-US" dirty="0"/>
              <a:t> 4 </a:t>
            </a:r>
            <a:r>
              <a:rPr lang="en-US" dirty="0" err="1"/>
              <a:t>ve</a:t>
            </a:r>
            <a:r>
              <a:rPr lang="en-US" dirty="0"/>
              <a:t> 7’ye tam </a:t>
            </a:r>
            <a:r>
              <a:rPr lang="en-US" dirty="0" err="1"/>
              <a:t>bölünebilen</a:t>
            </a:r>
            <a:r>
              <a:rPr lang="en-US" dirty="0"/>
              <a:t> </a:t>
            </a:r>
            <a:r>
              <a:rPr lang="en-US" dirty="0" err="1"/>
              <a:t>sayıları</a:t>
            </a:r>
            <a:r>
              <a:rPr lang="en-US" dirty="0"/>
              <a:t> </a:t>
            </a:r>
            <a:r>
              <a:rPr lang="en-US" dirty="0" err="1"/>
              <a:t>ve</a:t>
            </a:r>
            <a:r>
              <a:rPr lang="en-US" dirty="0"/>
              <a:t> </a:t>
            </a:r>
            <a:r>
              <a:rPr lang="en-US" dirty="0" err="1"/>
              <a:t>kaç</a:t>
            </a:r>
            <a:r>
              <a:rPr lang="en-US" dirty="0"/>
              <a:t> </a:t>
            </a:r>
            <a:r>
              <a:rPr lang="en-US" dirty="0" err="1"/>
              <a:t>adet</a:t>
            </a:r>
            <a:r>
              <a:rPr lang="en-US" dirty="0"/>
              <a:t> </a:t>
            </a:r>
            <a:r>
              <a:rPr lang="en-US" dirty="0" err="1"/>
              <a:t>olduklarını</a:t>
            </a:r>
            <a:r>
              <a:rPr lang="en-US" dirty="0"/>
              <a:t> </a:t>
            </a:r>
            <a:r>
              <a:rPr lang="en-US" dirty="0" err="1"/>
              <a:t>ekrana</a:t>
            </a:r>
            <a:r>
              <a:rPr lang="en-US" dirty="0"/>
              <a:t> </a:t>
            </a:r>
            <a:r>
              <a:rPr lang="en-US" dirty="0" err="1"/>
              <a:t>yazan</a:t>
            </a:r>
            <a:r>
              <a:rPr lang="en-US" dirty="0"/>
              <a:t> program </a:t>
            </a:r>
            <a:r>
              <a:rPr lang="en-US" dirty="0" err="1" smtClean="0"/>
              <a:t>yazınız</a:t>
            </a:r>
            <a:r>
              <a:rPr lang="tr-TR" dirty="0" smtClean="0"/>
              <a:t> (G</a:t>
            </a:r>
            <a:r>
              <a:rPr lang="en-US" dirty="0" err="1" smtClean="0"/>
              <a:t>irilen</a:t>
            </a:r>
            <a:r>
              <a:rPr lang="tr-TR" dirty="0" smtClean="0"/>
              <a:t> iki</a:t>
            </a:r>
            <a:r>
              <a:rPr lang="en-US" dirty="0" smtClean="0"/>
              <a:t> </a:t>
            </a:r>
            <a:r>
              <a:rPr lang="en-US" dirty="0" err="1" smtClean="0"/>
              <a:t>sayı</a:t>
            </a:r>
            <a:r>
              <a:rPr lang="tr-TR" dirty="0" smtClean="0"/>
              <a:t> </a:t>
            </a:r>
            <a:r>
              <a:rPr lang="en-US" dirty="0" smtClean="0"/>
              <a:t>da </a:t>
            </a:r>
            <a:r>
              <a:rPr lang="en-US" dirty="0"/>
              <a:t>4’e </a:t>
            </a:r>
            <a:r>
              <a:rPr lang="en-US" dirty="0" err="1"/>
              <a:t>ve</a:t>
            </a:r>
            <a:r>
              <a:rPr lang="en-US" dirty="0"/>
              <a:t> 7’ye tam </a:t>
            </a:r>
            <a:r>
              <a:rPr lang="en-US" dirty="0" err="1"/>
              <a:t>bölünebiliyorsa</a:t>
            </a:r>
            <a:r>
              <a:rPr lang="en-US" dirty="0"/>
              <a:t>  </a:t>
            </a:r>
            <a:r>
              <a:rPr lang="en-US" dirty="0" err="1"/>
              <a:t>ekrana</a:t>
            </a:r>
            <a:r>
              <a:rPr lang="en-US" dirty="0"/>
              <a:t> </a:t>
            </a:r>
            <a:r>
              <a:rPr lang="en-US" dirty="0" err="1"/>
              <a:t>yazdırılıp</a:t>
            </a:r>
            <a:r>
              <a:rPr lang="en-US" dirty="0"/>
              <a:t> </a:t>
            </a:r>
            <a:r>
              <a:rPr lang="en-US" dirty="0" err="1"/>
              <a:t>adet</a:t>
            </a:r>
            <a:r>
              <a:rPr lang="en-US" dirty="0"/>
              <a:t> </a:t>
            </a:r>
            <a:r>
              <a:rPr lang="en-US" dirty="0" err="1"/>
              <a:t>olarak</a:t>
            </a:r>
            <a:r>
              <a:rPr lang="en-US" dirty="0"/>
              <a:t> </a:t>
            </a:r>
            <a:r>
              <a:rPr lang="en-US" dirty="0" err="1" smtClean="0"/>
              <a:t>sayılmalıdır</a:t>
            </a:r>
            <a:r>
              <a:rPr lang="tr-TR" dirty="0"/>
              <a:t>)</a:t>
            </a:r>
            <a:r>
              <a:rPr lang="en-US" dirty="0" smtClean="0"/>
              <a:t>.</a:t>
            </a:r>
            <a:r>
              <a:rPr lang="en-US" dirty="0"/>
              <a:t> </a:t>
            </a:r>
            <a:endParaRPr lang="tr-TR" dirty="0"/>
          </a:p>
        </p:txBody>
      </p:sp>
      <p:sp>
        <p:nvSpPr>
          <p:cNvPr id="3" name="Dikdörtgen 2"/>
          <p:cNvSpPr/>
          <p:nvPr/>
        </p:nvSpPr>
        <p:spPr>
          <a:xfrm>
            <a:off x="0" y="10427"/>
            <a:ext cx="1470274" cy="369332"/>
          </a:xfrm>
          <a:prstGeom prst="rect">
            <a:avLst/>
          </a:prstGeom>
        </p:spPr>
        <p:txBody>
          <a:bodyPr wrap="none">
            <a:spAutoFit/>
          </a:bodyPr>
          <a:lstStyle/>
          <a:p>
            <a:pPr marL="285750" indent="-285750" algn="just">
              <a:buFont typeface="Wingdings" panose="05000000000000000000" pitchFamily="2" charset="2"/>
              <a:buChar char="v"/>
            </a:pPr>
            <a:r>
              <a:rPr lang="tr-TR" dirty="0"/>
              <a:t>ÖRNEK </a:t>
            </a:r>
            <a:r>
              <a:rPr lang="tr-TR" dirty="0" smtClean="0"/>
              <a:t>4 </a:t>
            </a:r>
            <a:r>
              <a:rPr lang="tr-TR" dirty="0"/>
              <a:t>: </a:t>
            </a:r>
          </a:p>
        </p:txBody>
      </p:sp>
      <p:sp>
        <p:nvSpPr>
          <p:cNvPr id="6" name="Rectangle 1"/>
          <p:cNvSpPr>
            <a:spLocks noChangeArrowheads="1"/>
          </p:cNvSpPr>
          <p:nvPr/>
        </p:nvSpPr>
        <p:spPr bwMode="auto">
          <a:xfrm>
            <a:off x="316872" y="965652"/>
            <a:ext cx="254819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r-TR" altLang="tr-TR" dirty="0"/>
              <a:t>ÖRNEK ÇALIŞMA </a:t>
            </a:r>
            <a:r>
              <a:rPr lang="tr-TR" altLang="tr-TR" dirty="0" smtClean="0"/>
              <a:t>:</a:t>
            </a:r>
            <a:endParaRPr lang="tr-TR" altLang="tr-TR" dirty="0"/>
          </a:p>
          <a:p>
            <a:pPr marL="0" marR="0" lvl="0" indent="0" algn="l" defTabSz="914400" rtl="0" eaLnBrk="0" fontAlgn="base" latinLnBrk="0" hangingPunct="0">
              <a:lnSpc>
                <a:spcPct val="100000"/>
              </a:lnSpc>
              <a:spcBef>
                <a:spcPct val="0"/>
              </a:spcBef>
              <a:spcAft>
                <a:spcPct val="0"/>
              </a:spcAft>
              <a:buClrTx/>
              <a:buSzTx/>
              <a:buFontTx/>
              <a:buNone/>
              <a:tabLst/>
            </a:pPr>
            <a:r>
              <a:rPr lang="tr-TR" altLang="tr-TR" dirty="0"/>
              <a:t>Birinci sayıyı giriniz : </a:t>
            </a:r>
            <a:r>
              <a:rPr lang="tr-TR" altLang="tr-TR" dirty="0" smtClean="0"/>
              <a:t>20</a:t>
            </a:r>
          </a:p>
          <a:p>
            <a:pPr marL="0" marR="0" lvl="0" indent="0" algn="l" defTabSz="914400" rtl="0" eaLnBrk="0" fontAlgn="base" latinLnBrk="0" hangingPunct="0">
              <a:lnSpc>
                <a:spcPct val="100000"/>
              </a:lnSpc>
              <a:spcBef>
                <a:spcPct val="0"/>
              </a:spcBef>
              <a:spcAft>
                <a:spcPct val="0"/>
              </a:spcAft>
              <a:buClrTx/>
              <a:buSzTx/>
              <a:buFontTx/>
              <a:buNone/>
              <a:tabLst/>
            </a:pPr>
            <a:r>
              <a:rPr lang="tr-TR" altLang="tr-TR" dirty="0" smtClean="0"/>
              <a:t> </a:t>
            </a:r>
            <a:r>
              <a:rPr lang="tr-TR" altLang="tr-TR" dirty="0"/>
              <a:t>İkinci sayıyı giriniz : </a:t>
            </a:r>
            <a:r>
              <a:rPr lang="tr-TR" altLang="tr-TR" dirty="0" smtClean="0"/>
              <a:t>100</a:t>
            </a:r>
          </a:p>
          <a:p>
            <a:pPr marL="0" marR="0" lvl="0" indent="0" algn="l" defTabSz="914400" rtl="0" eaLnBrk="0" fontAlgn="base" latinLnBrk="0" hangingPunct="0">
              <a:lnSpc>
                <a:spcPct val="100000"/>
              </a:lnSpc>
              <a:spcBef>
                <a:spcPct val="0"/>
              </a:spcBef>
              <a:spcAft>
                <a:spcPct val="0"/>
              </a:spcAft>
              <a:buClrTx/>
              <a:buSzTx/>
              <a:buFontTx/>
              <a:buNone/>
              <a:tabLst/>
            </a:pPr>
            <a:r>
              <a:rPr lang="tr-TR" altLang="tr-TR" dirty="0" smtClean="0"/>
              <a:t> </a:t>
            </a:r>
            <a:r>
              <a:rPr lang="tr-TR" altLang="tr-TR" dirty="0"/>
              <a:t>----------------------------- </a:t>
            </a:r>
            <a:endParaRPr lang="tr-TR" altLang="tr-TR" dirty="0" smtClean="0"/>
          </a:p>
          <a:p>
            <a:pPr marL="0" marR="0" lvl="0" indent="0" algn="l" defTabSz="914400" rtl="0" eaLnBrk="0" fontAlgn="base" latinLnBrk="0" hangingPunct="0">
              <a:lnSpc>
                <a:spcPct val="100000"/>
              </a:lnSpc>
              <a:spcBef>
                <a:spcPct val="0"/>
              </a:spcBef>
              <a:spcAft>
                <a:spcPct val="0"/>
              </a:spcAft>
              <a:buClrTx/>
              <a:buSzTx/>
              <a:buFontTx/>
              <a:buNone/>
              <a:tabLst/>
            </a:pPr>
            <a:r>
              <a:rPr lang="tr-TR" altLang="tr-TR" dirty="0" smtClean="0"/>
              <a:t>28</a:t>
            </a:r>
            <a:r>
              <a:rPr lang="tr-TR" altLang="tr-TR" dirty="0"/>
              <a:t>, 56, 84, Toplam 3 adet</a:t>
            </a:r>
          </a:p>
        </p:txBody>
      </p:sp>
      <p:pic>
        <p:nvPicPr>
          <p:cNvPr id="7" name="Resim 6"/>
          <p:cNvPicPr>
            <a:picLocks noChangeAspect="1"/>
          </p:cNvPicPr>
          <p:nvPr/>
        </p:nvPicPr>
        <p:blipFill>
          <a:blip r:embed="rId2"/>
          <a:stretch>
            <a:fillRect/>
          </a:stretch>
        </p:blipFill>
        <p:spPr>
          <a:xfrm>
            <a:off x="4295396" y="5498503"/>
            <a:ext cx="3324689" cy="1124107"/>
          </a:xfrm>
          <a:prstGeom prst="rect">
            <a:avLst/>
          </a:prstGeom>
        </p:spPr>
      </p:pic>
      <p:pic>
        <p:nvPicPr>
          <p:cNvPr id="8" name="Resim 7"/>
          <p:cNvPicPr>
            <a:picLocks noChangeAspect="1"/>
          </p:cNvPicPr>
          <p:nvPr/>
        </p:nvPicPr>
        <p:blipFill>
          <a:blip r:embed="rId3"/>
          <a:stretch>
            <a:fillRect/>
          </a:stretch>
        </p:blipFill>
        <p:spPr>
          <a:xfrm>
            <a:off x="4295396" y="1149265"/>
            <a:ext cx="5430008" cy="4124901"/>
          </a:xfrm>
          <a:prstGeom prst="rect">
            <a:avLst/>
          </a:prstGeom>
        </p:spPr>
      </p:pic>
      <p:sp>
        <p:nvSpPr>
          <p:cNvPr id="9" name="Dikdörtgen 8"/>
          <p:cNvSpPr/>
          <p:nvPr/>
        </p:nvSpPr>
        <p:spPr>
          <a:xfrm>
            <a:off x="3023734" y="1149265"/>
            <a:ext cx="1112997" cy="369332"/>
          </a:xfrm>
          <a:prstGeom prst="rect">
            <a:avLst/>
          </a:prstGeom>
        </p:spPr>
        <p:txBody>
          <a:bodyPr wrap="none">
            <a:spAutoFit/>
          </a:bodyPr>
          <a:lstStyle/>
          <a:p>
            <a:pPr marL="285750" indent="-285750" algn="just">
              <a:buFont typeface="Wingdings" panose="05000000000000000000" pitchFamily="2" charset="2"/>
              <a:buChar char="v"/>
            </a:pPr>
            <a:r>
              <a:rPr lang="tr-TR" dirty="0" smtClean="0"/>
              <a:t>Çözüm</a:t>
            </a:r>
            <a:endParaRPr lang="tr-TR" dirty="0"/>
          </a:p>
        </p:txBody>
      </p:sp>
    </p:spTree>
    <p:extLst>
      <p:ext uri="{BB962C8B-B14F-4D97-AF65-F5344CB8AC3E}">
        <p14:creationId xmlns:p14="http://schemas.microsoft.com/office/powerpoint/2010/main" val="2530855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5205125" y="933757"/>
            <a:ext cx="5410955" cy="4248743"/>
          </a:xfrm>
          <a:prstGeom prst="rect">
            <a:avLst/>
          </a:prstGeom>
        </p:spPr>
      </p:pic>
      <p:pic>
        <p:nvPicPr>
          <p:cNvPr id="3" name="Resim 2"/>
          <p:cNvPicPr>
            <a:picLocks noChangeAspect="1"/>
          </p:cNvPicPr>
          <p:nvPr/>
        </p:nvPicPr>
        <p:blipFill>
          <a:blip r:embed="rId3"/>
          <a:stretch>
            <a:fillRect/>
          </a:stretch>
        </p:blipFill>
        <p:spPr>
          <a:xfrm>
            <a:off x="5205125" y="5548539"/>
            <a:ext cx="3429479" cy="1114581"/>
          </a:xfrm>
          <a:prstGeom prst="rect">
            <a:avLst/>
          </a:prstGeom>
        </p:spPr>
      </p:pic>
      <p:sp>
        <p:nvSpPr>
          <p:cNvPr id="4" name="Dikdörtgen 3"/>
          <p:cNvSpPr/>
          <p:nvPr/>
        </p:nvSpPr>
        <p:spPr>
          <a:xfrm>
            <a:off x="1364947" y="10427"/>
            <a:ext cx="10827053" cy="923330"/>
          </a:xfrm>
          <a:prstGeom prst="rect">
            <a:avLst/>
          </a:prstGeom>
        </p:spPr>
        <p:txBody>
          <a:bodyPr wrap="square">
            <a:spAutoFit/>
          </a:bodyPr>
          <a:lstStyle/>
          <a:p>
            <a:r>
              <a:rPr lang="en-US" dirty="0" err="1"/>
              <a:t>Klavyeden</a:t>
            </a:r>
            <a:r>
              <a:rPr lang="en-US" dirty="0"/>
              <a:t> </a:t>
            </a:r>
            <a:r>
              <a:rPr lang="en-US" dirty="0" err="1"/>
              <a:t>girilen</a:t>
            </a:r>
            <a:r>
              <a:rPr lang="en-US" dirty="0"/>
              <a:t> </a:t>
            </a:r>
            <a:r>
              <a:rPr lang="en-US" dirty="0" err="1"/>
              <a:t>başlangıç</a:t>
            </a:r>
            <a:r>
              <a:rPr lang="en-US" dirty="0"/>
              <a:t> </a:t>
            </a:r>
            <a:r>
              <a:rPr lang="en-US" dirty="0" err="1"/>
              <a:t>ve</a:t>
            </a:r>
            <a:r>
              <a:rPr lang="en-US" dirty="0"/>
              <a:t> </a:t>
            </a:r>
            <a:r>
              <a:rPr lang="en-US" dirty="0" err="1"/>
              <a:t>bitiş</a:t>
            </a:r>
            <a:r>
              <a:rPr lang="en-US" dirty="0"/>
              <a:t> </a:t>
            </a:r>
            <a:r>
              <a:rPr lang="en-US" dirty="0" err="1"/>
              <a:t>yılları</a:t>
            </a:r>
            <a:r>
              <a:rPr lang="en-US" dirty="0"/>
              <a:t> </a:t>
            </a:r>
            <a:r>
              <a:rPr lang="en-US" dirty="0" err="1"/>
              <a:t>arasındaki</a:t>
            </a:r>
            <a:r>
              <a:rPr lang="en-US" dirty="0"/>
              <a:t> </a:t>
            </a:r>
            <a:r>
              <a:rPr lang="en-US" dirty="0" err="1"/>
              <a:t>artık</a:t>
            </a:r>
            <a:r>
              <a:rPr lang="en-US" dirty="0"/>
              <a:t> </a:t>
            </a:r>
            <a:r>
              <a:rPr lang="en-US" dirty="0" err="1"/>
              <a:t>yılları</a:t>
            </a:r>
            <a:r>
              <a:rPr lang="en-US" dirty="0"/>
              <a:t> </a:t>
            </a:r>
            <a:r>
              <a:rPr lang="en-US" dirty="0" err="1"/>
              <a:t>ve</a:t>
            </a:r>
            <a:r>
              <a:rPr lang="en-US" dirty="0"/>
              <a:t> </a:t>
            </a:r>
            <a:r>
              <a:rPr lang="en-US" dirty="0" err="1"/>
              <a:t>kaç</a:t>
            </a:r>
            <a:r>
              <a:rPr lang="en-US" dirty="0"/>
              <a:t> </a:t>
            </a:r>
            <a:r>
              <a:rPr lang="en-US" dirty="0" err="1"/>
              <a:t>adet</a:t>
            </a:r>
            <a:r>
              <a:rPr lang="en-US" dirty="0"/>
              <a:t> </a:t>
            </a:r>
            <a:r>
              <a:rPr lang="en-US" dirty="0" err="1"/>
              <a:t>olduklarını</a:t>
            </a:r>
            <a:r>
              <a:rPr lang="en-US" dirty="0"/>
              <a:t> </a:t>
            </a:r>
            <a:r>
              <a:rPr lang="en-US" dirty="0" err="1"/>
              <a:t>ekrana</a:t>
            </a:r>
            <a:r>
              <a:rPr lang="en-US" dirty="0"/>
              <a:t> </a:t>
            </a:r>
            <a:r>
              <a:rPr lang="en-US" dirty="0" err="1"/>
              <a:t>yazan</a:t>
            </a:r>
            <a:r>
              <a:rPr lang="en-US" dirty="0"/>
              <a:t> program </a:t>
            </a:r>
            <a:r>
              <a:rPr lang="en-US" dirty="0" err="1"/>
              <a:t>yazınız</a:t>
            </a:r>
            <a:r>
              <a:rPr lang="en-US" dirty="0"/>
              <a:t>. </a:t>
            </a:r>
            <a:r>
              <a:rPr lang="en-US" dirty="0" err="1"/>
              <a:t>Başlangıç</a:t>
            </a:r>
            <a:r>
              <a:rPr lang="en-US" dirty="0"/>
              <a:t> </a:t>
            </a:r>
            <a:r>
              <a:rPr lang="en-US" dirty="0" err="1"/>
              <a:t>ve</a:t>
            </a:r>
            <a:r>
              <a:rPr lang="en-US" dirty="0"/>
              <a:t> </a:t>
            </a:r>
            <a:r>
              <a:rPr lang="en-US" dirty="0" err="1"/>
              <a:t>bitiş</a:t>
            </a:r>
            <a:r>
              <a:rPr lang="en-US" dirty="0"/>
              <a:t> </a:t>
            </a:r>
            <a:r>
              <a:rPr lang="en-US" dirty="0" err="1" smtClean="0"/>
              <a:t>yılları</a:t>
            </a:r>
            <a:r>
              <a:rPr lang="tr-TR" dirty="0" smtClean="0"/>
              <a:t> </a:t>
            </a:r>
            <a:r>
              <a:rPr lang="en-US" dirty="0" smtClean="0"/>
              <a:t>da </a:t>
            </a:r>
            <a:r>
              <a:rPr lang="en-US" dirty="0" err="1"/>
              <a:t>artık</a:t>
            </a:r>
            <a:r>
              <a:rPr lang="en-US" dirty="0"/>
              <a:t> </a:t>
            </a:r>
            <a:r>
              <a:rPr lang="en-US" dirty="0" err="1"/>
              <a:t>yılsa</a:t>
            </a:r>
            <a:r>
              <a:rPr lang="en-US" dirty="0"/>
              <a:t> </a:t>
            </a:r>
            <a:r>
              <a:rPr lang="en-US" dirty="0" err="1"/>
              <a:t>ekrana</a:t>
            </a:r>
            <a:r>
              <a:rPr lang="en-US" dirty="0"/>
              <a:t> </a:t>
            </a:r>
            <a:r>
              <a:rPr lang="en-US" dirty="0" err="1"/>
              <a:t>yazdırılıp</a:t>
            </a:r>
            <a:r>
              <a:rPr lang="en-US" dirty="0"/>
              <a:t> </a:t>
            </a:r>
            <a:r>
              <a:rPr lang="en-US" dirty="0" err="1"/>
              <a:t>adet</a:t>
            </a:r>
            <a:r>
              <a:rPr lang="en-US" dirty="0"/>
              <a:t> </a:t>
            </a:r>
            <a:r>
              <a:rPr lang="en-US" dirty="0" err="1"/>
              <a:t>olarak</a:t>
            </a:r>
            <a:r>
              <a:rPr lang="en-US" dirty="0"/>
              <a:t> </a:t>
            </a:r>
            <a:r>
              <a:rPr lang="en-US" dirty="0" err="1" smtClean="0"/>
              <a:t>sayılmalıdır</a:t>
            </a:r>
            <a:r>
              <a:rPr lang="en-US" dirty="0" smtClean="0"/>
              <a:t> </a:t>
            </a:r>
            <a:r>
              <a:rPr lang="en-US" dirty="0"/>
              <a:t>(</a:t>
            </a:r>
            <a:r>
              <a:rPr lang="en-US" dirty="0" err="1"/>
              <a:t>Artık</a:t>
            </a:r>
            <a:r>
              <a:rPr lang="en-US" dirty="0"/>
              <a:t> </a:t>
            </a:r>
            <a:r>
              <a:rPr lang="en-US" dirty="0" err="1"/>
              <a:t>yıl</a:t>
            </a:r>
            <a:r>
              <a:rPr lang="en-US" dirty="0"/>
              <a:t> 4’e tam </a:t>
            </a:r>
            <a:r>
              <a:rPr lang="en-US" dirty="0" err="1"/>
              <a:t>bölünen</a:t>
            </a:r>
            <a:r>
              <a:rPr lang="en-US" dirty="0"/>
              <a:t> </a:t>
            </a:r>
            <a:r>
              <a:rPr lang="en-US" dirty="0" err="1"/>
              <a:t>yıllar</a:t>
            </a:r>
            <a:r>
              <a:rPr lang="en-US" dirty="0"/>
              <a:t> </a:t>
            </a:r>
            <a:r>
              <a:rPr lang="en-US" dirty="0" err="1"/>
              <a:t>olarak</a:t>
            </a:r>
            <a:r>
              <a:rPr lang="en-US" dirty="0"/>
              <a:t> </a:t>
            </a:r>
            <a:r>
              <a:rPr lang="en-US" dirty="0" err="1"/>
              <a:t>alınmalıdır</a:t>
            </a:r>
            <a:r>
              <a:rPr lang="en-US" dirty="0" smtClean="0"/>
              <a:t>)</a:t>
            </a:r>
            <a:r>
              <a:rPr lang="tr-TR" dirty="0" smtClean="0"/>
              <a:t>.</a:t>
            </a:r>
            <a:endParaRPr lang="tr-TR" dirty="0"/>
          </a:p>
        </p:txBody>
      </p:sp>
      <p:sp>
        <p:nvSpPr>
          <p:cNvPr id="6" name="Rectangle 2"/>
          <p:cNvSpPr>
            <a:spLocks noChangeArrowheads="1"/>
          </p:cNvSpPr>
          <p:nvPr/>
        </p:nvSpPr>
        <p:spPr bwMode="auto">
          <a:xfrm>
            <a:off x="262549" y="1112080"/>
            <a:ext cx="284885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tr-TR" altLang="tr-TR" dirty="0"/>
              <a:t>ÖRNEK ÇALIŞMA :</a:t>
            </a:r>
          </a:p>
          <a:p>
            <a:pPr marL="0" marR="0" lvl="0" indent="0" algn="l" defTabSz="914400" rtl="0" eaLnBrk="0" fontAlgn="base" latinLnBrk="0" hangingPunct="0">
              <a:lnSpc>
                <a:spcPct val="100000"/>
              </a:lnSpc>
              <a:spcBef>
                <a:spcPct val="0"/>
              </a:spcBef>
              <a:spcAft>
                <a:spcPct val="0"/>
              </a:spcAft>
              <a:buClrTx/>
              <a:buSzTx/>
              <a:buFontTx/>
              <a:buNone/>
              <a:tabLst/>
            </a:pPr>
            <a:r>
              <a:rPr lang="tr-TR" altLang="tr-TR" dirty="0" smtClean="0"/>
              <a:t>Başlangıç </a:t>
            </a:r>
            <a:r>
              <a:rPr lang="tr-TR" altLang="tr-TR" dirty="0"/>
              <a:t>yılını giriniz : 1995 </a:t>
            </a:r>
            <a:endParaRPr lang="tr-TR" altLang="tr-TR" dirty="0" smtClean="0"/>
          </a:p>
          <a:p>
            <a:pPr marL="0" marR="0" lvl="0" indent="0" algn="l" defTabSz="914400" rtl="0" eaLnBrk="0" fontAlgn="base" latinLnBrk="0" hangingPunct="0">
              <a:lnSpc>
                <a:spcPct val="100000"/>
              </a:lnSpc>
              <a:spcBef>
                <a:spcPct val="0"/>
              </a:spcBef>
              <a:spcAft>
                <a:spcPct val="0"/>
              </a:spcAft>
              <a:buClrTx/>
              <a:buSzTx/>
              <a:buFontTx/>
              <a:buNone/>
              <a:tabLst/>
            </a:pPr>
            <a:r>
              <a:rPr lang="tr-TR" altLang="tr-TR" dirty="0" smtClean="0"/>
              <a:t>Bitiş </a:t>
            </a:r>
            <a:r>
              <a:rPr lang="tr-TR" altLang="tr-TR" dirty="0"/>
              <a:t>yılını giriniz : </a:t>
            </a:r>
            <a:r>
              <a:rPr lang="tr-TR" altLang="tr-TR" dirty="0" smtClean="0"/>
              <a:t>2011</a:t>
            </a:r>
          </a:p>
          <a:p>
            <a:pPr marL="0" marR="0" lvl="0" indent="0" algn="l" defTabSz="914400" rtl="0" eaLnBrk="0" fontAlgn="base" latinLnBrk="0" hangingPunct="0">
              <a:lnSpc>
                <a:spcPct val="100000"/>
              </a:lnSpc>
              <a:spcBef>
                <a:spcPct val="0"/>
              </a:spcBef>
              <a:spcAft>
                <a:spcPct val="0"/>
              </a:spcAft>
              <a:buClrTx/>
              <a:buSzTx/>
              <a:buFontTx/>
              <a:buNone/>
              <a:tabLst/>
            </a:pPr>
            <a:r>
              <a:rPr lang="tr-TR" altLang="tr-TR" dirty="0" smtClean="0"/>
              <a:t> </a:t>
            </a:r>
            <a:r>
              <a:rPr lang="tr-TR" altLang="tr-TR" dirty="0"/>
              <a:t>----------------------------- </a:t>
            </a:r>
            <a:endParaRPr lang="tr-TR" altLang="tr-TR" dirty="0" smtClean="0"/>
          </a:p>
          <a:p>
            <a:pPr marL="0" marR="0" lvl="0" indent="0" algn="l" defTabSz="914400" rtl="0" eaLnBrk="0" fontAlgn="base" latinLnBrk="0" hangingPunct="0">
              <a:lnSpc>
                <a:spcPct val="100000"/>
              </a:lnSpc>
              <a:spcBef>
                <a:spcPct val="0"/>
              </a:spcBef>
              <a:spcAft>
                <a:spcPct val="0"/>
              </a:spcAft>
              <a:buClrTx/>
              <a:buSzTx/>
              <a:buFontTx/>
              <a:buNone/>
              <a:tabLst/>
            </a:pPr>
            <a:r>
              <a:rPr lang="tr-TR" altLang="tr-TR" dirty="0" smtClean="0"/>
              <a:t>1996</a:t>
            </a:r>
            <a:r>
              <a:rPr lang="tr-TR" altLang="tr-TR" dirty="0"/>
              <a:t>, 2000, 2004, 2008, </a:t>
            </a:r>
            <a:endParaRPr lang="tr-TR" altLang="tr-TR" dirty="0" smtClean="0"/>
          </a:p>
          <a:p>
            <a:pPr marL="0" marR="0" lvl="0" indent="0" algn="l" defTabSz="914400" rtl="0" eaLnBrk="0" fontAlgn="base" latinLnBrk="0" hangingPunct="0">
              <a:lnSpc>
                <a:spcPct val="100000"/>
              </a:lnSpc>
              <a:spcBef>
                <a:spcPct val="0"/>
              </a:spcBef>
              <a:spcAft>
                <a:spcPct val="0"/>
              </a:spcAft>
              <a:buClrTx/>
              <a:buSzTx/>
              <a:buFontTx/>
              <a:buNone/>
              <a:tabLst/>
            </a:pPr>
            <a:r>
              <a:rPr lang="tr-TR" altLang="tr-TR" dirty="0" smtClean="0"/>
              <a:t>Toplam </a:t>
            </a:r>
            <a:r>
              <a:rPr lang="tr-TR" altLang="tr-TR" dirty="0"/>
              <a:t>4 adet </a:t>
            </a:r>
          </a:p>
        </p:txBody>
      </p:sp>
      <p:sp>
        <p:nvSpPr>
          <p:cNvPr id="7" name="Dikdörtgen 6"/>
          <p:cNvSpPr/>
          <p:nvPr/>
        </p:nvSpPr>
        <p:spPr>
          <a:xfrm>
            <a:off x="0" y="10427"/>
            <a:ext cx="1470274" cy="369332"/>
          </a:xfrm>
          <a:prstGeom prst="rect">
            <a:avLst/>
          </a:prstGeom>
        </p:spPr>
        <p:txBody>
          <a:bodyPr wrap="none">
            <a:spAutoFit/>
          </a:bodyPr>
          <a:lstStyle/>
          <a:p>
            <a:pPr marL="285750" indent="-285750" algn="just">
              <a:buFont typeface="Wingdings" panose="05000000000000000000" pitchFamily="2" charset="2"/>
              <a:buChar char="v"/>
            </a:pPr>
            <a:r>
              <a:rPr lang="tr-TR" dirty="0"/>
              <a:t>ÖRNEK </a:t>
            </a:r>
            <a:r>
              <a:rPr lang="tr-TR" dirty="0" smtClean="0"/>
              <a:t>5 </a:t>
            </a:r>
            <a:r>
              <a:rPr lang="tr-TR" dirty="0"/>
              <a:t>: </a:t>
            </a:r>
          </a:p>
        </p:txBody>
      </p:sp>
      <p:sp>
        <p:nvSpPr>
          <p:cNvPr id="8" name="Dikdörtgen 7"/>
          <p:cNvSpPr/>
          <p:nvPr/>
        </p:nvSpPr>
        <p:spPr>
          <a:xfrm>
            <a:off x="3966153" y="927414"/>
            <a:ext cx="1112997" cy="369332"/>
          </a:xfrm>
          <a:prstGeom prst="rect">
            <a:avLst/>
          </a:prstGeom>
        </p:spPr>
        <p:txBody>
          <a:bodyPr wrap="none">
            <a:spAutoFit/>
          </a:bodyPr>
          <a:lstStyle/>
          <a:p>
            <a:pPr marL="285750" indent="-285750" algn="just">
              <a:buFont typeface="Wingdings" panose="05000000000000000000" pitchFamily="2" charset="2"/>
              <a:buChar char="v"/>
            </a:pPr>
            <a:r>
              <a:rPr lang="tr-TR" dirty="0" smtClean="0"/>
              <a:t>Çözüm</a:t>
            </a:r>
            <a:endParaRPr lang="tr-TR" dirty="0"/>
          </a:p>
        </p:txBody>
      </p:sp>
    </p:spTree>
    <p:extLst>
      <p:ext uri="{BB962C8B-B14F-4D97-AF65-F5344CB8AC3E}">
        <p14:creationId xmlns:p14="http://schemas.microsoft.com/office/powerpoint/2010/main" val="3092010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107846" y="1204546"/>
            <a:ext cx="8211696" cy="4877481"/>
          </a:xfrm>
          <a:prstGeom prst="rect">
            <a:avLst/>
          </a:prstGeom>
        </p:spPr>
      </p:pic>
      <p:sp>
        <p:nvSpPr>
          <p:cNvPr id="5" name="Dikdörtgen 4"/>
          <p:cNvSpPr/>
          <p:nvPr/>
        </p:nvSpPr>
        <p:spPr>
          <a:xfrm>
            <a:off x="485868" y="465882"/>
            <a:ext cx="10930551" cy="369332"/>
          </a:xfrm>
          <a:prstGeom prst="rect">
            <a:avLst/>
          </a:prstGeom>
        </p:spPr>
        <p:txBody>
          <a:bodyPr wrap="square">
            <a:spAutoFit/>
          </a:bodyPr>
          <a:lstStyle/>
          <a:p>
            <a:r>
              <a:rPr lang="tr-TR" dirty="0">
                <a:latin typeface="Times New Roman" panose="02020603050405020304" pitchFamily="18" charset="0"/>
                <a:ea typeface="Times New Roman" panose="02020603050405020304" pitchFamily="18" charset="0"/>
              </a:rPr>
              <a:t>Klavyeden girilen bir sayının asal olup olmadığını bulan programı yazınız.</a:t>
            </a:r>
          </a:p>
        </p:txBody>
      </p:sp>
      <p:sp>
        <p:nvSpPr>
          <p:cNvPr id="6" name="Dikdörtgen 5"/>
          <p:cNvSpPr/>
          <p:nvPr/>
        </p:nvSpPr>
        <p:spPr>
          <a:xfrm>
            <a:off x="336190" y="96550"/>
            <a:ext cx="1470274" cy="369332"/>
          </a:xfrm>
          <a:prstGeom prst="rect">
            <a:avLst/>
          </a:prstGeom>
        </p:spPr>
        <p:txBody>
          <a:bodyPr wrap="none">
            <a:spAutoFit/>
          </a:bodyPr>
          <a:lstStyle/>
          <a:p>
            <a:pPr marL="285750" indent="-285750" algn="just">
              <a:buFont typeface="Wingdings" panose="05000000000000000000" pitchFamily="2" charset="2"/>
              <a:buChar char="v"/>
            </a:pPr>
            <a:r>
              <a:rPr lang="tr-TR" dirty="0"/>
              <a:t>ÖRNEK </a:t>
            </a:r>
            <a:r>
              <a:rPr lang="tr-TR" dirty="0" smtClean="0"/>
              <a:t>6 </a:t>
            </a:r>
            <a:r>
              <a:rPr lang="tr-TR" dirty="0"/>
              <a:t>: </a:t>
            </a:r>
          </a:p>
        </p:txBody>
      </p:sp>
      <p:sp>
        <p:nvSpPr>
          <p:cNvPr id="7" name="Dikdörtgen 6"/>
          <p:cNvSpPr/>
          <p:nvPr/>
        </p:nvSpPr>
        <p:spPr>
          <a:xfrm>
            <a:off x="374566" y="999674"/>
            <a:ext cx="1393523" cy="646331"/>
          </a:xfrm>
          <a:prstGeom prst="rect">
            <a:avLst/>
          </a:prstGeom>
        </p:spPr>
        <p:txBody>
          <a:bodyPr wrap="none">
            <a:spAutoFit/>
          </a:bodyPr>
          <a:lstStyle/>
          <a:p>
            <a:pPr marL="285750" indent="-285750" algn="just">
              <a:buFont typeface="Wingdings" panose="05000000000000000000" pitchFamily="2" charset="2"/>
              <a:buChar char="v"/>
            </a:pPr>
            <a:r>
              <a:rPr lang="tr-TR" dirty="0"/>
              <a:t>ÖRNEK 6 </a:t>
            </a:r>
            <a:endParaRPr lang="tr-TR" dirty="0" smtClean="0"/>
          </a:p>
          <a:p>
            <a:pPr algn="just"/>
            <a:r>
              <a:rPr lang="tr-TR" dirty="0" smtClean="0"/>
              <a:t>      Çözüm 1</a:t>
            </a:r>
            <a:endParaRPr lang="tr-TR" dirty="0"/>
          </a:p>
        </p:txBody>
      </p:sp>
    </p:spTree>
    <p:extLst>
      <p:ext uri="{BB962C8B-B14F-4D97-AF65-F5344CB8AC3E}">
        <p14:creationId xmlns:p14="http://schemas.microsoft.com/office/powerpoint/2010/main" val="236031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922049" y="905065"/>
            <a:ext cx="8402223" cy="5391902"/>
          </a:xfrm>
          <a:prstGeom prst="rect">
            <a:avLst/>
          </a:prstGeom>
        </p:spPr>
      </p:pic>
      <p:sp>
        <p:nvSpPr>
          <p:cNvPr id="4" name="Dikdörtgen 3"/>
          <p:cNvSpPr/>
          <p:nvPr/>
        </p:nvSpPr>
        <p:spPr>
          <a:xfrm>
            <a:off x="302137" y="905065"/>
            <a:ext cx="1393523" cy="646331"/>
          </a:xfrm>
          <a:prstGeom prst="rect">
            <a:avLst/>
          </a:prstGeom>
        </p:spPr>
        <p:txBody>
          <a:bodyPr wrap="none">
            <a:spAutoFit/>
          </a:bodyPr>
          <a:lstStyle/>
          <a:p>
            <a:pPr marL="285750" indent="-285750" algn="just">
              <a:buFont typeface="Wingdings" panose="05000000000000000000" pitchFamily="2" charset="2"/>
              <a:buChar char="v"/>
            </a:pPr>
            <a:r>
              <a:rPr lang="tr-TR" dirty="0"/>
              <a:t>ÖRNEK 6 </a:t>
            </a:r>
            <a:endParaRPr lang="tr-TR" dirty="0" smtClean="0"/>
          </a:p>
          <a:p>
            <a:pPr algn="just"/>
            <a:r>
              <a:rPr lang="tr-TR" dirty="0" smtClean="0"/>
              <a:t>      Çözüm 2</a:t>
            </a:r>
            <a:endParaRPr lang="tr-TR" dirty="0"/>
          </a:p>
        </p:txBody>
      </p:sp>
    </p:spTree>
    <p:extLst>
      <p:ext uri="{BB962C8B-B14F-4D97-AF65-F5344CB8AC3E}">
        <p14:creationId xmlns:p14="http://schemas.microsoft.com/office/powerpoint/2010/main" val="314832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txBox="1">
            <a:spLocks/>
          </p:cNvSpPr>
          <p:nvPr/>
        </p:nvSpPr>
        <p:spPr>
          <a:xfrm>
            <a:off x="1991544" y="271604"/>
            <a:ext cx="8229600" cy="620688"/>
          </a:xfrm>
          <a:prstGeom prst="rect">
            <a:avLst/>
          </a:prstGeom>
        </p:spPr>
        <p:txBody>
          <a:bodyPr vert="horz" lIns="91440" tIns="45720" rIns="91440" bIns="45720" rtlCol="0" anchor="ctr">
            <a:noAutofit/>
          </a:bodyPr>
          <a:lstStyle/>
          <a:p>
            <a:pPr marL="0" lvl="1" algn="ctr">
              <a:spcBef>
                <a:spcPct val="0"/>
              </a:spcBef>
              <a:defRPr/>
            </a:pPr>
            <a:r>
              <a:rPr lang="tr-TR" sz="3000" dirty="0">
                <a:solidFill>
                  <a:srgbClr val="FF0000"/>
                </a:solidFill>
              </a:rPr>
              <a:t>2- Gözcü (</a:t>
            </a:r>
            <a:r>
              <a:rPr lang="tr-TR" sz="3000" dirty="0" err="1">
                <a:solidFill>
                  <a:srgbClr val="FF0000"/>
                </a:solidFill>
              </a:rPr>
              <a:t>sentinel</a:t>
            </a:r>
            <a:r>
              <a:rPr lang="tr-TR" sz="3000" dirty="0">
                <a:solidFill>
                  <a:srgbClr val="FF0000"/>
                </a:solidFill>
              </a:rPr>
              <a:t>) Kontrollü Döngüler</a:t>
            </a:r>
          </a:p>
          <a:p>
            <a:pPr algn="ctr">
              <a:spcBef>
                <a:spcPct val="0"/>
              </a:spcBef>
              <a:defRPr/>
            </a:pPr>
            <a:r>
              <a:rPr lang="tr-TR" sz="3000" dirty="0">
                <a:solidFill>
                  <a:srgbClr val="FF0000"/>
                </a:solidFill>
              </a:rPr>
              <a:t> </a:t>
            </a:r>
            <a:endParaRPr lang="tr-TR" sz="3000" noProof="1">
              <a:solidFill>
                <a:srgbClr val="FF0000"/>
              </a:solidFill>
            </a:endParaRPr>
          </a:p>
        </p:txBody>
      </p:sp>
      <p:sp>
        <p:nvSpPr>
          <p:cNvPr id="6" name="Dikdörtgen 5"/>
          <p:cNvSpPr/>
          <p:nvPr/>
        </p:nvSpPr>
        <p:spPr>
          <a:xfrm>
            <a:off x="574431" y="1247365"/>
            <a:ext cx="10785230" cy="1200329"/>
          </a:xfrm>
          <a:prstGeom prst="rect">
            <a:avLst/>
          </a:prstGeom>
        </p:spPr>
        <p:txBody>
          <a:bodyPr wrap="square">
            <a:spAutoFit/>
          </a:bodyPr>
          <a:lstStyle/>
          <a:p>
            <a:r>
              <a:rPr lang="tr-TR" dirty="0" smtClean="0"/>
              <a:t>Algoritma </a:t>
            </a:r>
            <a:r>
              <a:rPr lang="tr-TR" dirty="0"/>
              <a:t>içerisinde bazı ifadeleri birden fazla çalıştırmak tekrar ettirmek için kullanılan yapılara </a:t>
            </a:r>
            <a:r>
              <a:rPr lang="tr-TR" i="1" dirty="0"/>
              <a:t>döngü</a:t>
            </a:r>
            <a:r>
              <a:rPr lang="tr-TR" dirty="0"/>
              <a:t> (</a:t>
            </a:r>
            <a:r>
              <a:rPr lang="tr-TR" dirty="0" err="1"/>
              <a:t>loop</a:t>
            </a:r>
            <a:r>
              <a:rPr lang="tr-TR" dirty="0"/>
              <a:t>) adı verilir. Genel olarak döngü yapıları, sayaç kontrollü ve gözcü kontrollü olmak üzere ikiye ayrılabilir.</a:t>
            </a:r>
          </a:p>
          <a:p>
            <a:endParaRPr lang="tr-TR" dirty="0"/>
          </a:p>
          <a:p>
            <a:r>
              <a:rPr lang="tr-TR" dirty="0" smtClean="0"/>
              <a:t>Buraya kadar olan kısımda </a:t>
            </a:r>
            <a:r>
              <a:rPr lang="tr-TR" dirty="0"/>
              <a:t>sayaç kontrollü döngüler üzerinde durulmuştu.</a:t>
            </a:r>
          </a:p>
        </p:txBody>
      </p:sp>
      <p:sp>
        <p:nvSpPr>
          <p:cNvPr id="7" name="Dikdörtgen 6"/>
          <p:cNvSpPr/>
          <p:nvPr/>
        </p:nvSpPr>
        <p:spPr>
          <a:xfrm>
            <a:off x="574431" y="3153431"/>
            <a:ext cx="10562492" cy="2308324"/>
          </a:xfrm>
          <a:prstGeom prst="rect">
            <a:avLst/>
          </a:prstGeom>
        </p:spPr>
        <p:txBody>
          <a:bodyPr wrap="square">
            <a:spAutoFit/>
          </a:bodyPr>
          <a:lstStyle/>
          <a:p>
            <a:pPr lvl="1"/>
            <a:r>
              <a:rPr lang="tr-TR" b="1" dirty="0"/>
              <a:t>2- Gözcü (</a:t>
            </a:r>
            <a:r>
              <a:rPr lang="tr-TR" b="1" dirty="0" err="1"/>
              <a:t>sentinel</a:t>
            </a:r>
            <a:r>
              <a:rPr lang="tr-TR" b="1" dirty="0"/>
              <a:t>) Kontrollü </a:t>
            </a:r>
            <a:r>
              <a:rPr lang="tr-TR" b="1" dirty="0" smtClean="0"/>
              <a:t>Döngüler</a:t>
            </a:r>
          </a:p>
          <a:p>
            <a:pPr lvl="1"/>
            <a:endParaRPr lang="tr-TR" b="1" dirty="0"/>
          </a:p>
          <a:p>
            <a:pPr algn="just">
              <a:spcAft>
                <a:spcPts val="0"/>
              </a:spcAft>
            </a:pPr>
            <a:r>
              <a:rPr lang="tr-TR" dirty="0">
                <a:latin typeface="Times New Roman" panose="02020603050405020304" pitchFamily="18" charset="0"/>
                <a:ea typeface="Times New Roman" panose="02020603050405020304" pitchFamily="18" charset="0"/>
              </a:rPr>
              <a:t>Çalıştırılması gereken adımların tekrar sayısının bilinmediği problemlerle karşılaşılabilir. </a:t>
            </a:r>
          </a:p>
          <a:p>
            <a:pPr algn="just">
              <a:spcAft>
                <a:spcPts val="0"/>
              </a:spcAft>
            </a:pPr>
            <a:endParaRPr lang="tr-TR" dirty="0">
              <a:latin typeface="Times New Roman" panose="02020603050405020304" pitchFamily="18" charset="0"/>
              <a:ea typeface="Times New Roman" panose="02020603050405020304" pitchFamily="18" charset="0"/>
            </a:endParaRPr>
          </a:p>
          <a:p>
            <a:pPr algn="just">
              <a:spcAft>
                <a:spcPts val="0"/>
              </a:spcAft>
            </a:pPr>
            <a:r>
              <a:rPr lang="tr-TR" dirty="0">
                <a:latin typeface="Times New Roman" panose="02020603050405020304" pitchFamily="18" charset="0"/>
                <a:ea typeface="Times New Roman" panose="02020603050405020304" pitchFamily="18" charset="0"/>
              </a:rPr>
              <a:t>Bu tür problemlerde program, kullanıcının dışarıdan belli bir değer veya değer grubundan birini girdi olarak vermesiyle ya da program içinde üretilen belli bir değerin ortaya çıkmasıyla sonlandırılır. </a:t>
            </a:r>
          </a:p>
          <a:p>
            <a:pPr algn="just">
              <a:spcAft>
                <a:spcPts val="0"/>
              </a:spcAft>
            </a:pPr>
            <a:endParaRPr lang="tr-TR" dirty="0">
              <a:latin typeface="Times New Roman" panose="02020603050405020304" pitchFamily="18" charset="0"/>
              <a:ea typeface="Times New Roman" panose="02020603050405020304" pitchFamily="18" charset="0"/>
            </a:endParaRPr>
          </a:p>
          <a:p>
            <a:pPr algn="just">
              <a:spcAft>
                <a:spcPts val="0"/>
              </a:spcAft>
            </a:pPr>
            <a:r>
              <a:rPr lang="tr-TR" dirty="0">
                <a:latin typeface="Times New Roman" panose="02020603050405020304" pitchFamily="18" charset="0"/>
                <a:ea typeface="Times New Roman" panose="02020603050405020304" pitchFamily="18" charset="0"/>
              </a:rPr>
              <a:t>Bu değer ya da değerlere </a:t>
            </a:r>
            <a:r>
              <a:rPr lang="tr-TR" b="1" i="1" dirty="0">
                <a:latin typeface="Times New Roman" panose="02020603050405020304" pitchFamily="18" charset="0"/>
                <a:ea typeface="Times New Roman" panose="02020603050405020304" pitchFamily="18" charset="0"/>
              </a:rPr>
              <a:t>gözcü değeri</a:t>
            </a:r>
            <a:r>
              <a:rPr lang="tr-TR" b="1" dirty="0">
                <a:latin typeface="Times New Roman" panose="02020603050405020304" pitchFamily="18" charset="0"/>
                <a:ea typeface="Times New Roman" panose="02020603050405020304" pitchFamily="18" charset="0"/>
              </a:rPr>
              <a:t> (</a:t>
            </a:r>
            <a:r>
              <a:rPr lang="tr-TR" b="1" dirty="0" err="1">
                <a:latin typeface="Times New Roman" panose="02020603050405020304" pitchFamily="18" charset="0"/>
                <a:ea typeface="Times New Roman" panose="02020603050405020304" pitchFamily="18" charset="0"/>
              </a:rPr>
              <a:t>sentinel</a:t>
            </a:r>
            <a:r>
              <a:rPr lang="tr-TR" b="1" dirty="0">
                <a:latin typeface="Times New Roman" panose="02020603050405020304" pitchFamily="18" charset="0"/>
                <a:ea typeface="Times New Roman" panose="02020603050405020304" pitchFamily="18" charset="0"/>
              </a:rPr>
              <a:t> </a:t>
            </a:r>
            <a:r>
              <a:rPr lang="tr-TR" b="1" dirty="0" err="1">
                <a:latin typeface="Times New Roman" panose="02020603050405020304" pitchFamily="18" charset="0"/>
                <a:ea typeface="Times New Roman" panose="02020603050405020304" pitchFamily="18" charset="0"/>
              </a:rPr>
              <a:t>value</a:t>
            </a:r>
            <a:r>
              <a:rPr lang="tr-TR" b="1"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adı verilir. </a:t>
            </a:r>
            <a:endParaRPr lang="tr-TR"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7501991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4728</TotalTime>
  <Words>1170</Words>
  <Application>Microsoft Office PowerPoint</Application>
  <PresentationFormat>Geniş ekran</PresentationFormat>
  <Paragraphs>215</Paragraphs>
  <Slides>26</Slides>
  <Notes>2</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26</vt:i4>
      </vt:variant>
    </vt:vector>
  </HeadingPairs>
  <TitlesOfParts>
    <vt:vector size="36" baseType="lpstr">
      <vt:lpstr>Arial</vt:lpstr>
      <vt:lpstr>Arial Unicode MS</vt:lpstr>
      <vt:lpstr>Calibri</vt:lpstr>
      <vt:lpstr>Calibri Light</vt:lpstr>
      <vt:lpstr>Consolas</vt:lpstr>
      <vt:lpstr>Courier New</vt:lpstr>
      <vt:lpstr>MS Mincho</vt:lpstr>
      <vt:lpstr>Times New Roman</vt:lpstr>
      <vt:lpstr>Wingdings</vt:lpstr>
      <vt:lpstr>Office Teması</vt:lpstr>
      <vt:lpstr>Hafta 07 BİLP104-Nesneye Yönelik Programlama 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Neo</dc:creator>
  <cp:lastModifiedBy>Neo</cp:lastModifiedBy>
  <cp:revision>118</cp:revision>
  <dcterms:created xsi:type="dcterms:W3CDTF">2019-03-26T11:43:30Z</dcterms:created>
  <dcterms:modified xsi:type="dcterms:W3CDTF">2020-08-07T22:08:05Z</dcterms:modified>
</cp:coreProperties>
</file>