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25"/>
  </p:notesMasterIdLst>
  <p:sldIdLst>
    <p:sldId id="294" r:id="rId2"/>
    <p:sldId id="332" r:id="rId3"/>
    <p:sldId id="342" r:id="rId4"/>
    <p:sldId id="340" r:id="rId5"/>
    <p:sldId id="334" r:id="rId6"/>
    <p:sldId id="335" r:id="rId7"/>
    <p:sldId id="336" r:id="rId8"/>
    <p:sldId id="338" r:id="rId9"/>
    <p:sldId id="339" r:id="rId10"/>
    <p:sldId id="341" r:id="rId11"/>
    <p:sldId id="343" r:id="rId12"/>
    <p:sldId id="345" r:id="rId13"/>
    <p:sldId id="346" r:id="rId14"/>
    <p:sldId id="344" r:id="rId15"/>
    <p:sldId id="348" r:id="rId16"/>
    <p:sldId id="350" r:id="rId17"/>
    <p:sldId id="349" r:id="rId18"/>
    <p:sldId id="347" r:id="rId19"/>
    <p:sldId id="351" r:id="rId20"/>
    <p:sldId id="352" r:id="rId21"/>
    <p:sldId id="353" r:id="rId22"/>
    <p:sldId id="354" r:id="rId23"/>
    <p:sldId id="355" r:id="rId2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7846" autoAdjust="0"/>
  </p:normalViewPr>
  <p:slideViewPr>
    <p:cSldViewPr snapToGrid="0">
      <p:cViewPr varScale="1">
        <p:scale>
          <a:sx n="106" d="100"/>
          <a:sy n="106" d="100"/>
        </p:scale>
        <p:origin x="73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9F332-CF2D-4A4C-A4AA-4D69C02575CC}" type="datetimeFigureOut">
              <a:rPr lang="tr-TR" smtClean="0"/>
              <a:t>12.08.2020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8B1A2-4631-4A31-ACA4-2EDA688247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2478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D6CC-2A34-4EDA-809C-E3718D5DAD4F}" type="datetimeFigureOut">
              <a:rPr lang="tr-TR" smtClean="0"/>
              <a:t>12.08.2020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40F1-9C79-4522-80D6-B0AFDF3FFD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5767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D6CC-2A34-4EDA-809C-E3718D5DAD4F}" type="datetimeFigureOut">
              <a:rPr lang="tr-TR" smtClean="0"/>
              <a:t>12.08.2020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40F1-9C79-4522-80D6-B0AFDF3FFD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4871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D6CC-2A34-4EDA-809C-E3718D5DAD4F}" type="datetimeFigureOut">
              <a:rPr lang="tr-TR" smtClean="0"/>
              <a:t>12.08.2020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40F1-9C79-4522-80D6-B0AFDF3FFD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4086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D6CC-2A34-4EDA-809C-E3718D5DAD4F}" type="datetimeFigureOut">
              <a:rPr lang="tr-TR" smtClean="0"/>
              <a:t>12.08.2020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40F1-9C79-4522-80D6-B0AFDF3FFD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90741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D6CC-2A34-4EDA-809C-E3718D5DAD4F}" type="datetimeFigureOut">
              <a:rPr lang="tr-TR" smtClean="0"/>
              <a:t>12.08.2020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40F1-9C79-4522-80D6-B0AFDF3FFD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9358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D6CC-2A34-4EDA-809C-E3718D5DAD4F}" type="datetimeFigureOut">
              <a:rPr lang="tr-TR" smtClean="0"/>
              <a:t>12.08.2020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40F1-9C79-4522-80D6-B0AFDF3FFD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8070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D6CC-2A34-4EDA-809C-E3718D5DAD4F}" type="datetimeFigureOut">
              <a:rPr lang="tr-TR" smtClean="0"/>
              <a:t>12.08.2020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40F1-9C79-4522-80D6-B0AFDF3FFD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7105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D6CC-2A34-4EDA-809C-E3718D5DAD4F}" type="datetimeFigureOut">
              <a:rPr lang="tr-TR" smtClean="0"/>
              <a:t>12.08.2020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40F1-9C79-4522-80D6-B0AFDF3FFD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7818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D6CC-2A34-4EDA-809C-E3718D5DAD4F}" type="datetimeFigureOut">
              <a:rPr lang="tr-TR" smtClean="0"/>
              <a:t>12.08.2020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40F1-9C79-4522-80D6-B0AFDF3FFD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8949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D6CC-2A34-4EDA-809C-E3718D5DAD4F}" type="datetimeFigureOut">
              <a:rPr lang="tr-TR" smtClean="0"/>
              <a:t>12.08.2020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40F1-9C79-4522-80D6-B0AFDF3FFD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1768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D6CC-2A34-4EDA-809C-E3718D5DAD4F}" type="datetimeFigureOut">
              <a:rPr lang="tr-TR" smtClean="0"/>
              <a:t>12.08.2020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40F1-9C79-4522-80D6-B0AFDF3FFD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8936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3D6CC-2A34-4EDA-809C-E3718D5DAD4F}" type="datetimeFigureOut">
              <a:rPr lang="tr-TR" smtClean="0"/>
              <a:t>12.08.2020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740F1-9C79-4522-80D6-B0AFDF3FFD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5273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java.html#code=public%20class%20YourClassNameHere%20%7B%0A%20%20%20%20public%20static%20void%20main%28String%5B%5D%20args%29%20%7B%0A%20%20%20%20%20%20String%5B%5D%20arabalar%20%3D%20%7B%22Volvo%22,%20%22BMW%22,%20%22Ford%22,%20%22Mazda%22%7D%3B%0A%20%20%20%20%20%20System.out.println%28arabalar%5B1%5D%29%3B%0A%20%20%20%20%7D%0A%7D&amp;cumulative=false&amp;curInstr=3&amp;heapPrimitives=nevernest&amp;mode=display&amp;origin=opt-frontend.js&amp;py=java&amp;rawInputLstJSON=%5B%5D&amp;textReferences=fals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Hafta </a:t>
            </a:r>
            <a:r>
              <a:rPr lang="tr-TR" dirty="0" smtClean="0"/>
              <a:t>08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>BİLP104-Nesneye Yönelik Programlama I</a:t>
            </a:r>
          </a:p>
        </p:txBody>
      </p:sp>
      <p:sp>
        <p:nvSpPr>
          <p:cNvPr id="4" name="Metin kutusu 3"/>
          <p:cNvSpPr txBox="1"/>
          <p:nvPr/>
        </p:nvSpPr>
        <p:spPr>
          <a:xfrm>
            <a:off x="7150218" y="737642"/>
            <a:ext cx="2232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400" b="1" dirty="0">
                <a:solidFill>
                  <a:schemeClr val="bg1"/>
                </a:solidFill>
              </a:rPr>
              <a:t>BİLP202</a:t>
            </a:r>
          </a:p>
        </p:txBody>
      </p:sp>
    </p:spTree>
    <p:extLst>
      <p:ext uri="{BB962C8B-B14F-4D97-AF65-F5344CB8AC3E}">
        <p14:creationId xmlns:p14="http://schemas.microsoft.com/office/powerpoint/2010/main" val="2395328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765104" y="556564"/>
            <a:ext cx="101150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/>
              <a:t>ÖRNEK </a:t>
            </a:r>
            <a:r>
              <a:rPr lang="tr-TR" dirty="0" smtClean="0"/>
              <a:t>2 </a:t>
            </a:r>
            <a:r>
              <a:rPr lang="tr-TR" dirty="0"/>
              <a:t>: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tr-TR" dirty="0"/>
          </a:p>
          <a:p>
            <a:pPr algn="just"/>
            <a:r>
              <a:rPr lang="tr-TR" dirty="0" smtClean="0"/>
              <a:t>Elemanları 8, 5, 7, 9, 3 olan bir tam sayı dizisi tanımlayınız. Bu dizinin en büyük ve küçük elemanını </a:t>
            </a:r>
            <a:r>
              <a:rPr lang="tr-TR" dirty="0" err="1" smtClean="0"/>
              <a:t>algoritmik</a:t>
            </a:r>
            <a:r>
              <a:rPr lang="tr-TR" dirty="0" smtClean="0"/>
              <a:t> bir şekilde bulup yazdırınız.</a:t>
            </a:r>
            <a:endParaRPr lang="tr-TR" dirty="0"/>
          </a:p>
        </p:txBody>
      </p:sp>
      <p:sp>
        <p:nvSpPr>
          <p:cNvPr id="3" name="Dikdörtgen 2"/>
          <p:cNvSpPr/>
          <p:nvPr/>
        </p:nvSpPr>
        <p:spPr>
          <a:xfrm>
            <a:off x="3048000" y="310583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smtClean="0"/>
              <a:t>ÖRNEK ÇALIŞMA:</a:t>
            </a:r>
          </a:p>
          <a:p>
            <a:endParaRPr lang="tr-TR" dirty="0" smtClean="0"/>
          </a:p>
          <a:p>
            <a:r>
              <a:rPr lang="tr-TR" dirty="0" smtClean="0"/>
              <a:t>Dizinin </a:t>
            </a:r>
            <a:r>
              <a:rPr lang="tr-TR" dirty="0"/>
              <a:t>en küçük elemanı: 3</a:t>
            </a:r>
          </a:p>
          <a:p>
            <a:r>
              <a:rPr lang="nl-NL" dirty="0"/>
              <a:t>Dizinin en büyük elemanı: 9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63628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866583" y="1216357"/>
            <a:ext cx="2244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/>
              <a:t>ÖRNEK </a:t>
            </a:r>
            <a:r>
              <a:rPr lang="tr-TR" dirty="0" smtClean="0"/>
              <a:t>2  ÇÖZÜM: </a:t>
            </a:r>
            <a:endParaRPr 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893" y="1956443"/>
            <a:ext cx="6049219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185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2206743" y="3668211"/>
            <a:ext cx="6124797" cy="13542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28600" algn="just">
              <a:spcAft>
                <a:spcPts val="0"/>
              </a:spcAft>
            </a:pP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ÖRNEK ÇALIŞMA :</a:t>
            </a:r>
          </a:p>
          <a:p>
            <a:pPr marL="228600" algn="just">
              <a:spcAft>
                <a:spcPts val="0"/>
              </a:spcAft>
            </a:pPr>
            <a:endParaRPr lang="tr-T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tr-TR" b="1" dirty="0">
                <a:latin typeface="Courier New" panose="02070309020205020404" pitchFamily="49" charset="0"/>
              </a:rPr>
              <a:t>Yazın toplam yağış: 250.0 </a:t>
            </a:r>
            <a:r>
              <a:rPr lang="tr-TR" b="1" dirty="0" err="1">
                <a:latin typeface="Courier New" panose="02070309020205020404" pitchFamily="49" charset="0"/>
              </a:rPr>
              <a:t>mm.dir</a:t>
            </a:r>
            <a:r>
              <a:rPr lang="tr-TR" b="1" dirty="0">
                <a:latin typeface="Courier New" panose="02070309020205020404" pitchFamily="49" charset="0"/>
              </a:rPr>
              <a:t>.</a:t>
            </a:r>
          </a:p>
          <a:p>
            <a:r>
              <a:rPr lang="es-ES" b="1" dirty="0">
                <a:latin typeface="Courier New" panose="02070309020205020404" pitchFamily="49" charset="0"/>
              </a:rPr>
              <a:t>Yazın Ortalama yağış: 62.5 mm.dir. </a:t>
            </a:r>
            <a:endParaRPr lang="tr-TR" b="1" dirty="0">
              <a:latin typeface="Courier New" panose="02070309020205020404" pitchFamily="49" charset="0"/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765104" y="556564"/>
            <a:ext cx="101150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/>
              <a:t>ÖRNEK </a:t>
            </a:r>
            <a:r>
              <a:rPr lang="tr-TR" dirty="0" smtClean="0"/>
              <a:t>3 </a:t>
            </a:r>
            <a:r>
              <a:rPr lang="tr-TR" dirty="0"/>
              <a:t>: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tr-TR" dirty="0"/>
          </a:p>
          <a:p>
            <a:pPr algn="just"/>
            <a:r>
              <a:rPr lang="tr-TR" dirty="0" smtClean="0"/>
              <a:t>Elemanları 56.3</a:t>
            </a:r>
            <a:r>
              <a:rPr lang="tr-TR" dirty="0"/>
              <a:t>, 45.7, 68.6, 79.4 </a:t>
            </a:r>
            <a:r>
              <a:rPr lang="tr-TR" dirty="0" smtClean="0"/>
              <a:t>olan </a:t>
            </a:r>
            <a:r>
              <a:rPr lang="tr-TR" dirty="0" err="1" smtClean="0"/>
              <a:t>yagislar</a:t>
            </a:r>
            <a:r>
              <a:rPr lang="tr-TR" dirty="0" smtClean="0"/>
              <a:t> isimli bir  </a:t>
            </a:r>
            <a:r>
              <a:rPr lang="tr-TR" dirty="0" err="1" smtClean="0"/>
              <a:t>double</a:t>
            </a:r>
            <a:r>
              <a:rPr lang="tr-TR" dirty="0" smtClean="0"/>
              <a:t> sayı dizisi tanımlayınız. Bu dizinin elemanları toplamını ve ortalamasını </a:t>
            </a:r>
            <a:r>
              <a:rPr lang="tr-TR" dirty="0" err="1" smtClean="0"/>
              <a:t>algoritmik</a:t>
            </a:r>
            <a:r>
              <a:rPr lang="tr-TR" dirty="0" smtClean="0"/>
              <a:t> bir şekilde bulup aşağıdaki gibi yazdırınız.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3649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494" y="1485629"/>
            <a:ext cx="7421011" cy="3886742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884690" y="917593"/>
            <a:ext cx="2244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/>
              <a:t>ÖRNEK </a:t>
            </a:r>
            <a:r>
              <a:rPr lang="tr-TR" dirty="0" smtClean="0"/>
              <a:t>3  ÇÖZÜM: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42250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765104" y="556564"/>
            <a:ext cx="101150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/>
              <a:t>ÖRNEK </a:t>
            </a:r>
            <a:r>
              <a:rPr lang="tr-TR" dirty="0" smtClean="0"/>
              <a:t>4 </a:t>
            </a:r>
            <a:r>
              <a:rPr lang="tr-TR" dirty="0"/>
              <a:t>: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tr-TR" dirty="0"/>
          </a:p>
          <a:p>
            <a:pPr algn="just"/>
            <a:r>
              <a:rPr lang="tr-TR" dirty="0" smtClean="0"/>
              <a:t>Elemanları </a:t>
            </a:r>
            <a:r>
              <a:rPr lang="tr-TR" dirty="0" smtClean="0"/>
              <a:t>"</a:t>
            </a:r>
            <a:r>
              <a:rPr lang="tr-TR" dirty="0" err="1" smtClean="0"/>
              <a:t>istanbul</a:t>
            </a:r>
            <a:r>
              <a:rPr lang="tr-TR" dirty="0" smtClean="0"/>
              <a:t>", "Afyon", "Edirne", "</a:t>
            </a:r>
            <a:r>
              <a:rPr lang="tr-TR" dirty="0" err="1" smtClean="0"/>
              <a:t>ankara</a:t>
            </a:r>
            <a:r>
              <a:rPr lang="tr-TR" dirty="0" smtClean="0"/>
              <a:t>", "Mersin", "tokat", "Adana" olan </a:t>
            </a:r>
            <a:r>
              <a:rPr lang="tr-TR" dirty="0" smtClean="0"/>
              <a:t>bir </a:t>
            </a:r>
            <a:r>
              <a:rPr lang="tr-TR" dirty="0" err="1" smtClean="0"/>
              <a:t>String</a:t>
            </a:r>
            <a:r>
              <a:rPr lang="tr-TR" dirty="0" smtClean="0"/>
              <a:t> dizisi tanımlayınız. </a:t>
            </a:r>
            <a:r>
              <a:rPr lang="tr-TR" dirty="0"/>
              <a:t>Bu </a:t>
            </a:r>
            <a:r>
              <a:rPr lang="tr-TR" dirty="0" smtClean="0"/>
              <a:t>dizide </a:t>
            </a:r>
            <a:r>
              <a:rPr lang="tr-TR" dirty="0" smtClean="0"/>
              <a:t>küçük veya büyük harf </a:t>
            </a:r>
            <a:r>
              <a:rPr lang="tr-TR" dirty="0" err="1" smtClean="0"/>
              <a:t>farketmeksizin</a:t>
            </a:r>
            <a:r>
              <a:rPr lang="tr-TR" dirty="0" smtClean="0"/>
              <a:t> ‘’a’’ harfi ile başlayan kaç il olduğunu  </a:t>
            </a:r>
            <a:r>
              <a:rPr lang="tr-TR" dirty="0" err="1"/>
              <a:t>algoritmik</a:t>
            </a:r>
            <a:r>
              <a:rPr lang="tr-TR" dirty="0"/>
              <a:t> bir şekilde bulup </a:t>
            </a:r>
            <a:r>
              <a:rPr lang="tr-TR" dirty="0" smtClean="0"/>
              <a:t>aşağıdaki gibi yazdırınız</a:t>
            </a:r>
            <a:r>
              <a:rPr lang="tr-TR" dirty="0"/>
              <a:t>.</a:t>
            </a:r>
          </a:p>
          <a:p>
            <a:pPr algn="just"/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2288224" y="3342286"/>
            <a:ext cx="6124797" cy="10772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28600" algn="just">
              <a:spcAft>
                <a:spcPts val="0"/>
              </a:spcAft>
            </a:pP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ÖRNEK ÇALIŞMA :</a:t>
            </a:r>
          </a:p>
          <a:p>
            <a:pPr marL="228600" algn="just">
              <a:spcAft>
                <a:spcPts val="0"/>
              </a:spcAft>
            </a:pPr>
            <a:endParaRPr lang="tr-T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it-IT" b="1" dirty="0" smtClean="0">
                <a:latin typeface="Courier New" panose="02070309020205020404" pitchFamily="49" charset="0"/>
              </a:rPr>
              <a:t>Dizide </a:t>
            </a:r>
            <a:r>
              <a:rPr lang="it-IT" b="1" dirty="0">
                <a:latin typeface="Courier New" panose="02070309020205020404" pitchFamily="49" charset="0"/>
              </a:rPr>
              <a:t>a harfi ile başlayan </a:t>
            </a:r>
            <a:r>
              <a:rPr lang="tr-TR" b="1" dirty="0" smtClean="0">
                <a:latin typeface="Courier New" panose="02070309020205020404" pitchFamily="49" charset="0"/>
              </a:rPr>
              <a:t>3</a:t>
            </a:r>
            <a:r>
              <a:rPr lang="it-IT" b="1" dirty="0" smtClean="0">
                <a:latin typeface="Courier New" panose="02070309020205020404" pitchFamily="49" charset="0"/>
              </a:rPr>
              <a:t> </a:t>
            </a:r>
            <a:r>
              <a:rPr lang="it-IT" b="1" dirty="0">
                <a:latin typeface="Courier New" panose="02070309020205020404" pitchFamily="49" charset="0"/>
              </a:rPr>
              <a:t>il vardır.</a:t>
            </a:r>
            <a:endParaRPr lang="tr-TR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27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681" y="1286948"/>
            <a:ext cx="6985009" cy="2094706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660938" y="146310"/>
            <a:ext cx="106468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/>
              <a:t>ÖRNEK 4</a:t>
            </a:r>
            <a:r>
              <a:rPr lang="tr-TR" dirty="0" smtClean="0"/>
              <a:t>  ÇÖZÜM: 1</a:t>
            </a:r>
            <a:endParaRPr lang="tr-TR" dirty="0"/>
          </a:p>
          <a:p>
            <a:pPr algn="just"/>
            <a:r>
              <a:rPr lang="tr-TR" dirty="0" smtClean="0"/>
              <a:t>Bir </a:t>
            </a:r>
            <a:r>
              <a:rPr lang="tr-TR" dirty="0" err="1" smtClean="0"/>
              <a:t>stringin</a:t>
            </a:r>
            <a:r>
              <a:rPr lang="tr-TR" dirty="0" smtClean="0"/>
              <a:t>, başka bir </a:t>
            </a:r>
            <a:r>
              <a:rPr lang="tr-TR" dirty="0" err="1" smtClean="0"/>
              <a:t>string</a:t>
            </a:r>
            <a:r>
              <a:rPr lang="tr-TR" dirty="0" smtClean="0"/>
              <a:t> ile başlayıp (</a:t>
            </a:r>
            <a:r>
              <a:rPr lang="tr-TR" dirty="0" err="1" smtClean="0"/>
              <a:t>true</a:t>
            </a:r>
            <a:r>
              <a:rPr lang="tr-TR" dirty="0" smtClean="0"/>
              <a:t>) başlamadığını (</a:t>
            </a:r>
            <a:r>
              <a:rPr lang="tr-TR" dirty="0" err="1" smtClean="0"/>
              <a:t>false</a:t>
            </a:r>
            <a:r>
              <a:rPr lang="tr-TR" dirty="0" smtClean="0"/>
              <a:t>) bize </a:t>
            </a:r>
            <a:r>
              <a:rPr lang="tr-TR" dirty="0" err="1" smtClean="0"/>
              <a:t>boolean</a:t>
            </a:r>
            <a:r>
              <a:rPr lang="tr-TR" dirty="0" smtClean="0"/>
              <a:t> bir değer vererek </a:t>
            </a:r>
          </a:p>
          <a:p>
            <a:pPr algn="just"/>
            <a:r>
              <a:rPr lang="tr-TR" dirty="0" smtClean="0"/>
              <a:t>söyleyen </a:t>
            </a:r>
            <a:r>
              <a:rPr lang="tr-TR" dirty="0" err="1" smtClean="0"/>
              <a:t>startsWith</a:t>
            </a:r>
            <a:r>
              <a:rPr lang="tr-TR" dirty="0" smtClean="0"/>
              <a:t> metodunu kullanabiliriz. </a:t>
            </a:r>
            <a:endParaRPr lang="tr-TR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8627" y="4601102"/>
            <a:ext cx="6877628" cy="2083890"/>
          </a:xfrm>
          <a:prstGeom prst="rect">
            <a:avLst/>
          </a:prstGeom>
        </p:spPr>
      </p:pic>
      <p:sp>
        <p:nvSpPr>
          <p:cNvPr id="10" name="Dikdörtgen 9"/>
          <p:cNvSpPr/>
          <p:nvPr/>
        </p:nvSpPr>
        <p:spPr>
          <a:xfrm>
            <a:off x="549631" y="3529713"/>
            <a:ext cx="1003710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/>
              <a:t>ÖRNEK 4</a:t>
            </a:r>
            <a:r>
              <a:rPr lang="tr-TR" dirty="0" smtClean="0"/>
              <a:t>  ÇÖZÜM:2</a:t>
            </a:r>
          </a:p>
          <a:p>
            <a:pPr algn="just"/>
            <a:r>
              <a:rPr lang="tr-TR" dirty="0" smtClean="0"/>
              <a:t>Birden fazla metodu zincirleme kullanabiliriz. Örneğin önce dizinin elemanını küçük harfli halini elde edip,</a:t>
            </a:r>
          </a:p>
          <a:p>
            <a:pPr algn="just"/>
            <a:r>
              <a:rPr lang="tr-TR" dirty="0" smtClean="0"/>
              <a:t> ‘’a’’ </a:t>
            </a:r>
            <a:r>
              <a:rPr lang="tr-TR" dirty="0" err="1" smtClean="0"/>
              <a:t>stringi</a:t>
            </a:r>
            <a:r>
              <a:rPr lang="tr-TR" dirty="0" smtClean="0"/>
              <a:t> ile başlayıp başlamadığına bakabiliriz.</a:t>
            </a:r>
          </a:p>
        </p:txBody>
      </p:sp>
    </p:spTree>
    <p:extLst>
      <p:ext uri="{BB962C8B-B14F-4D97-AF65-F5344CB8AC3E}">
        <p14:creationId xmlns:p14="http://schemas.microsoft.com/office/powerpoint/2010/main" val="2804027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978" y="2833734"/>
            <a:ext cx="9388441" cy="2761307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355186" y="329197"/>
            <a:ext cx="112364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/>
              <a:t>ÖRNEK 4</a:t>
            </a:r>
            <a:r>
              <a:rPr lang="tr-TR" dirty="0" smtClean="0"/>
              <a:t>  ÇÖZÜM:3</a:t>
            </a:r>
          </a:p>
          <a:p>
            <a:pPr algn="just"/>
            <a:r>
              <a:rPr lang="tr-TR" dirty="0" smtClean="0"/>
              <a:t>Bu örnekte her ilin sadece ilk harfini kontrol edeceğimizden; </a:t>
            </a:r>
          </a:p>
          <a:p>
            <a:pPr algn="just"/>
            <a:endParaRPr lang="tr-TR" dirty="0" smtClean="0"/>
          </a:p>
          <a:p>
            <a:pPr algn="just"/>
            <a:r>
              <a:rPr lang="tr-TR" dirty="0" err="1" smtClean="0"/>
              <a:t>stringi</a:t>
            </a:r>
            <a:r>
              <a:rPr lang="tr-TR" dirty="0" smtClean="0"/>
              <a:t> küçük harfe dönüştürülmüş halini elde edip, ilk karakterini </a:t>
            </a:r>
            <a:r>
              <a:rPr lang="tr-TR" dirty="0" err="1" smtClean="0"/>
              <a:t>char</a:t>
            </a:r>
            <a:r>
              <a:rPr lang="tr-TR" dirty="0" smtClean="0"/>
              <a:t> tipinde alabilir ve  == operatörü ile ‘a’ karakteri (</a:t>
            </a:r>
            <a:r>
              <a:rPr lang="tr-TR" dirty="0" err="1" smtClean="0"/>
              <a:t>string</a:t>
            </a:r>
            <a:r>
              <a:rPr lang="tr-TR" dirty="0" smtClean="0"/>
              <a:t> değil) ile kıyaslayabiliriz. </a:t>
            </a:r>
            <a:endParaRPr lang="tr-TR" dirty="0"/>
          </a:p>
          <a:p>
            <a:pPr algn="just"/>
            <a:r>
              <a:rPr lang="tr-TR" dirty="0" smtClean="0"/>
              <a:t>Burada yine zincirleme metot (aynı anda) kullandığımıza dikkat ediniz.</a:t>
            </a:r>
          </a:p>
        </p:txBody>
      </p:sp>
    </p:spTree>
    <p:extLst>
      <p:ext uri="{BB962C8B-B14F-4D97-AF65-F5344CB8AC3E}">
        <p14:creationId xmlns:p14="http://schemas.microsoft.com/office/powerpoint/2010/main" val="1733121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355186" y="329197"/>
            <a:ext cx="112364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/>
              <a:t>ÖRNEK 4</a:t>
            </a:r>
            <a:r>
              <a:rPr lang="tr-TR" dirty="0" smtClean="0"/>
              <a:t>  ÇÖZÜM:4</a:t>
            </a:r>
          </a:p>
          <a:p>
            <a:pPr algn="just"/>
            <a:endParaRPr lang="tr-TR" dirty="0"/>
          </a:p>
          <a:p>
            <a:pPr algn="just"/>
            <a:endParaRPr lang="tr-TR" dirty="0" smtClean="0"/>
          </a:p>
          <a:p>
            <a:pPr algn="just"/>
            <a:r>
              <a:rPr lang="tr-TR" dirty="0" smtClean="0"/>
              <a:t>Bir başka yöntem de dizinin ilk harfini </a:t>
            </a:r>
            <a:r>
              <a:rPr lang="tr-TR" dirty="0" err="1" smtClean="0"/>
              <a:t>string</a:t>
            </a:r>
            <a:r>
              <a:rPr lang="tr-TR" dirty="0" smtClean="0"/>
              <a:t> olarak elde edip, </a:t>
            </a:r>
            <a:r>
              <a:rPr lang="tr-TR" dirty="0" err="1" smtClean="0"/>
              <a:t>equalsIgnoreCase</a:t>
            </a:r>
            <a:r>
              <a:rPr lang="tr-TR" dirty="0" smtClean="0"/>
              <a:t> metodu ile küçük büyük harf duyarsız bir şekilde ‘’a’’ veya ‘’A’’ ile </a:t>
            </a:r>
            <a:r>
              <a:rPr lang="tr-TR" dirty="0" err="1" smtClean="0"/>
              <a:t>kıyaslmaktır</a:t>
            </a:r>
            <a:r>
              <a:rPr lang="tr-TR" dirty="0" smtClean="0"/>
              <a:t>. </a:t>
            </a:r>
          </a:p>
          <a:p>
            <a:pPr algn="just"/>
            <a:r>
              <a:rPr lang="tr-TR" dirty="0" err="1" smtClean="0"/>
              <a:t>equalsIgnoreCase</a:t>
            </a:r>
            <a:r>
              <a:rPr lang="tr-TR" dirty="0" smtClean="0"/>
              <a:t> metodu iki </a:t>
            </a:r>
            <a:r>
              <a:rPr lang="tr-TR" dirty="0" err="1" smtClean="0"/>
              <a:t>stringi</a:t>
            </a:r>
            <a:r>
              <a:rPr lang="tr-TR" dirty="0" smtClean="0"/>
              <a:t> küçük, büyük harf ayrımı yapmadan karşılaştırmaktadır.</a:t>
            </a:r>
            <a:endParaRPr lang="tr-TR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181" y="2558897"/>
            <a:ext cx="8192643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240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765104" y="556564"/>
            <a:ext cx="101150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/>
              <a:t>ÖRNEK </a:t>
            </a:r>
            <a:r>
              <a:rPr lang="tr-TR" dirty="0" smtClean="0"/>
              <a:t>5: </a:t>
            </a:r>
            <a:endParaRPr lang="tr-TR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tr-TR" dirty="0"/>
          </a:p>
          <a:p>
            <a:pPr algn="just"/>
            <a:r>
              <a:rPr lang="tr-TR" dirty="0"/>
              <a:t>Elemanları "</a:t>
            </a:r>
            <a:r>
              <a:rPr lang="tr-TR" dirty="0" err="1"/>
              <a:t>istanbul</a:t>
            </a:r>
            <a:r>
              <a:rPr lang="tr-TR" dirty="0"/>
              <a:t>", "Afyon", "Edirne", "</a:t>
            </a:r>
            <a:r>
              <a:rPr lang="tr-TR" dirty="0" err="1"/>
              <a:t>ankara</a:t>
            </a:r>
            <a:r>
              <a:rPr lang="tr-TR" dirty="0"/>
              <a:t>", "Mersin", "tokat", "Adana"</a:t>
            </a:r>
            <a:r>
              <a:rPr lang="tr-TR" dirty="0" smtClean="0">
                <a:latin typeface="Consolas" panose="020B0609020204030204" pitchFamily="49" charset="0"/>
              </a:rPr>
              <a:t> </a:t>
            </a:r>
            <a:endParaRPr lang="tr-TR" dirty="0"/>
          </a:p>
          <a:p>
            <a:pPr algn="just"/>
            <a:r>
              <a:rPr lang="tr-TR" dirty="0" smtClean="0"/>
              <a:t>olan bir </a:t>
            </a:r>
            <a:r>
              <a:rPr lang="tr-TR" dirty="0" err="1" smtClean="0"/>
              <a:t>String</a:t>
            </a:r>
            <a:r>
              <a:rPr lang="tr-TR" dirty="0" smtClean="0"/>
              <a:t> dizisi tanımlayınız. </a:t>
            </a:r>
            <a:r>
              <a:rPr lang="tr-TR" dirty="0"/>
              <a:t>Bu dizinin </a:t>
            </a:r>
            <a:r>
              <a:rPr lang="tr-TR" dirty="0" smtClean="0"/>
              <a:t>küçük veya büyük harf </a:t>
            </a:r>
            <a:r>
              <a:rPr lang="tr-TR" dirty="0" err="1" smtClean="0"/>
              <a:t>farketmeksizin</a:t>
            </a:r>
            <a:r>
              <a:rPr lang="tr-TR" dirty="0" smtClean="0"/>
              <a:t> ‘’a’’ harfi ile başlayıp ‘’a’’ harfi ile biten kaç il olduğunu  </a:t>
            </a:r>
            <a:r>
              <a:rPr lang="tr-TR" dirty="0" err="1"/>
              <a:t>algoritmik</a:t>
            </a:r>
            <a:r>
              <a:rPr lang="tr-TR" dirty="0"/>
              <a:t> bir şekilde bulup yazdırınız.</a:t>
            </a:r>
          </a:p>
          <a:p>
            <a:pPr algn="just"/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1563947" y="3785906"/>
            <a:ext cx="8231903" cy="10772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28600" algn="just">
              <a:spcAft>
                <a:spcPts val="0"/>
              </a:spcAft>
            </a:pP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ÖRNEK ÇALIŞMA :</a:t>
            </a:r>
          </a:p>
          <a:p>
            <a:pPr marL="228600" algn="just">
              <a:spcAft>
                <a:spcPts val="0"/>
              </a:spcAft>
            </a:pPr>
            <a:endParaRPr lang="tr-T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tr-TR" dirty="0">
                <a:latin typeface="Consolas" panose="020B0609020204030204" pitchFamily="49" charset="0"/>
              </a:rPr>
              <a:t>Dizide a harfi ile başlayan ve a harfi ile biten 2 il vardır.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45654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295" y="2606598"/>
            <a:ext cx="9554908" cy="2676899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1364771" y="1171090"/>
            <a:ext cx="2361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/>
              <a:t>ÖRNEK </a:t>
            </a:r>
            <a:r>
              <a:rPr lang="tr-TR" dirty="0" smtClean="0"/>
              <a:t>5  </a:t>
            </a:r>
            <a:r>
              <a:rPr lang="tr-TR" dirty="0"/>
              <a:t>ÇÖZÜM: 1</a:t>
            </a:r>
          </a:p>
        </p:txBody>
      </p:sp>
    </p:spTree>
    <p:extLst>
      <p:ext uri="{BB962C8B-B14F-4D97-AF65-F5344CB8AC3E}">
        <p14:creationId xmlns:p14="http://schemas.microsoft.com/office/powerpoint/2010/main" val="1163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F7674BB8-CA33-4008-9F27-C38FFF3DB93E}"/>
              </a:ext>
            </a:extLst>
          </p:cNvPr>
          <p:cNvSpPr/>
          <p:nvPr/>
        </p:nvSpPr>
        <p:spPr>
          <a:xfrm>
            <a:off x="4464063" y="408513"/>
            <a:ext cx="3919916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0"/>
              </a:spcAft>
              <a:tabLst>
                <a:tab pos="274320" algn="l"/>
              </a:tabLst>
            </a:pPr>
            <a:r>
              <a:rPr lang="tr-TR" sz="20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DİZİLER (ARRAYS)</a:t>
            </a: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AC1EBF1F-C5E2-4062-8248-360E9CD058EF}"/>
              </a:ext>
            </a:extLst>
          </p:cNvPr>
          <p:cNvSpPr/>
          <p:nvPr/>
        </p:nvSpPr>
        <p:spPr>
          <a:xfrm>
            <a:off x="932867" y="1065751"/>
            <a:ext cx="1063746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Aynı isim altında, aynı türde birden fazla değer tutmak için kullanılan veri yapılarıdır (Data </a:t>
            </a:r>
            <a:r>
              <a:rPr lang="tr-TR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Structure</a:t>
            </a: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). Dizi bir kümedir; aynı türde verilere tek isimle erişmek için kullanılır. Dizi içindeki verilerin her birine eleman adı verilir. </a:t>
            </a:r>
            <a:endParaRPr lang="tr-TR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tr-TR" dirty="0">
              <a:latin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 smtClean="0">
                <a:latin typeface="Times New Roman" panose="02020603050405020304" pitchFamily="18" charset="0"/>
              </a:rPr>
              <a:t>Dizilerde, baştan kaç eleman saklayacağı belirlidir. Diziyi boş olarak oluşturacaksak (daha sonra değerlerini atayacaksak) aşağıdaki biçimde tanımlarız.</a:t>
            </a:r>
            <a:endParaRPr lang="tr-TR" dirty="0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D94AA071-F813-47E7-A820-9E672C4E5655}"/>
              </a:ext>
            </a:extLst>
          </p:cNvPr>
          <p:cNvSpPr/>
          <p:nvPr/>
        </p:nvSpPr>
        <p:spPr>
          <a:xfrm>
            <a:off x="1064220" y="3572209"/>
            <a:ext cx="69813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err="1" smtClean="0">
                <a:latin typeface="Consolas" panose="020B0609020204030204" pitchFamily="49" charset="0"/>
              </a:rPr>
              <a:t>String</a:t>
            </a:r>
            <a:r>
              <a:rPr lang="tr-TR" sz="2400" dirty="0" smtClean="0">
                <a:latin typeface="Consolas" panose="020B0609020204030204" pitchFamily="49" charset="0"/>
              </a:rPr>
              <a:t>[] </a:t>
            </a:r>
            <a:r>
              <a:rPr lang="tr-TR" sz="2400" dirty="0" err="1" smtClean="0">
                <a:latin typeface="Consolas" panose="020B0609020204030204" pitchFamily="49" charset="0"/>
              </a:rPr>
              <a:t>sayiDizisi</a:t>
            </a:r>
            <a:r>
              <a:rPr lang="tr-TR" sz="2400" dirty="0" smtClean="0">
                <a:latin typeface="Consolas" panose="020B0609020204030204" pitchFamily="49" charset="0"/>
              </a:rPr>
              <a:t> </a:t>
            </a:r>
            <a:r>
              <a:rPr lang="tr-TR" sz="2400" dirty="0">
                <a:latin typeface="Consolas" panose="020B0609020204030204" pitchFamily="49" charset="0"/>
              </a:rPr>
              <a:t>= </a:t>
            </a:r>
            <a:r>
              <a:rPr lang="tr-TR" sz="2400" dirty="0" err="1">
                <a:latin typeface="Consolas" panose="020B0609020204030204" pitchFamily="49" charset="0"/>
              </a:rPr>
              <a:t>new</a:t>
            </a:r>
            <a:r>
              <a:rPr lang="tr-TR" sz="2400" dirty="0">
                <a:latin typeface="Consolas" panose="020B0609020204030204" pitchFamily="49" charset="0"/>
              </a:rPr>
              <a:t> </a:t>
            </a:r>
            <a:r>
              <a:rPr lang="tr-TR" sz="2400" dirty="0" err="1" smtClean="0">
                <a:latin typeface="Consolas" panose="020B0609020204030204" pitchFamily="49" charset="0"/>
              </a:rPr>
              <a:t>String</a:t>
            </a:r>
            <a:r>
              <a:rPr lang="tr-TR" sz="2400" dirty="0" smtClean="0">
                <a:latin typeface="Consolas" panose="020B0609020204030204" pitchFamily="49" charset="0"/>
              </a:rPr>
              <a:t>[ 5 </a:t>
            </a:r>
            <a:r>
              <a:rPr lang="tr-TR" sz="2400" dirty="0">
                <a:latin typeface="Consolas" panose="020B0609020204030204" pitchFamily="49" charset="0"/>
              </a:rPr>
              <a:t>] ; 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AC1EBF1F-C5E2-4062-8248-360E9CD058EF}"/>
              </a:ext>
            </a:extLst>
          </p:cNvPr>
          <p:cNvSpPr/>
          <p:nvPr/>
        </p:nvSpPr>
        <p:spPr>
          <a:xfrm>
            <a:off x="1064219" y="4300245"/>
            <a:ext cx="1050610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Yukarıdaki tanımlama sonucunda dizinin elemanları varsayılan (</a:t>
            </a:r>
            <a:r>
              <a:rPr lang="tr-TR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default</a:t>
            </a:r>
            <a:r>
              <a:rPr lang="tr-T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 değerler alır. Örneğin  </a:t>
            </a:r>
            <a:r>
              <a:rPr lang="tr-TR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int</a:t>
            </a:r>
            <a:r>
              <a:rPr lang="tr-T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dizisinin elemanları 0, </a:t>
            </a:r>
            <a:r>
              <a:rPr lang="tr-TR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double</a:t>
            </a:r>
            <a:r>
              <a:rPr lang="tr-T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dizisinin elemanları 0.0 olacaktır.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tr-TR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Ancak dizi </a:t>
            </a:r>
            <a:r>
              <a:rPr lang="tr-TR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String</a:t>
            </a:r>
            <a:r>
              <a:rPr lang="tr-T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tipinde ise varsayılan değerler </a:t>
            </a:r>
            <a:r>
              <a:rPr lang="tr-TR" b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null</a:t>
            </a:r>
            <a:r>
              <a:rPr lang="tr-T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olacaktır. Bunun nedeni </a:t>
            </a:r>
            <a:r>
              <a:rPr lang="tr-TR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String’in</a:t>
            </a:r>
            <a:r>
              <a:rPr lang="tr-T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ilkel(primitif) bir veri tipi değil bir sınıf olması ve bu saklanan değerlerin de bu sınıftan nesneler olmasıdır. Buna sınıf-nesne konusunda değineceğiz.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15855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765104" y="556564"/>
            <a:ext cx="101150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/>
              <a:t>ÖRNEK </a:t>
            </a:r>
            <a:r>
              <a:rPr lang="tr-TR" dirty="0" smtClean="0"/>
              <a:t>6 </a:t>
            </a:r>
            <a:r>
              <a:rPr lang="tr-TR" dirty="0"/>
              <a:t>: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tr-TR" dirty="0"/>
          </a:p>
          <a:p>
            <a:pPr algn="just"/>
            <a:r>
              <a:rPr lang="tr-TR" dirty="0" smtClean="0"/>
              <a:t>İlk değerlerini kendi seçeceğiniz 5 tam sayı içeren bir dizi tanımlayınız. Bu dizinin elemanları arasında 1 olup olmadığını </a:t>
            </a:r>
            <a:r>
              <a:rPr lang="tr-TR" dirty="0" err="1" smtClean="0"/>
              <a:t>algoritmik</a:t>
            </a:r>
            <a:r>
              <a:rPr lang="tr-TR" dirty="0" smtClean="0"/>
              <a:t> </a:t>
            </a:r>
            <a:r>
              <a:rPr lang="tr-TR" dirty="0"/>
              <a:t>bir şekilde bulup </a:t>
            </a:r>
            <a:r>
              <a:rPr lang="tr-TR" dirty="0" smtClean="0"/>
              <a:t>aşağıdaki gibi yazdırınız. </a:t>
            </a:r>
            <a:endParaRPr lang="tr-TR" dirty="0"/>
          </a:p>
          <a:p>
            <a:pPr algn="just"/>
            <a:endParaRPr lang="tr-TR" dirty="0" smtClean="0"/>
          </a:p>
          <a:p>
            <a:pPr algn="just"/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368889" y="3478088"/>
            <a:ext cx="4529035" cy="10772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28600" algn="just">
              <a:spcAft>
                <a:spcPts val="0"/>
              </a:spcAft>
            </a:pP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ÖRNEK </a:t>
            </a:r>
            <a:r>
              <a:rPr lang="tr-T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ÇALIŞMA 1 </a:t>
            </a: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228600" algn="just">
              <a:spcAft>
                <a:spcPts val="0"/>
              </a:spcAft>
            </a:pPr>
            <a:endParaRPr lang="tr-T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nn-NO" dirty="0" smtClean="0">
                <a:latin typeface="Consolas" panose="020B0609020204030204" pitchFamily="49" charset="0"/>
              </a:rPr>
              <a:t>Dizinin </a:t>
            </a:r>
            <a:r>
              <a:rPr lang="nn-NO" dirty="0">
                <a:latin typeface="Consolas" panose="020B0609020204030204" pitchFamily="49" charset="0"/>
              </a:rPr>
              <a:t>elemanları arasında 1 var.</a:t>
            </a:r>
            <a:endParaRPr lang="tr-TR" dirty="0">
              <a:latin typeface="Consolas" panose="020B0609020204030204" pitchFamily="49" charset="0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6451309" y="3478088"/>
            <a:ext cx="4529035" cy="10772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28600" algn="just">
              <a:spcAft>
                <a:spcPts val="0"/>
              </a:spcAft>
            </a:pP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ÖRNEK </a:t>
            </a:r>
            <a:r>
              <a:rPr lang="tr-T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ÇALIŞMA 2 </a:t>
            </a: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228600" algn="just">
              <a:spcAft>
                <a:spcPts val="0"/>
              </a:spcAft>
            </a:pPr>
            <a:endParaRPr lang="tr-T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nn-NO" dirty="0" smtClean="0">
                <a:latin typeface="Consolas" panose="020B0609020204030204" pitchFamily="49" charset="0"/>
              </a:rPr>
              <a:t>Dizinin </a:t>
            </a:r>
            <a:r>
              <a:rPr lang="nn-NO" dirty="0">
                <a:latin typeface="Consolas" panose="020B0609020204030204" pitchFamily="49" charset="0"/>
              </a:rPr>
              <a:t>elemanları arasında 1 </a:t>
            </a:r>
            <a:r>
              <a:rPr lang="tr-TR" dirty="0" smtClean="0">
                <a:latin typeface="Consolas" panose="020B0609020204030204" pitchFamily="49" charset="0"/>
              </a:rPr>
              <a:t>yok</a:t>
            </a:r>
            <a:r>
              <a:rPr lang="nn-NO" dirty="0" smtClean="0">
                <a:latin typeface="Consolas" panose="020B0609020204030204" pitchFamily="49" charset="0"/>
              </a:rPr>
              <a:t>.</a:t>
            </a:r>
            <a:endParaRPr lang="tr-T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205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099" y="1613323"/>
            <a:ext cx="6430272" cy="3848637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789538" y="582615"/>
            <a:ext cx="2244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/>
              <a:t>ÖRNEK </a:t>
            </a:r>
            <a:r>
              <a:rPr lang="tr-TR" dirty="0" smtClean="0"/>
              <a:t>6  </a:t>
            </a:r>
            <a:r>
              <a:rPr lang="tr-TR" dirty="0"/>
              <a:t>ÇÖZÜM</a:t>
            </a:r>
            <a:r>
              <a:rPr lang="tr-TR" dirty="0" smtClean="0"/>
              <a:t>: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48610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765104" y="556564"/>
            <a:ext cx="101150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/>
              <a:t>ÖRNEK </a:t>
            </a:r>
            <a:r>
              <a:rPr lang="tr-TR" dirty="0" smtClean="0"/>
              <a:t>7 </a:t>
            </a:r>
            <a:r>
              <a:rPr lang="tr-TR" dirty="0"/>
              <a:t>: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tr-TR" dirty="0"/>
          </a:p>
          <a:p>
            <a:pPr algn="just"/>
            <a:r>
              <a:rPr lang="tr-TR" dirty="0" smtClean="0"/>
              <a:t>İlk değerlerini kendi seçeceğiniz 5 tam sayı içeren bir dizi tanımlayınız. Bu dizide aynı sayıdan  yan yana gelip gelmediğine göre aşağıdaki örnek çalışmayı verecek programı yazınız.</a:t>
            </a:r>
          </a:p>
          <a:p>
            <a:pPr algn="just"/>
            <a:endParaRPr lang="tr-TR" dirty="0"/>
          </a:p>
        </p:txBody>
      </p:sp>
      <p:sp>
        <p:nvSpPr>
          <p:cNvPr id="3" name="Dikdörtgen 2"/>
          <p:cNvSpPr/>
          <p:nvPr/>
        </p:nvSpPr>
        <p:spPr>
          <a:xfrm>
            <a:off x="368889" y="3478088"/>
            <a:ext cx="4529035" cy="10772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28600" algn="just">
              <a:spcAft>
                <a:spcPts val="0"/>
              </a:spcAft>
            </a:pP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ÖRNEK </a:t>
            </a:r>
            <a:r>
              <a:rPr lang="tr-T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ÇALIŞMA 1 </a:t>
            </a: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228600" algn="just">
              <a:spcAft>
                <a:spcPts val="0"/>
              </a:spcAft>
            </a:pPr>
            <a:endParaRPr lang="tr-T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tr-TR" dirty="0" smtClean="0"/>
              <a:t>Dizide yan yana aynı sayıya rastlandı.</a:t>
            </a:r>
            <a:endParaRPr lang="tr-TR" dirty="0">
              <a:latin typeface="Consolas" panose="020B0609020204030204" pitchFamily="49" charset="0"/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6451309" y="3478088"/>
            <a:ext cx="4529035" cy="13542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28600" algn="just">
              <a:spcAft>
                <a:spcPts val="0"/>
              </a:spcAft>
            </a:pP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ÖRNEK </a:t>
            </a:r>
            <a:r>
              <a:rPr lang="tr-T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ÇALIŞMA 2 </a:t>
            </a: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228600" algn="just">
              <a:spcAft>
                <a:spcPts val="0"/>
              </a:spcAft>
            </a:pPr>
            <a:endParaRPr lang="tr-T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tr-TR" dirty="0" smtClean="0"/>
              <a:t>  </a:t>
            </a:r>
            <a:r>
              <a:rPr lang="tr-TR" dirty="0"/>
              <a:t>Dizide yan yana aynı sayıya </a:t>
            </a:r>
            <a:r>
              <a:rPr lang="tr-TR" dirty="0" smtClean="0"/>
              <a:t>rastlanmadı</a:t>
            </a:r>
            <a:r>
              <a:rPr lang="tr-TR" dirty="0"/>
              <a:t>.</a:t>
            </a:r>
            <a:endParaRPr lang="tr-TR" dirty="0">
              <a:latin typeface="Consolas" panose="020B0609020204030204" pitchFamily="49" charset="0"/>
            </a:endParaRPr>
          </a:p>
          <a:p>
            <a:r>
              <a:rPr lang="tr-TR" dirty="0" smtClean="0"/>
              <a:t> </a:t>
            </a:r>
            <a:endParaRPr lang="tr-T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609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465" y="1399892"/>
            <a:ext cx="6839905" cy="4058216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815988" y="582615"/>
            <a:ext cx="2191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 smtClean="0"/>
              <a:t>ÖRNEK 7 ÇÖZÜM: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41132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A0F5920C-D0C3-4982-BD8A-016B8CD429C3}"/>
              </a:ext>
            </a:extLst>
          </p:cNvPr>
          <p:cNvSpPr/>
          <p:nvPr/>
        </p:nvSpPr>
        <p:spPr>
          <a:xfrm>
            <a:off x="3643038" y="1239407"/>
            <a:ext cx="477246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400" dirty="0">
                <a:latin typeface="Consolas" panose="020B0609020204030204" pitchFamily="49" charset="0"/>
              </a:rPr>
              <a:t>int[] </a:t>
            </a:r>
            <a:r>
              <a:rPr lang="tr-TR" sz="2400" dirty="0" err="1">
                <a:latin typeface="Consolas" panose="020B0609020204030204" pitchFamily="49" charset="0"/>
              </a:rPr>
              <a:t>sayilar</a:t>
            </a:r>
            <a:r>
              <a:rPr lang="sv-SE" sz="2400" dirty="0">
                <a:latin typeface="Consolas" panose="020B0609020204030204" pitchFamily="49" charset="0"/>
              </a:rPr>
              <a:t> = </a:t>
            </a:r>
            <a:r>
              <a:rPr lang="tr-TR" sz="2400" dirty="0" err="1" smtClean="0">
                <a:latin typeface="Consolas" panose="020B0609020204030204" pitchFamily="49" charset="0"/>
              </a:rPr>
              <a:t>new</a:t>
            </a:r>
            <a:r>
              <a:rPr lang="tr-TR" sz="2400" dirty="0" smtClean="0">
                <a:latin typeface="Consolas" panose="020B0609020204030204" pitchFamily="49" charset="0"/>
              </a:rPr>
              <a:t> </a:t>
            </a:r>
            <a:r>
              <a:rPr lang="tr-TR" sz="2400" dirty="0" err="1" smtClean="0">
                <a:latin typeface="Consolas" panose="020B0609020204030204" pitchFamily="49" charset="0"/>
              </a:rPr>
              <a:t>int</a:t>
            </a:r>
            <a:r>
              <a:rPr lang="tr-TR" sz="2400" dirty="0" smtClean="0">
                <a:latin typeface="Consolas" panose="020B0609020204030204" pitchFamily="49" charset="0"/>
              </a:rPr>
              <a:t>[3];</a:t>
            </a:r>
          </a:p>
          <a:p>
            <a:r>
              <a:rPr lang="tr-TR" sz="2400" dirty="0" err="1" smtClean="0">
                <a:latin typeface="Consolas" panose="020B0609020204030204" pitchFamily="49" charset="0"/>
              </a:rPr>
              <a:t>sayilar</a:t>
            </a:r>
            <a:r>
              <a:rPr lang="tr-TR" sz="2400" dirty="0" smtClean="0">
                <a:latin typeface="Consolas" panose="020B0609020204030204" pitchFamily="49" charset="0"/>
              </a:rPr>
              <a:t>[0]=5;</a:t>
            </a:r>
          </a:p>
          <a:p>
            <a:r>
              <a:rPr lang="tr-TR" sz="2400" dirty="0" err="1" smtClean="0">
                <a:latin typeface="Consolas" panose="020B0609020204030204" pitchFamily="49" charset="0"/>
              </a:rPr>
              <a:t>sayilar</a:t>
            </a:r>
            <a:r>
              <a:rPr lang="tr-TR" sz="2400" dirty="0" smtClean="0">
                <a:latin typeface="Consolas" panose="020B0609020204030204" pitchFamily="49" charset="0"/>
              </a:rPr>
              <a:t>[1]=8;</a:t>
            </a:r>
          </a:p>
          <a:p>
            <a:r>
              <a:rPr lang="tr-TR" sz="2400" dirty="0" err="1" smtClean="0">
                <a:latin typeface="Consolas" panose="020B0609020204030204" pitchFamily="49" charset="0"/>
              </a:rPr>
              <a:t>sayilar</a:t>
            </a:r>
            <a:r>
              <a:rPr lang="tr-TR" sz="2400" dirty="0" smtClean="0">
                <a:latin typeface="Consolas" panose="020B0609020204030204" pitchFamily="49" charset="0"/>
              </a:rPr>
              <a:t>[2]=3;</a:t>
            </a:r>
            <a:endParaRPr lang="tr-TR" sz="2400" dirty="0">
              <a:latin typeface="Consolas" panose="020B0609020204030204" pitchFamily="49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618078" y="504793"/>
            <a:ext cx="106770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 smtClean="0">
                <a:latin typeface="Times New Roman" panose="02020603050405020304" pitchFamily="18" charset="0"/>
              </a:rPr>
              <a:t>Boş olarak oluşturduğumuz dizinin elemanlarına, indeksleri ile belirtip, aşağıdaki gibi değer atayabiliriz.</a:t>
            </a:r>
            <a:endParaRPr lang="tr-TR" dirty="0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A0F5920C-D0C3-4982-BD8A-016B8CD429C3}"/>
              </a:ext>
            </a:extLst>
          </p:cNvPr>
          <p:cNvSpPr/>
          <p:nvPr/>
        </p:nvSpPr>
        <p:spPr>
          <a:xfrm>
            <a:off x="4184502" y="5551400"/>
            <a:ext cx="23936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err="1" smtClean="0">
                <a:latin typeface="Consolas" panose="020B0609020204030204" pitchFamily="49" charset="0"/>
              </a:rPr>
              <a:t>sayilar</a:t>
            </a:r>
            <a:r>
              <a:rPr lang="tr-TR" sz="2400" dirty="0" smtClean="0">
                <a:latin typeface="Consolas" panose="020B0609020204030204" pitchFamily="49" charset="0"/>
              </a:rPr>
              <a:t>[3]=7;</a:t>
            </a:r>
            <a:endParaRPr lang="tr-TR" sz="2400" dirty="0">
              <a:latin typeface="Consolas" panose="020B0609020204030204" pitchFamily="49" charset="0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618078" y="3616458"/>
            <a:ext cx="106770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 smtClean="0">
                <a:latin typeface="Times New Roman" panose="02020603050405020304" pitchFamily="18" charset="0"/>
              </a:rPr>
              <a:t>Aşağıdaki gibi bir atama yapmayı denediğimizde ise </a:t>
            </a:r>
            <a:r>
              <a:rPr lang="tr-TR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ArrayIndexOutOfBounds</a:t>
            </a:r>
            <a:r>
              <a:rPr lang="tr-TR" dirty="0" smtClean="0">
                <a:latin typeface="Times New Roman" panose="02020603050405020304" pitchFamily="18" charset="0"/>
              </a:rPr>
              <a:t> hatası ile karşılaşırız. Bu hata «Dizi indeksi sınırların dışında» anlamına gelir. Bu örnekte 3 eleman saklayacağımız dizinin (ilk </a:t>
            </a:r>
            <a:r>
              <a:rPr lang="tr-TR" dirty="0">
                <a:latin typeface="Times New Roman" panose="02020603050405020304" pitchFamily="18" charset="0"/>
              </a:rPr>
              <a:t>elemanın indeksi </a:t>
            </a:r>
            <a:r>
              <a:rPr lang="tr-TR" dirty="0" smtClean="0">
                <a:latin typeface="Times New Roman" panose="02020603050405020304" pitchFamily="18" charset="0"/>
              </a:rPr>
              <a:t>0 olduğu için) son indeksi 2 olacaktır. Dolayısıyla aşağıdaki örnekte 3 indeksli bir elemanı (4. elemanı) olmadığı için hata vermektedir.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60387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>
            <a:extLst>
              <a:ext uri="{FF2B5EF4-FFF2-40B4-BE49-F238E27FC236}">
                <a16:creationId xmlns:a16="http://schemas.microsoft.com/office/drawing/2014/main" id="{AC1EBF1F-C5E2-4062-8248-360E9CD058EF}"/>
              </a:ext>
            </a:extLst>
          </p:cNvPr>
          <p:cNvSpPr/>
          <p:nvPr/>
        </p:nvSpPr>
        <p:spPr>
          <a:xfrm>
            <a:off x="1191628" y="1103471"/>
            <a:ext cx="93379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Dizilerde ilk değerler belirli ise {}İlk </a:t>
            </a: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değer atama ve elemanlarına </a:t>
            </a:r>
            <a:r>
              <a:rPr lang="tr-T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erişim aşağıdaki gibi yapılabilir.</a:t>
            </a:r>
          </a:p>
          <a:p>
            <a:r>
              <a:rPr lang="tr-TR" dirty="0" smtClean="0">
                <a:latin typeface="Times New Roman" panose="02020603050405020304" pitchFamily="18" charset="0"/>
              </a:rPr>
              <a:t>Burada süslü parantezler içerisindeki eleman sayısına göre bellekte yer ayrılır.</a:t>
            </a: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0A793D9E-54D3-4089-9B67-A6D4903AF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686" y="3429000"/>
            <a:ext cx="5748424" cy="2693606"/>
          </a:xfrm>
          <a:prstGeom prst="rect">
            <a:avLst/>
          </a:prstGeom>
        </p:spPr>
      </p:pic>
      <p:sp>
        <p:nvSpPr>
          <p:cNvPr id="5" name="Dikdörtgen 4">
            <a:extLst>
              <a:ext uri="{FF2B5EF4-FFF2-40B4-BE49-F238E27FC236}">
                <a16:creationId xmlns:a16="http://schemas.microsoft.com/office/drawing/2014/main" id="{A0F5920C-D0C3-4982-BD8A-016B8CD429C3}"/>
              </a:ext>
            </a:extLst>
          </p:cNvPr>
          <p:cNvSpPr/>
          <p:nvPr/>
        </p:nvSpPr>
        <p:spPr>
          <a:xfrm>
            <a:off x="1750630" y="2371090"/>
            <a:ext cx="68114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400" dirty="0">
                <a:latin typeface="Consolas" panose="020B0609020204030204" pitchFamily="49" charset="0"/>
              </a:rPr>
              <a:t>int[] </a:t>
            </a:r>
            <a:r>
              <a:rPr lang="tr-TR" sz="2400" dirty="0" err="1">
                <a:latin typeface="Consolas" panose="020B0609020204030204" pitchFamily="49" charset="0"/>
              </a:rPr>
              <a:t>sayilar</a:t>
            </a:r>
            <a:r>
              <a:rPr lang="sv-SE" sz="2400" dirty="0">
                <a:latin typeface="Consolas" panose="020B0609020204030204" pitchFamily="49" charset="0"/>
              </a:rPr>
              <a:t> = {</a:t>
            </a:r>
            <a:r>
              <a:rPr lang="tr-TR" sz="2400" dirty="0">
                <a:latin typeface="Consolas" panose="020B0609020204030204" pitchFamily="49" charset="0"/>
              </a:rPr>
              <a:t>25</a:t>
            </a:r>
            <a:r>
              <a:rPr lang="sv-SE" sz="2400" dirty="0">
                <a:latin typeface="Consolas" panose="020B0609020204030204" pitchFamily="49" charset="0"/>
              </a:rPr>
              <a:t>, 2</a:t>
            </a:r>
            <a:r>
              <a:rPr lang="tr-TR" sz="2400" dirty="0">
                <a:latin typeface="Consolas" panose="020B0609020204030204" pitchFamily="49" charset="0"/>
              </a:rPr>
              <a:t>1</a:t>
            </a:r>
            <a:r>
              <a:rPr lang="sv-SE" sz="2400" dirty="0">
                <a:latin typeface="Consolas" panose="020B0609020204030204" pitchFamily="49" charset="0"/>
              </a:rPr>
              <a:t>, 3</a:t>
            </a:r>
            <a:r>
              <a:rPr lang="tr-TR" sz="2400" dirty="0">
                <a:latin typeface="Consolas" panose="020B0609020204030204" pitchFamily="49" charset="0"/>
              </a:rPr>
              <a:t>5</a:t>
            </a:r>
            <a:r>
              <a:rPr lang="sv-SE" sz="2400" dirty="0">
                <a:latin typeface="Consolas" panose="020B0609020204030204" pitchFamily="49" charset="0"/>
              </a:rPr>
              <a:t>, </a:t>
            </a:r>
            <a:r>
              <a:rPr lang="tr-TR" sz="2400" dirty="0">
                <a:latin typeface="Consolas" panose="020B0609020204030204" pitchFamily="49" charset="0"/>
              </a:rPr>
              <a:t>56, 0, 8</a:t>
            </a:r>
            <a:r>
              <a:rPr lang="sv-SE" sz="2400" dirty="0">
                <a:latin typeface="Consolas" panose="020B0609020204030204" pitchFamily="49" charset="0"/>
              </a:rPr>
              <a:t>};</a:t>
            </a:r>
            <a:endParaRPr lang="tr-TR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345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>
            <a:extLst>
              <a:ext uri="{FF2B5EF4-FFF2-40B4-BE49-F238E27FC236}">
                <a16:creationId xmlns:a16="http://schemas.microsoft.com/office/drawing/2014/main" id="{7ED81F7D-82D5-4EE1-BA2D-4DCDA529D4F3}"/>
              </a:ext>
            </a:extLst>
          </p:cNvPr>
          <p:cNvSpPr/>
          <p:nvPr/>
        </p:nvSpPr>
        <p:spPr>
          <a:xfrm>
            <a:off x="1184131" y="2374760"/>
            <a:ext cx="95149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>
                <a:latin typeface="Consolas" panose="020B0609020204030204" pitchFamily="49" charset="0"/>
              </a:rPr>
              <a:t> </a:t>
            </a:r>
            <a:r>
              <a:rPr lang="tr-TR" sz="2400" dirty="0" err="1">
                <a:latin typeface="Consolas" panose="020B0609020204030204" pitchFamily="49" charset="0"/>
              </a:rPr>
              <a:t>String</a:t>
            </a:r>
            <a:r>
              <a:rPr lang="tr-TR" sz="2400" dirty="0">
                <a:latin typeface="Consolas" panose="020B0609020204030204" pitchFamily="49" charset="0"/>
              </a:rPr>
              <a:t>[] arabalar = {"Volvo", "BMW", "Ford", "Mazda"};</a:t>
            </a:r>
          </a:p>
          <a:p>
            <a:r>
              <a:rPr lang="tr-TR" sz="2400" dirty="0">
                <a:latin typeface="Consolas" panose="020B0609020204030204" pitchFamily="49" charset="0"/>
              </a:rPr>
              <a:t> </a:t>
            </a:r>
            <a:r>
              <a:rPr lang="tr-TR" sz="2400" dirty="0" err="1">
                <a:latin typeface="Consolas" panose="020B0609020204030204" pitchFamily="49" charset="0"/>
              </a:rPr>
              <a:t>System.out.println</a:t>
            </a:r>
            <a:r>
              <a:rPr lang="tr-TR" sz="2400" dirty="0">
                <a:latin typeface="Consolas" panose="020B0609020204030204" pitchFamily="49" charset="0"/>
              </a:rPr>
              <a:t>( arabalar[1] );</a:t>
            </a: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A0AC5390-EBA9-4AFB-BF34-1381A5A3F83F}"/>
              </a:ext>
            </a:extLst>
          </p:cNvPr>
          <p:cNvSpPr/>
          <p:nvPr/>
        </p:nvSpPr>
        <p:spPr>
          <a:xfrm>
            <a:off x="1427018" y="1530774"/>
            <a:ext cx="3465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Aşağıdaki örnekte ekrana </a:t>
            </a: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ne yazar?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96342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829F4A86-BE09-4308-9E05-68CFAE2D9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768" y="721797"/>
            <a:ext cx="9982200" cy="3371850"/>
          </a:xfrm>
          <a:prstGeom prst="rect">
            <a:avLst/>
          </a:prstGeom>
        </p:spPr>
      </p:pic>
      <p:sp>
        <p:nvSpPr>
          <p:cNvPr id="3" name="Dikdörtgen 2">
            <a:extLst>
              <a:ext uri="{FF2B5EF4-FFF2-40B4-BE49-F238E27FC236}">
                <a16:creationId xmlns:a16="http://schemas.microsoft.com/office/drawing/2014/main" id="{4F9C0AA4-53B4-4EB0-A41E-3D21D2CDB88C}"/>
              </a:ext>
            </a:extLst>
          </p:cNvPr>
          <p:cNvSpPr/>
          <p:nvPr/>
        </p:nvSpPr>
        <p:spPr>
          <a:xfrm>
            <a:off x="1432955" y="4765357"/>
            <a:ext cx="9326089" cy="42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Aft>
                <a:spcPts val="0"/>
              </a:spcAft>
              <a:tabLst>
                <a:tab pos="365760" algn="l"/>
              </a:tabLst>
            </a:pPr>
            <a:r>
              <a:rPr lang="tr-TR" sz="1600" dirty="0"/>
              <a:t>İnternette </a:t>
            </a:r>
            <a:r>
              <a:rPr lang="tr-TR" sz="1600" dirty="0">
                <a:hlinkClick r:id="rId3"/>
              </a:rPr>
              <a:t>çalışan haline bağlantı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1508456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>
            <a:extLst>
              <a:ext uri="{FF2B5EF4-FFF2-40B4-BE49-F238E27FC236}">
                <a16:creationId xmlns:a16="http://schemas.microsoft.com/office/drawing/2014/main" id="{AC1EBF1F-C5E2-4062-8248-360E9CD058EF}"/>
              </a:ext>
            </a:extLst>
          </p:cNvPr>
          <p:cNvSpPr/>
          <p:nvPr/>
        </p:nvSpPr>
        <p:spPr>
          <a:xfrm>
            <a:off x="1089716" y="260490"/>
            <a:ext cx="93379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Elemanlarına </a:t>
            </a:r>
            <a:r>
              <a:rPr lang="tr-TR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length</a:t>
            </a: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 özelliği kullanılarak erişilebilir. </a:t>
            </a:r>
            <a:r>
              <a:rPr lang="tr-TR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length</a:t>
            </a:r>
            <a:r>
              <a:rPr lang="tr-T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dizinin eleman sayısını döndürür. </a:t>
            </a:r>
            <a:endParaRPr lang="tr-TR" dirty="0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A0F5920C-D0C3-4982-BD8A-016B8CD429C3}"/>
              </a:ext>
            </a:extLst>
          </p:cNvPr>
          <p:cNvSpPr/>
          <p:nvPr/>
        </p:nvSpPr>
        <p:spPr>
          <a:xfrm>
            <a:off x="1267539" y="965791"/>
            <a:ext cx="9870010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err="1">
                <a:latin typeface="Consolas" panose="020B0609020204030204" pitchFamily="49" charset="0"/>
              </a:rPr>
              <a:t>String</a:t>
            </a:r>
            <a:r>
              <a:rPr lang="tr-TR" sz="2400" dirty="0">
                <a:latin typeface="Consolas" panose="020B0609020204030204" pitchFamily="49" charset="0"/>
              </a:rPr>
              <a:t>[] arabalar = {"Volvo", "BMW", "Ford", "Mazda"};</a:t>
            </a:r>
          </a:p>
          <a:p>
            <a:endParaRPr lang="tr-TR" sz="2400" dirty="0">
              <a:latin typeface="Consolas" panose="020B0609020204030204" pitchFamily="49" charset="0"/>
            </a:endParaRPr>
          </a:p>
          <a:p>
            <a:r>
              <a:rPr lang="tr-TR" sz="2400" dirty="0" err="1">
                <a:latin typeface="Consolas" panose="020B0609020204030204" pitchFamily="49" charset="0"/>
              </a:rPr>
              <a:t>for</a:t>
            </a:r>
            <a:r>
              <a:rPr lang="tr-TR" sz="2400" dirty="0">
                <a:latin typeface="Consolas" panose="020B0609020204030204" pitchFamily="49" charset="0"/>
              </a:rPr>
              <a:t> (</a:t>
            </a:r>
            <a:r>
              <a:rPr lang="tr-TR" sz="2400" dirty="0" err="1">
                <a:latin typeface="Consolas" panose="020B0609020204030204" pitchFamily="49" charset="0"/>
              </a:rPr>
              <a:t>int</a:t>
            </a:r>
            <a:r>
              <a:rPr lang="tr-TR" sz="2400" dirty="0">
                <a:latin typeface="Consolas" panose="020B0609020204030204" pitchFamily="49" charset="0"/>
              </a:rPr>
              <a:t> indis = 0 ; indis &lt; </a:t>
            </a:r>
            <a:r>
              <a:rPr lang="tr-TR" sz="2400" dirty="0" err="1">
                <a:latin typeface="Consolas" panose="020B0609020204030204" pitchFamily="49" charset="0"/>
              </a:rPr>
              <a:t>arabalar.length</a:t>
            </a:r>
            <a:r>
              <a:rPr lang="tr-TR" sz="2400" dirty="0">
                <a:latin typeface="Consolas" panose="020B0609020204030204" pitchFamily="49" charset="0"/>
              </a:rPr>
              <a:t> ; indis++) {</a:t>
            </a:r>
          </a:p>
          <a:p>
            <a:r>
              <a:rPr lang="tr-TR" sz="2400" dirty="0">
                <a:latin typeface="Consolas" panose="020B0609020204030204" pitchFamily="49" charset="0"/>
              </a:rPr>
              <a:t>  </a:t>
            </a:r>
            <a:r>
              <a:rPr lang="tr-TR" sz="2400" dirty="0" err="1">
                <a:latin typeface="Consolas" panose="020B0609020204030204" pitchFamily="49" charset="0"/>
              </a:rPr>
              <a:t>System.out.println</a:t>
            </a:r>
            <a:r>
              <a:rPr lang="tr-TR" sz="2400" dirty="0">
                <a:latin typeface="Consolas" panose="020B0609020204030204" pitchFamily="49" charset="0"/>
              </a:rPr>
              <a:t>( arabalar[indis] );</a:t>
            </a:r>
          </a:p>
          <a:p>
            <a:r>
              <a:rPr lang="tr-T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85EBCDA6-5C94-464B-B8CB-5DB3EB617391}"/>
              </a:ext>
            </a:extLst>
          </p:cNvPr>
          <p:cNvSpPr/>
          <p:nvPr/>
        </p:nvSpPr>
        <p:spPr>
          <a:xfrm>
            <a:off x="3307808" y="287142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/>
              <a:t>ÇIKTI</a:t>
            </a:r>
          </a:p>
          <a:p>
            <a:r>
              <a:rPr lang="tr-TR" dirty="0"/>
              <a:t>Volvo</a:t>
            </a:r>
          </a:p>
          <a:p>
            <a:r>
              <a:rPr lang="tr-TR" dirty="0"/>
              <a:t>BMW</a:t>
            </a:r>
          </a:p>
          <a:p>
            <a:r>
              <a:rPr lang="tr-TR" dirty="0"/>
              <a:t>Ford</a:t>
            </a:r>
          </a:p>
          <a:p>
            <a:r>
              <a:rPr lang="tr-TR" dirty="0"/>
              <a:t>Mazda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AC1EBF1F-C5E2-4062-8248-360E9CD058EF}"/>
              </a:ext>
            </a:extLst>
          </p:cNvPr>
          <p:cNvSpPr/>
          <p:nvPr/>
        </p:nvSpPr>
        <p:spPr>
          <a:xfrm>
            <a:off x="680800" y="4487246"/>
            <a:ext cx="1117018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Dizilerdeki  </a:t>
            </a:r>
            <a:r>
              <a:rPr lang="tr-TR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length</a:t>
            </a:r>
            <a:r>
              <a:rPr lang="tr-T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özelliği</a:t>
            </a: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ile </a:t>
            </a:r>
            <a:r>
              <a:rPr lang="tr-TR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String’lerdeki</a:t>
            </a:r>
            <a:r>
              <a:rPr lang="tr-T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length</a:t>
            </a:r>
            <a:r>
              <a:rPr lang="tr-T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metodu</a:t>
            </a:r>
            <a:r>
              <a:rPr lang="tr-T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genellikle karıştırılabilmektedir. Örneğin; aşağıdaki kodda</a:t>
            </a:r>
          </a:p>
          <a:p>
            <a:r>
              <a:rPr lang="tr-TR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length</a:t>
            </a:r>
            <a:r>
              <a:rPr lang="tr-T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ifadesinden sonra parantez açılıp kapatılmaktadır. Yukarıda ise </a:t>
            </a:r>
            <a:r>
              <a:rPr lang="tr-TR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length</a:t>
            </a:r>
            <a:r>
              <a:rPr lang="tr-T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ifadesinden sonra parantez açıp kapatılmamaktadır. 		</a:t>
            </a:r>
            <a:r>
              <a:rPr lang="tr-TR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String</a:t>
            </a:r>
            <a:r>
              <a:rPr lang="tr-T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str</a:t>
            </a:r>
            <a:r>
              <a:rPr lang="tr-T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tr-TR" dirty="0" smtClean="0">
                <a:latin typeface="Consolas" panose="020B0609020204030204" pitchFamily="49" charset="0"/>
              </a:rPr>
              <a:t>"Volvo</a:t>
            </a:r>
            <a:r>
              <a:rPr lang="tr-TR" dirty="0" smtClean="0">
                <a:latin typeface="Times New Roman" panose="02020603050405020304" pitchFamily="18" charset="0"/>
              </a:rPr>
              <a:t>; </a:t>
            </a:r>
          </a:p>
          <a:p>
            <a:r>
              <a:rPr lang="tr-T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		</a:t>
            </a:r>
            <a:r>
              <a:rPr lang="tr-TR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int</a:t>
            </a:r>
            <a:r>
              <a:rPr lang="tr-T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uzunluk=</a:t>
            </a:r>
            <a:r>
              <a:rPr lang="tr-TR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str.length</a:t>
            </a:r>
            <a:r>
              <a:rPr lang="tr-T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();</a:t>
            </a:r>
          </a:p>
          <a:p>
            <a:endParaRPr lang="tr-TR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225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928066" y="963970"/>
            <a:ext cx="101150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/>
              <a:t>ÖRNEK 1 :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tr-TR" dirty="0"/>
          </a:p>
          <a:p>
            <a:pPr algn="just"/>
            <a:r>
              <a:rPr lang="tr-TR" dirty="0"/>
              <a:t>Klavyeden girilen 5 adet tamsayıyı</a:t>
            </a:r>
            <a:r>
              <a:rPr lang="tr-TR" dirty="0" smtClean="0"/>
              <a:t>, örnek çalışmaya göre </a:t>
            </a:r>
            <a:r>
              <a:rPr lang="tr-TR" dirty="0"/>
              <a:t>giriş sırasının tersinden ekrana </a:t>
            </a:r>
            <a:r>
              <a:rPr lang="tr-TR" dirty="0" smtClean="0"/>
              <a:t>yazdırınız.</a:t>
            </a:r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1047899" y="2708543"/>
            <a:ext cx="6124797" cy="13542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28600" algn="just">
              <a:spcAft>
                <a:spcPts val="0"/>
              </a:spcAft>
            </a:pP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ÖRNEK ÇALIŞMA :</a:t>
            </a:r>
          </a:p>
          <a:p>
            <a:pPr marL="228600" algn="just">
              <a:spcAft>
                <a:spcPts val="0"/>
              </a:spcAft>
            </a:pPr>
            <a:endParaRPr lang="tr-T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</a:rPr>
              <a:t>5 </a:t>
            </a:r>
            <a:r>
              <a:rPr lang="en-US" b="1" dirty="0" err="1">
                <a:latin typeface="Courier New" panose="02070309020205020404" pitchFamily="49" charset="0"/>
              </a:rPr>
              <a:t>adet</a:t>
            </a:r>
            <a:r>
              <a:rPr lang="en-US" b="1" dirty="0">
                <a:latin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</a:rPr>
              <a:t>sayı</a:t>
            </a:r>
            <a:r>
              <a:rPr lang="en-US" b="1" dirty="0">
                <a:latin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</a:rPr>
              <a:t>giriniz</a:t>
            </a:r>
            <a:r>
              <a:rPr lang="tr-TR" b="1" dirty="0">
                <a:latin typeface="Courier New" panose="02070309020205020404" pitchFamily="49" charset="0"/>
              </a:rPr>
              <a:t> : </a:t>
            </a:r>
            <a:r>
              <a:rPr lang="tr-TR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5 6 4 3 1</a:t>
            </a:r>
            <a:endParaRPr lang="tr-T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b="1" dirty="0" err="1">
                <a:latin typeface="Courier New" panose="02070309020205020404" pitchFamily="49" charset="0"/>
              </a:rPr>
              <a:t>Girilen</a:t>
            </a:r>
            <a:r>
              <a:rPr lang="en-US" b="1" dirty="0">
                <a:latin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</a:rPr>
              <a:t>sayılar</a:t>
            </a:r>
            <a:r>
              <a:rPr lang="en-US" b="1" dirty="0">
                <a:latin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</a:rPr>
              <a:t>sondan</a:t>
            </a:r>
            <a:r>
              <a:rPr lang="en-US" b="1" dirty="0">
                <a:latin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</a:rPr>
              <a:t>başa</a:t>
            </a:r>
            <a:r>
              <a:rPr lang="en-US" b="1" dirty="0">
                <a:latin typeface="Courier New" panose="02070309020205020404" pitchFamily="49" charset="0"/>
              </a:rPr>
              <a:t>):</a:t>
            </a:r>
            <a:r>
              <a:rPr lang="tr-TR" b="1" dirty="0">
                <a:latin typeface="Courier New" panose="02070309020205020404" pitchFamily="49" charset="0"/>
              </a:rPr>
              <a:t> 1 3 4 6 5 </a:t>
            </a:r>
          </a:p>
        </p:txBody>
      </p:sp>
    </p:spTree>
    <p:extLst>
      <p:ext uri="{BB962C8B-B14F-4D97-AF65-F5344CB8AC3E}">
        <p14:creationId xmlns:p14="http://schemas.microsoft.com/office/powerpoint/2010/main" val="62178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E76917DE-695C-4F93-B0FB-A6FF2DBBBC45}"/>
              </a:ext>
            </a:extLst>
          </p:cNvPr>
          <p:cNvSpPr/>
          <p:nvPr/>
        </p:nvSpPr>
        <p:spPr>
          <a:xfrm>
            <a:off x="848476" y="2152218"/>
            <a:ext cx="792952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tr-TR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Scanner</a:t>
            </a:r>
            <a:r>
              <a:rPr lang="tr-TR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tr-TR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sc</a:t>
            </a:r>
            <a:r>
              <a:rPr lang="tr-TR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= </a:t>
            </a:r>
            <a:r>
              <a:rPr lang="tr-TR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new</a:t>
            </a:r>
            <a:r>
              <a:rPr lang="tr-TR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tr-TR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Scanner</a:t>
            </a:r>
            <a:r>
              <a:rPr lang="tr-TR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(System.in);</a:t>
            </a:r>
          </a:p>
          <a:p>
            <a:pPr algn="just">
              <a:spcAft>
                <a:spcPts val="0"/>
              </a:spcAft>
            </a:pPr>
            <a:r>
              <a:rPr lang="tr-TR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tr-TR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[] </a:t>
            </a:r>
            <a:r>
              <a:rPr lang="tr-TR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sayilar</a:t>
            </a:r>
            <a:r>
              <a:rPr lang="tr-TR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= </a:t>
            </a:r>
            <a:r>
              <a:rPr lang="tr-TR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new</a:t>
            </a:r>
            <a:r>
              <a:rPr lang="tr-TR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tr-TR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tr-TR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[5]; 	</a:t>
            </a:r>
            <a:endParaRPr lang="tr-T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tr-TR" dirty="0">
                <a:latin typeface="Courier New" panose="02070309020205020404" pitchFamily="49" charset="0"/>
                <a:ea typeface="Times New Roman" panose="02020603050405020304" pitchFamily="18" charset="0"/>
              </a:rPr>
              <a:t>   </a:t>
            </a:r>
            <a:endParaRPr lang="tr-T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tr-TR" b="1" dirty="0" err="1">
                <a:latin typeface="Consolas"/>
                <a:ea typeface="Calibri"/>
                <a:cs typeface="Consolas"/>
              </a:rPr>
              <a:t>System.out.println</a:t>
            </a:r>
            <a:r>
              <a:rPr lang="tr-TR" b="1" dirty="0">
                <a:latin typeface="Consolas"/>
                <a:ea typeface="Calibri"/>
                <a:cs typeface="Consolas"/>
              </a:rPr>
              <a:t>(</a:t>
            </a:r>
            <a:r>
              <a:rPr lang="tr-TR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US" b="1" dirty="0">
                <a:latin typeface="Courier New" panose="02070309020205020404" pitchFamily="49" charset="0"/>
              </a:rPr>
              <a:t> 5 </a:t>
            </a:r>
            <a:r>
              <a:rPr lang="en-US" b="1" dirty="0" err="1">
                <a:latin typeface="Courier New" panose="02070309020205020404" pitchFamily="49" charset="0"/>
              </a:rPr>
              <a:t>adet</a:t>
            </a:r>
            <a:r>
              <a:rPr lang="en-US" b="1" dirty="0">
                <a:latin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</a:rPr>
              <a:t>sayı</a:t>
            </a:r>
            <a:r>
              <a:rPr lang="en-US" b="1" dirty="0">
                <a:latin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</a:rPr>
              <a:t>giriniz</a:t>
            </a:r>
            <a:r>
              <a:rPr lang="tr-TR" b="1" dirty="0">
                <a:latin typeface="Courier New" panose="02070309020205020404" pitchFamily="49" charset="0"/>
              </a:rPr>
              <a:t> : </a:t>
            </a:r>
            <a:r>
              <a:rPr lang="tr-TR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"); </a:t>
            </a:r>
            <a:endParaRPr lang="tr-TR" dirty="0">
              <a:latin typeface="Consolas"/>
              <a:ea typeface="Calibri"/>
              <a:cs typeface="Consolas"/>
            </a:endParaRPr>
          </a:p>
          <a:p>
            <a:pPr>
              <a:spcAft>
                <a:spcPts val="0"/>
              </a:spcAft>
            </a:pPr>
            <a:r>
              <a:rPr lang="tr-TR" b="1" dirty="0" err="1">
                <a:latin typeface="Consolas"/>
                <a:ea typeface="Calibri"/>
                <a:cs typeface="Consolas"/>
              </a:rPr>
              <a:t>for</a:t>
            </a:r>
            <a:r>
              <a:rPr lang="tr-TR" b="1" dirty="0">
                <a:latin typeface="Consolas"/>
                <a:ea typeface="Calibri"/>
                <a:cs typeface="Consolas"/>
              </a:rPr>
              <a:t>(</a:t>
            </a:r>
            <a:r>
              <a:rPr lang="tr-TR" b="1" dirty="0" err="1">
                <a:latin typeface="Consolas"/>
                <a:ea typeface="Calibri"/>
                <a:cs typeface="Consolas"/>
              </a:rPr>
              <a:t>int</a:t>
            </a:r>
            <a:r>
              <a:rPr lang="tr-TR" b="1" dirty="0">
                <a:latin typeface="Consolas"/>
                <a:ea typeface="Calibri"/>
                <a:cs typeface="Consolas"/>
              </a:rPr>
              <a:t> indis = 0; indis &lt; 5 ; indis++)</a:t>
            </a:r>
          </a:p>
          <a:p>
            <a:pPr>
              <a:spcAft>
                <a:spcPts val="0"/>
              </a:spcAft>
            </a:pPr>
            <a:r>
              <a:rPr lang="tr-TR" b="1" dirty="0">
                <a:latin typeface="Consolas"/>
                <a:ea typeface="Calibri"/>
                <a:cs typeface="Consolas"/>
              </a:rPr>
              <a:t>   </a:t>
            </a:r>
            <a:r>
              <a:rPr lang="tr-TR" b="1" dirty="0" err="1">
                <a:latin typeface="Consolas"/>
                <a:ea typeface="Calibri"/>
                <a:cs typeface="Consolas"/>
              </a:rPr>
              <a:t>sayilar</a:t>
            </a:r>
            <a:r>
              <a:rPr lang="tr-TR" b="1" dirty="0">
                <a:latin typeface="Consolas"/>
                <a:ea typeface="Calibri"/>
                <a:cs typeface="Consolas"/>
              </a:rPr>
              <a:t>[indis] = </a:t>
            </a:r>
            <a:r>
              <a:rPr lang="tr-TR" b="1" dirty="0" err="1">
                <a:latin typeface="Consolas"/>
                <a:ea typeface="Calibri"/>
                <a:cs typeface="Consolas"/>
              </a:rPr>
              <a:t>sc.nextInt</a:t>
            </a:r>
            <a:r>
              <a:rPr lang="tr-TR" b="1" dirty="0">
                <a:latin typeface="Consolas"/>
                <a:ea typeface="Calibri"/>
                <a:cs typeface="Consolas"/>
              </a:rPr>
              <a:t>();</a:t>
            </a:r>
            <a:endParaRPr lang="tr-TR" sz="2400" b="1" dirty="0">
              <a:ea typeface="Calibri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tr-TR" b="1" dirty="0" err="1">
                <a:latin typeface="Consolas"/>
                <a:ea typeface="Calibri"/>
                <a:cs typeface="Consolas"/>
              </a:rPr>
              <a:t>System.out.println</a:t>
            </a:r>
            <a:r>
              <a:rPr lang="tr-TR" b="1" dirty="0">
                <a:latin typeface="Consolas"/>
                <a:ea typeface="Calibri"/>
                <a:cs typeface="Consolas"/>
              </a:rPr>
              <a:t>(</a:t>
            </a:r>
            <a:r>
              <a:rPr lang="tr-TR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US" b="1" dirty="0">
                <a:latin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</a:rPr>
              <a:t>Girilen</a:t>
            </a:r>
            <a:r>
              <a:rPr lang="en-US" b="1" dirty="0">
                <a:latin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</a:rPr>
              <a:t>sayılar</a:t>
            </a:r>
            <a:r>
              <a:rPr lang="en-US" b="1" dirty="0">
                <a:latin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</a:rPr>
              <a:t>sondan</a:t>
            </a:r>
            <a:r>
              <a:rPr lang="en-US" b="1" dirty="0">
                <a:latin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</a:rPr>
              <a:t>başa</a:t>
            </a:r>
            <a:r>
              <a:rPr lang="en-US" b="1" dirty="0">
                <a:latin typeface="Courier New" panose="02070309020205020404" pitchFamily="49" charset="0"/>
              </a:rPr>
              <a:t>):</a:t>
            </a:r>
            <a:r>
              <a:rPr lang="tr-TR" b="1" dirty="0">
                <a:latin typeface="Courier New" panose="02070309020205020404" pitchFamily="49" charset="0"/>
              </a:rPr>
              <a:t> </a:t>
            </a:r>
            <a:r>
              <a:rPr lang="tr-TR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"); </a:t>
            </a:r>
            <a:endParaRPr lang="tr-T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tr-TR" b="1" dirty="0" err="1">
                <a:latin typeface="Consolas"/>
                <a:ea typeface="Calibri"/>
                <a:cs typeface="Consolas"/>
              </a:rPr>
              <a:t>for</a:t>
            </a:r>
            <a:r>
              <a:rPr lang="tr-TR" b="1" dirty="0">
                <a:latin typeface="Consolas"/>
                <a:ea typeface="Calibri"/>
                <a:cs typeface="Consolas"/>
              </a:rPr>
              <a:t>(</a:t>
            </a:r>
            <a:r>
              <a:rPr lang="tr-TR" b="1" dirty="0" err="1">
                <a:latin typeface="Consolas"/>
                <a:ea typeface="Calibri"/>
                <a:cs typeface="Consolas"/>
              </a:rPr>
              <a:t>int</a:t>
            </a:r>
            <a:r>
              <a:rPr lang="tr-TR" b="1" dirty="0">
                <a:latin typeface="Consolas"/>
                <a:ea typeface="Calibri"/>
                <a:cs typeface="Consolas"/>
              </a:rPr>
              <a:t> indis = sayilar.length-1; indis &gt;= 0  ; indis--)</a:t>
            </a:r>
          </a:p>
          <a:p>
            <a:pPr>
              <a:spcAft>
                <a:spcPts val="0"/>
              </a:spcAft>
            </a:pPr>
            <a:r>
              <a:rPr lang="tr-TR" b="1" dirty="0">
                <a:latin typeface="Consolas"/>
                <a:ea typeface="Calibri"/>
                <a:cs typeface="Consolas"/>
              </a:rPr>
              <a:t>   </a:t>
            </a:r>
            <a:r>
              <a:rPr lang="tr-TR" b="1" dirty="0" err="1">
                <a:latin typeface="Consolas"/>
                <a:ea typeface="Calibri"/>
                <a:cs typeface="Consolas"/>
              </a:rPr>
              <a:t>System.out.print</a:t>
            </a:r>
            <a:r>
              <a:rPr lang="tr-TR" b="1" dirty="0">
                <a:latin typeface="Consolas"/>
                <a:ea typeface="Calibri"/>
                <a:cs typeface="Consolas"/>
              </a:rPr>
              <a:t>(</a:t>
            </a:r>
            <a:r>
              <a:rPr lang="tr-TR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tr-TR" b="1" dirty="0" err="1">
                <a:latin typeface="Consolas"/>
                <a:ea typeface="Calibri"/>
                <a:cs typeface="Consolas"/>
              </a:rPr>
              <a:t>sayilar</a:t>
            </a:r>
            <a:r>
              <a:rPr lang="tr-TR" b="1" dirty="0">
                <a:latin typeface="Consolas"/>
                <a:ea typeface="Calibri"/>
                <a:cs typeface="Consolas"/>
              </a:rPr>
              <a:t>[indis] + " ");</a:t>
            </a:r>
            <a:endParaRPr lang="tr-TR" sz="2400" b="1" dirty="0">
              <a:ea typeface="Calibri"/>
              <a:cs typeface="Times New Roman"/>
            </a:endParaRPr>
          </a:p>
          <a:p>
            <a:r>
              <a:rPr lang="tr-TR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} </a:t>
            </a:r>
            <a:endParaRPr lang="tr-T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848476" y="1370266"/>
            <a:ext cx="2244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/>
              <a:t>ÖRNEK 1 </a:t>
            </a:r>
            <a:r>
              <a:rPr lang="tr-TR" dirty="0" smtClean="0"/>
              <a:t> ÇÖZÜM: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81735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5657</TotalTime>
  <Words>984</Words>
  <Application>Microsoft Office PowerPoint</Application>
  <PresentationFormat>Geniş ekran</PresentationFormat>
  <Paragraphs>123</Paragraphs>
  <Slides>23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Courier New</vt:lpstr>
      <vt:lpstr>Times New Roman</vt:lpstr>
      <vt:lpstr>Wingdings</vt:lpstr>
      <vt:lpstr>Office Teması</vt:lpstr>
      <vt:lpstr>Hafta 08 BİLP104-Nesneye Yönelik Programlama 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Neo</dc:creator>
  <cp:lastModifiedBy>Neo</cp:lastModifiedBy>
  <cp:revision>122</cp:revision>
  <dcterms:created xsi:type="dcterms:W3CDTF">2019-03-26T11:43:30Z</dcterms:created>
  <dcterms:modified xsi:type="dcterms:W3CDTF">2020-08-13T06:57:39Z</dcterms:modified>
</cp:coreProperties>
</file>