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7" r:id="rId11"/>
    <p:sldId id="265" r:id="rId12"/>
    <p:sldId id="299" r:id="rId13"/>
    <p:sldId id="300" r:id="rId14"/>
    <p:sldId id="295" r:id="rId15"/>
    <p:sldId id="267" r:id="rId16"/>
    <p:sldId id="268" r:id="rId17"/>
    <p:sldId id="296" r:id="rId18"/>
    <p:sldId id="301" r:id="rId19"/>
    <p:sldId id="302" r:id="rId20"/>
    <p:sldId id="304" r:id="rId21"/>
    <p:sldId id="303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0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1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0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61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88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7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588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44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2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4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42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0FDE-4C20-4395-8AEB-C6805CC3A1F3}" type="datetimeFigureOut">
              <a:rPr lang="tr-TR" smtClean="0"/>
              <a:t>18.08.2020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6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Hafta 10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BİLP104-Nesneye Yönelik Programlama II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6960096" y="692697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39532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91" y="849701"/>
            <a:ext cx="4851576" cy="500716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523" y="6076840"/>
            <a:ext cx="2762636" cy="781159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-132143" y="0"/>
            <a:ext cx="1232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Döngü konusunda gördüğümüz faktöriyel bulma işlemini tekrar yapalım. Aşağıdaki örnekte üç sayının faktöriyeli hesaplanmaktadır.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625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1" y="1104288"/>
            <a:ext cx="5851128" cy="3621017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907836" y="0"/>
            <a:ext cx="4938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metotlar-Örnek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30EE1F-8DC3-4B79-828B-806A0926B7B3}"/>
              </a:ext>
            </a:extLst>
          </p:cNvPr>
          <p:cNvSpPr txBox="1"/>
          <p:nvPr/>
        </p:nvSpPr>
        <p:spPr>
          <a:xfrm>
            <a:off x="7858461" y="1104288"/>
            <a:ext cx="19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main</a:t>
            </a:r>
            <a:endParaRPr lang="tr-TR" dirty="0"/>
          </a:p>
          <a:p>
            <a:r>
              <a:rPr lang="tr-TR" dirty="0"/>
              <a:t>n       </a:t>
            </a:r>
            <a:r>
              <a:rPr lang="tr-TR" dirty="0" err="1" smtClean="0"/>
              <a:t>sonuc</a:t>
            </a:r>
            <a:endParaRPr lang="tr-TR" dirty="0"/>
          </a:p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9B0B6E9-6433-427C-B308-12D627398A85}"/>
              </a:ext>
            </a:extLst>
          </p:cNvPr>
          <p:cNvSpPr txBox="1"/>
          <p:nvPr/>
        </p:nvSpPr>
        <p:spPr>
          <a:xfrm>
            <a:off x="7858460" y="2812211"/>
            <a:ext cx="1975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faktoriyeBul</a:t>
            </a:r>
            <a:endParaRPr lang="tr-TR" dirty="0"/>
          </a:p>
          <a:p>
            <a:r>
              <a:rPr lang="tr-TR" dirty="0"/>
              <a:t>i       </a:t>
            </a:r>
            <a:r>
              <a:rPr lang="tr-TR" dirty="0" err="1"/>
              <a:t>faktoriyel</a:t>
            </a:r>
            <a:endParaRPr lang="tr-TR" dirty="0"/>
          </a:p>
          <a:p>
            <a:r>
              <a:rPr lang="tr-TR" dirty="0" smtClean="0"/>
              <a:t>1            1</a:t>
            </a:r>
            <a:endParaRPr lang="tr-TR" dirty="0"/>
          </a:p>
          <a:p>
            <a:r>
              <a:rPr lang="tr-TR" dirty="0" smtClean="0"/>
              <a:t>2            </a:t>
            </a:r>
            <a:r>
              <a:rPr lang="tr-TR" dirty="0" smtClean="0"/>
              <a:t>2</a:t>
            </a:r>
            <a:endParaRPr lang="tr-TR" dirty="0"/>
          </a:p>
          <a:p>
            <a:r>
              <a:rPr lang="tr-TR" dirty="0" smtClean="0"/>
              <a:t>3            </a:t>
            </a:r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8D44AE8-5E91-40B5-8B83-60C771FA01BA}"/>
              </a:ext>
            </a:extLst>
          </p:cNvPr>
          <p:cNvSpPr txBox="1"/>
          <p:nvPr/>
        </p:nvSpPr>
        <p:spPr>
          <a:xfrm>
            <a:off x="7696039" y="5535796"/>
            <a:ext cx="368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  <a:r>
              <a:rPr lang="tr-TR" dirty="0" smtClean="0"/>
              <a:t>X 2 </a:t>
            </a:r>
            <a:r>
              <a:rPr lang="tr-TR" dirty="0"/>
              <a:t>X </a:t>
            </a:r>
            <a:r>
              <a:rPr lang="tr-TR" dirty="0" smtClean="0"/>
              <a:t>3 = 6</a:t>
            </a:r>
            <a:endParaRPr lang="tr-TR" dirty="0"/>
          </a:p>
          <a:p>
            <a:endParaRPr lang="tr-TR" dirty="0"/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7954B5C1-B64C-4AFC-A8CA-48E1D3AD51A8}"/>
              </a:ext>
            </a:extLst>
          </p:cNvPr>
          <p:cNvCxnSpPr>
            <a:cxnSpLocks/>
          </p:cNvCxnSpPr>
          <p:nvPr/>
        </p:nvCxnSpPr>
        <p:spPr>
          <a:xfrm flipH="1">
            <a:off x="2942525" y="2350698"/>
            <a:ext cx="8626" cy="92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Yuvarlatılmış Dikdörtgen 15"/>
          <p:cNvSpPr/>
          <p:nvPr/>
        </p:nvSpPr>
        <p:spPr>
          <a:xfrm>
            <a:off x="7858461" y="1431985"/>
            <a:ext cx="1259660" cy="595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Yuvarlatılmış Dikdörtgen 19"/>
          <p:cNvSpPr/>
          <p:nvPr/>
        </p:nvSpPr>
        <p:spPr>
          <a:xfrm>
            <a:off x="7858460" y="3164872"/>
            <a:ext cx="1552959" cy="1890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462174" y="24059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ÖRNEK3a:</a:t>
            </a:r>
            <a:endParaRPr lang="tr-TR" dirty="0"/>
          </a:p>
        </p:txBody>
      </p:sp>
      <p:cxnSp>
        <p:nvCxnSpPr>
          <p:cNvPr id="11" name="Eğri Bağlayıcı 10"/>
          <p:cNvCxnSpPr/>
          <p:nvPr/>
        </p:nvCxnSpPr>
        <p:spPr>
          <a:xfrm rot="5400000" flipH="1" flipV="1">
            <a:off x="1557067" y="2928668"/>
            <a:ext cx="1570011" cy="595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Resi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1" y="5306373"/>
            <a:ext cx="297221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1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1" y="1431985"/>
            <a:ext cx="5230868" cy="398991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907836" y="0"/>
            <a:ext cx="4938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metotlar-Örnek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30EE1F-8DC3-4B79-828B-806A0926B7B3}"/>
              </a:ext>
            </a:extLst>
          </p:cNvPr>
          <p:cNvSpPr txBox="1"/>
          <p:nvPr/>
        </p:nvSpPr>
        <p:spPr>
          <a:xfrm>
            <a:off x="7858461" y="1104288"/>
            <a:ext cx="19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main</a:t>
            </a:r>
            <a:endParaRPr lang="tr-TR" dirty="0"/>
          </a:p>
          <a:p>
            <a:r>
              <a:rPr lang="tr-TR" dirty="0"/>
              <a:t>n       </a:t>
            </a:r>
            <a:r>
              <a:rPr lang="tr-TR" dirty="0" err="1" smtClean="0"/>
              <a:t>sonuc</a:t>
            </a:r>
            <a:endParaRPr lang="tr-TR" dirty="0"/>
          </a:p>
          <a:p>
            <a:r>
              <a:rPr lang="tr-TR" dirty="0"/>
              <a:t>5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9B0B6E9-6433-427C-B308-12D627398A85}"/>
              </a:ext>
            </a:extLst>
          </p:cNvPr>
          <p:cNvSpPr txBox="1"/>
          <p:nvPr/>
        </p:nvSpPr>
        <p:spPr>
          <a:xfrm>
            <a:off x="7858460" y="2812211"/>
            <a:ext cx="197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faktoriyeBul</a:t>
            </a:r>
            <a:endParaRPr lang="tr-TR" dirty="0"/>
          </a:p>
          <a:p>
            <a:r>
              <a:rPr lang="tr-TR" dirty="0"/>
              <a:t>i       </a:t>
            </a:r>
            <a:r>
              <a:rPr lang="tr-TR" dirty="0" err="1"/>
              <a:t>faktoriyel</a:t>
            </a:r>
            <a:endParaRPr lang="tr-TR" dirty="0"/>
          </a:p>
          <a:p>
            <a:r>
              <a:rPr lang="tr-TR" dirty="0"/>
              <a:t>5            </a:t>
            </a:r>
            <a:r>
              <a:rPr lang="tr-TR" dirty="0" smtClean="0"/>
              <a:t>5</a:t>
            </a:r>
            <a:endParaRPr lang="tr-TR" dirty="0"/>
          </a:p>
          <a:p>
            <a:r>
              <a:rPr lang="tr-TR" dirty="0" smtClean="0"/>
              <a:t>4            </a:t>
            </a:r>
            <a:r>
              <a:rPr lang="tr-TR" dirty="0" smtClean="0"/>
              <a:t>20</a:t>
            </a:r>
            <a:endParaRPr lang="tr-TR" dirty="0"/>
          </a:p>
          <a:p>
            <a:r>
              <a:rPr lang="tr-TR" dirty="0"/>
              <a:t>3</a:t>
            </a:r>
            <a:r>
              <a:rPr lang="tr-TR" dirty="0" smtClean="0"/>
              <a:t>            60            </a:t>
            </a:r>
            <a:endParaRPr lang="tr-TR" dirty="0"/>
          </a:p>
          <a:p>
            <a:r>
              <a:rPr lang="tr-TR" dirty="0"/>
              <a:t>2            120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8D44AE8-5E91-40B5-8B83-60C771FA01BA}"/>
              </a:ext>
            </a:extLst>
          </p:cNvPr>
          <p:cNvSpPr txBox="1"/>
          <p:nvPr/>
        </p:nvSpPr>
        <p:spPr>
          <a:xfrm>
            <a:off x="7696039" y="5535796"/>
            <a:ext cx="368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 X 4 X 3 X </a:t>
            </a:r>
            <a:r>
              <a:rPr lang="tr-TR" dirty="0" smtClean="0"/>
              <a:t>2  </a:t>
            </a:r>
            <a:r>
              <a:rPr lang="tr-TR" dirty="0"/>
              <a:t>=120</a:t>
            </a:r>
          </a:p>
          <a:p>
            <a:endParaRPr lang="tr-TR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891A5238-C01C-4026-B5FB-29CDB008ABF7}"/>
              </a:ext>
            </a:extLst>
          </p:cNvPr>
          <p:cNvCxnSpPr>
            <a:cxnSpLocks/>
          </p:cNvCxnSpPr>
          <p:nvPr/>
        </p:nvCxnSpPr>
        <p:spPr>
          <a:xfrm flipH="1" flipV="1">
            <a:off x="2613803" y="2721828"/>
            <a:ext cx="8626" cy="263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7954B5C1-B64C-4AFC-A8CA-48E1D3AD51A8}"/>
              </a:ext>
            </a:extLst>
          </p:cNvPr>
          <p:cNvCxnSpPr>
            <a:cxnSpLocks/>
          </p:cNvCxnSpPr>
          <p:nvPr/>
        </p:nvCxnSpPr>
        <p:spPr>
          <a:xfrm flipH="1">
            <a:off x="2795875" y="2398596"/>
            <a:ext cx="8626" cy="92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Yuvarlatılmış Dikdörtgen 15"/>
          <p:cNvSpPr/>
          <p:nvPr/>
        </p:nvSpPr>
        <p:spPr>
          <a:xfrm>
            <a:off x="7858461" y="1431985"/>
            <a:ext cx="1259660" cy="595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Yuvarlatılmış Dikdörtgen 19"/>
          <p:cNvSpPr/>
          <p:nvPr/>
        </p:nvSpPr>
        <p:spPr>
          <a:xfrm>
            <a:off x="7858460" y="3164872"/>
            <a:ext cx="1552959" cy="1890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1" y="5729861"/>
            <a:ext cx="4496427" cy="781159"/>
          </a:xfrm>
          <a:prstGeom prst="rect">
            <a:avLst/>
          </a:prstGeom>
        </p:spPr>
      </p:pic>
      <p:sp>
        <p:nvSpPr>
          <p:cNvPr id="22" name="Dikdörtgen 21"/>
          <p:cNvSpPr/>
          <p:nvPr/>
        </p:nvSpPr>
        <p:spPr>
          <a:xfrm>
            <a:off x="462174" y="24059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ÖRNEK3a: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25685" y="792937"/>
            <a:ext cx="11400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faktoriyelBul</a:t>
            </a:r>
            <a:r>
              <a:rPr lang="tr-TR" dirty="0" smtClean="0"/>
              <a:t> metodunu </a:t>
            </a:r>
            <a:r>
              <a:rPr lang="tr-TR" dirty="0" err="1" smtClean="0"/>
              <a:t>for</a:t>
            </a:r>
            <a:r>
              <a:rPr lang="tr-TR" dirty="0" smtClean="0"/>
              <a:t> yerine </a:t>
            </a:r>
            <a:r>
              <a:rPr lang="tr-TR" dirty="0" err="1" smtClean="0"/>
              <a:t>while</a:t>
            </a:r>
            <a:r>
              <a:rPr lang="tr-TR" dirty="0" smtClean="0"/>
              <a:t> ile de yazabilirdik. Döngüde çarpma işlemlerini sondan başlayıp geriye doğru da</a:t>
            </a:r>
          </a:p>
          <a:p>
            <a:r>
              <a:rPr lang="tr-TR" dirty="0" smtClean="0"/>
              <a:t>yapabiliriz.  Bunun yanında 1 sayısı ile çarpma işlemini yapmasak da olur.</a:t>
            </a:r>
          </a:p>
        </p:txBody>
      </p:sp>
    </p:spTree>
    <p:extLst>
      <p:ext uri="{BB962C8B-B14F-4D97-AF65-F5344CB8AC3E}">
        <p14:creationId xmlns:p14="http://schemas.microsoft.com/office/powerpoint/2010/main" val="164206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00176" y="217264"/>
            <a:ext cx="7773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Şimdi  üç sayının faktöriyeli hesaplamak için tanımladığımız metodu kullanabiliriz.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89646" y="706424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ÖRNEK3b: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32" y="1509624"/>
            <a:ext cx="5356668" cy="398316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46" y="1075756"/>
            <a:ext cx="4851576" cy="5007166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5382883" y="2898475"/>
            <a:ext cx="1216325" cy="122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5410502" y="2235044"/>
            <a:ext cx="14416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faktoriyelBul</a:t>
            </a:r>
            <a:endParaRPr lang="tr-TR" dirty="0" smtClean="0"/>
          </a:p>
          <a:p>
            <a:r>
              <a:rPr lang="tr-TR" dirty="0" smtClean="0"/>
              <a:t>metodumuzu</a:t>
            </a:r>
          </a:p>
          <a:p>
            <a:r>
              <a:rPr lang="tr-TR" dirty="0" smtClean="0"/>
              <a:t>kullanarak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617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6D2860C-C408-4BAC-90E7-94ADF1ED55F2}"/>
              </a:ext>
            </a:extLst>
          </p:cNvPr>
          <p:cNvSpPr txBox="1"/>
          <p:nvPr/>
        </p:nvSpPr>
        <p:spPr>
          <a:xfrm>
            <a:off x="1138271" y="-11173"/>
            <a:ext cx="1060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Klavyeden girilen n ve r değerlerine göre Kombinasyonu bulunuz. </a:t>
            </a:r>
          </a:p>
          <a:p>
            <a:r>
              <a:rPr lang="tr-TR" dirty="0" smtClean="0"/>
              <a:t>Formül:  C(</a:t>
            </a:r>
            <a:r>
              <a:rPr lang="tr-TR" dirty="0" err="1" smtClean="0"/>
              <a:t>n,r</a:t>
            </a:r>
            <a:r>
              <a:rPr lang="tr-TR" dirty="0"/>
              <a:t>) = n!  /  (   (n-r)!  *    r! </a:t>
            </a:r>
            <a:r>
              <a:rPr lang="tr-TR" dirty="0" smtClean="0"/>
              <a:t>)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0" y="1419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3b: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113" y="5603807"/>
            <a:ext cx="3254453" cy="107574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024113" y="689485"/>
            <a:ext cx="6096000" cy="8156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Metod</a:t>
            </a:r>
            <a:r>
              <a:rPr lang="tr-TR" dirty="0" smtClean="0"/>
              <a:t> </a:t>
            </a:r>
            <a:r>
              <a:rPr lang="tr-TR" dirty="0"/>
              <a:t>kullanmanın faydası . </a:t>
            </a:r>
            <a:r>
              <a:rPr lang="tr-TR" dirty="0" err="1"/>
              <a:t>Metod</a:t>
            </a:r>
            <a:r>
              <a:rPr lang="tr-TR" dirty="0"/>
              <a:t> bir kez yazıldığında istenildiği kadar çağrılabilir. </a:t>
            </a:r>
          </a:p>
          <a:p>
            <a:r>
              <a:rPr lang="tr-TR" sz="1100" dirty="0">
                <a:latin typeface="Consolas" panose="020B0609020204030204" pitchFamily="49" charset="0"/>
              </a:rPr>
              <a:t>Kombinasyon  = </a:t>
            </a:r>
            <a:r>
              <a:rPr lang="tr-TR" sz="1100" dirty="0" err="1">
                <a:latin typeface="Consolas" panose="020B0609020204030204" pitchFamily="49" charset="0"/>
              </a:rPr>
              <a:t>faktoriyelbul</a:t>
            </a:r>
            <a:r>
              <a:rPr lang="tr-TR" sz="1100" dirty="0">
                <a:latin typeface="Consolas" panose="020B0609020204030204" pitchFamily="49" charset="0"/>
              </a:rPr>
              <a:t>(n) / ( </a:t>
            </a:r>
            <a:r>
              <a:rPr lang="tr-TR" sz="1100" dirty="0" err="1">
                <a:latin typeface="Consolas" panose="020B0609020204030204" pitchFamily="49" charset="0"/>
              </a:rPr>
              <a:t>faktoriyelbul</a:t>
            </a:r>
            <a:r>
              <a:rPr lang="tr-TR" sz="1100" dirty="0">
                <a:latin typeface="Consolas" panose="020B0609020204030204" pitchFamily="49" charset="0"/>
              </a:rPr>
              <a:t>(n-r) * </a:t>
            </a:r>
            <a:r>
              <a:rPr lang="tr-TR" sz="1100" dirty="0" err="1">
                <a:latin typeface="Consolas" panose="020B0609020204030204" pitchFamily="49" charset="0"/>
              </a:rPr>
              <a:t>faktoriyelbul</a:t>
            </a:r>
            <a:r>
              <a:rPr lang="tr-TR" sz="1100" dirty="0">
                <a:latin typeface="Consolas" panose="020B0609020204030204" pitchFamily="49" charset="0"/>
              </a:rPr>
              <a:t>(r) );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7" y="727906"/>
            <a:ext cx="5174000" cy="5951641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6024113" y="358574"/>
            <a:ext cx="478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3c: Aynı soruyu metot kullanarak çözelim.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113" y="1567554"/>
            <a:ext cx="6042342" cy="39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5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Resim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36" y="161444"/>
            <a:ext cx="7142857" cy="306666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010" y="3462291"/>
            <a:ext cx="4384863" cy="33957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475" y="922674"/>
            <a:ext cx="3855525" cy="1308684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0" y="141993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4:</a:t>
            </a:r>
            <a:endParaRPr lang="tr-TR" dirty="0"/>
          </a:p>
        </p:txBody>
      </p:sp>
      <p:cxnSp>
        <p:nvCxnSpPr>
          <p:cNvPr id="49" name="Dirsek Bağlayıcısı 48"/>
          <p:cNvCxnSpPr/>
          <p:nvPr/>
        </p:nvCxnSpPr>
        <p:spPr>
          <a:xfrm rot="16200000" flipH="1">
            <a:off x="5372545" y="2141077"/>
            <a:ext cx="1401668" cy="1382809"/>
          </a:xfrm>
          <a:prstGeom prst="bentConnector3">
            <a:avLst>
              <a:gd name="adj1" fmla="val 411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irsek Bağlayıcısı 52"/>
          <p:cNvCxnSpPr/>
          <p:nvPr/>
        </p:nvCxnSpPr>
        <p:spPr>
          <a:xfrm rot="16200000" flipH="1">
            <a:off x="6268140" y="2255434"/>
            <a:ext cx="1330642" cy="1083072"/>
          </a:xfrm>
          <a:prstGeom prst="bentConnector3">
            <a:avLst>
              <a:gd name="adj1" fmla="val 226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ğri Bağlayıcı 60"/>
          <p:cNvCxnSpPr/>
          <p:nvPr/>
        </p:nvCxnSpPr>
        <p:spPr>
          <a:xfrm rot="5400000" flipH="1" flipV="1">
            <a:off x="3812620" y="3643946"/>
            <a:ext cx="4444653" cy="16194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5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81" y="971288"/>
            <a:ext cx="6457739" cy="3664180"/>
          </a:xfrm>
          <a:prstGeom prst="rect">
            <a:avLst/>
          </a:prstGeom>
        </p:spPr>
      </p:pic>
      <p:sp>
        <p:nvSpPr>
          <p:cNvPr id="4" name="Sol Ayraç 3"/>
          <p:cNvSpPr/>
          <p:nvPr/>
        </p:nvSpPr>
        <p:spPr>
          <a:xfrm>
            <a:off x="6476461" y="2250775"/>
            <a:ext cx="1257940" cy="38929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9" y="5018273"/>
            <a:ext cx="4008028" cy="1806554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120770" y="0"/>
            <a:ext cx="123063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5a: Daha önce yaptığımız dört işlem örneğini metot kullanarak yapalım. </a:t>
            </a:r>
            <a:r>
              <a:rPr lang="tr-TR" dirty="0" smtClean="0"/>
              <a:t>Kullanıcının </a:t>
            </a:r>
            <a:r>
              <a:rPr lang="tr-TR" dirty="0" smtClean="0"/>
              <a:t>belirtilen dört işlem dışında bir giriş</a:t>
            </a:r>
          </a:p>
          <a:p>
            <a:r>
              <a:rPr lang="tr-TR" dirty="0" smtClean="0"/>
              <a:t>yapmayacağını varsayalım. Amacımız sadece sonucu yazdırmaksa ve metot bulunan değeri döndürmeyecekse  metot tipini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yapabiliriz.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806" y="2803378"/>
            <a:ext cx="4913194" cy="25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9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0" y="923330"/>
            <a:ext cx="6535062" cy="425826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0770" y="0"/>
            <a:ext cx="11886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5b: hesapla metodunda bulunan değeri daha sonra </a:t>
            </a:r>
            <a:r>
              <a:rPr lang="tr-TR" dirty="0" err="1" smtClean="0"/>
              <a:t>main’de</a:t>
            </a:r>
            <a:r>
              <a:rPr lang="tr-TR" dirty="0" smtClean="0"/>
              <a:t> (başka bir işlem içinde veya başka bir metoda parametre </a:t>
            </a:r>
          </a:p>
          <a:p>
            <a:r>
              <a:rPr lang="tr-TR" dirty="0" smtClean="0"/>
              <a:t>olarak </a:t>
            </a:r>
            <a:r>
              <a:rPr lang="tr-TR" dirty="0" err="1" smtClean="0"/>
              <a:t>gönderemek</a:t>
            </a:r>
            <a:r>
              <a:rPr lang="tr-TR" dirty="0" smtClean="0"/>
              <a:t> için) kullanacaksak, hesapla metodunun tipi döndüreceği değerin tipini belirtmelidir. </a:t>
            </a:r>
            <a:r>
              <a:rPr lang="tr-TR" dirty="0"/>
              <a:t>Bu durumda </a:t>
            </a:r>
            <a:r>
              <a:rPr lang="tr-TR" dirty="0" err="1"/>
              <a:t>double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olacaktır. Biz bu </a:t>
            </a:r>
            <a:r>
              <a:rPr lang="tr-TR" dirty="0"/>
              <a:t>örnekte </a:t>
            </a:r>
            <a:r>
              <a:rPr lang="tr-TR" dirty="0" smtClean="0"/>
              <a:t>sonuçla bir işlem yapmayıp, sadece  sonucu main </a:t>
            </a:r>
            <a:r>
              <a:rPr lang="tr-TR" dirty="0"/>
              <a:t>metodunda yazdırmak isteyelim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33" y="3120503"/>
            <a:ext cx="4554977" cy="3150704"/>
          </a:xfrm>
          <a:prstGeom prst="rect">
            <a:avLst/>
          </a:prstGeom>
        </p:spPr>
      </p:pic>
      <p:sp>
        <p:nvSpPr>
          <p:cNvPr id="5" name="Sol Ayraç 4"/>
          <p:cNvSpPr/>
          <p:nvPr/>
        </p:nvSpPr>
        <p:spPr>
          <a:xfrm>
            <a:off x="6505310" y="2671734"/>
            <a:ext cx="1257940" cy="38929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62" y="5225630"/>
            <a:ext cx="2195288" cy="15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93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20770" y="0"/>
            <a:ext cx="6957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6a: Üç dizinin en büyük elemanlarının toplamını bulup yazdıralım.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17" y="497149"/>
            <a:ext cx="6090183" cy="56284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006" y="6253409"/>
            <a:ext cx="442021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20770" y="0"/>
            <a:ext cx="508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6b:  Önceki örneği metot kullanarak yapalım.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19" y="755127"/>
            <a:ext cx="7430537" cy="487748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251" y="6286329"/>
            <a:ext cx="442021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9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74320" y="715966"/>
            <a:ext cx="1154637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 err="1"/>
              <a:t>Prosedürel</a:t>
            </a:r>
            <a:r>
              <a:rPr lang="tr-TR" sz="2200" dirty="0"/>
              <a:t> soyutlama (</a:t>
            </a:r>
            <a:r>
              <a:rPr lang="tr-TR" sz="2200" dirty="0" err="1"/>
              <a:t>Procedural</a:t>
            </a:r>
            <a:r>
              <a:rPr lang="tr-TR" sz="2200" dirty="0"/>
              <a:t> </a:t>
            </a:r>
            <a:r>
              <a:rPr lang="tr-TR" sz="2200" dirty="0" err="1"/>
              <a:t>Abstraction</a:t>
            </a:r>
            <a:r>
              <a:rPr lang="tr-TR" sz="2200" dirty="0"/>
              <a:t>): Büyük bir problemi küçük alt problem parçalarına ayırmak. Böl ve Yönet/Fethet (</a:t>
            </a:r>
            <a:r>
              <a:rPr lang="tr-TR" sz="2200" dirty="0" err="1"/>
              <a:t>divide</a:t>
            </a:r>
            <a:r>
              <a:rPr lang="tr-TR" sz="2200" dirty="0"/>
              <a:t> &amp; </a:t>
            </a:r>
            <a:r>
              <a:rPr lang="tr-TR" sz="2200" dirty="0" err="1"/>
              <a:t>Conquer</a:t>
            </a:r>
            <a:r>
              <a:rPr lang="tr-TR" sz="2200" dirty="0"/>
              <a:t>)</a:t>
            </a:r>
          </a:p>
          <a:p>
            <a:endParaRPr lang="tr-TR" sz="2200" dirty="0"/>
          </a:p>
          <a:p>
            <a:r>
              <a:rPr lang="tr-TR" sz="2200" dirty="0"/>
              <a:t>Programlamada </a:t>
            </a:r>
            <a:r>
              <a:rPr lang="tr-TR" sz="2200" dirty="0" smtClean="0"/>
              <a:t>fonksiyon (metot), </a:t>
            </a:r>
            <a:r>
              <a:rPr lang="tr-TR" sz="2200" dirty="0"/>
              <a:t>en basit ifadeyle belirli bir görevi yerine getiren bir kod bloğudur.</a:t>
            </a:r>
            <a:br>
              <a:rPr lang="tr-TR" sz="2200" dirty="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 smtClean="0"/>
              <a:t>Java programlama dilinde, </a:t>
            </a:r>
            <a:r>
              <a:rPr lang="tr-TR" sz="2200" dirty="0"/>
              <a:t>metot fonksiyon için kullanılan bir isimlendirmedir. </a:t>
            </a:r>
            <a:br>
              <a:rPr lang="tr-TR" sz="2200" dirty="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200" b="1" dirty="0"/>
              <a:t>Java metotlarının türleri</a:t>
            </a: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/>
              <a:t>Bir yöntemin kullanıcı tarafından tanımlanıp tanımlanmadığına veya standart kütüphanede bulunup bulunmadığına bağlı olarak, iki tür metot vardır:</a:t>
            </a:r>
            <a:br>
              <a:rPr lang="tr-TR" sz="2200" dirty="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/>
              <a:t>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200" dirty="0"/>
              <a:t>Standart Kütüphane </a:t>
            </a:r>
            <a:r>
              <a:rPr lang="tr-TR" sz="2200" dirty="0" smtClean="0"/>
              <a:t>metotlar</a:t>
            </a:r>
          </a:p>
          <a:p>
            <a:endParaRPr lang="tr-TR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200" dirty="0"/>
              <a:t>Kullanıcı tanımlı metotlar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802985" y="0"/>
            <a:ext cx="1997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METOTLAR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5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17" y="815914"/>
            <a:ext cx="7310022" cy="495312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117" y="6217853"/>
            <a:ext cx="4012826" cy="57760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20770" y="0"/>
            <a:ext cx="11404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7:  Verilen bir tam sayı dizisinin kırpılmış ortalamasını bulan bir metot yazalım. Kırpılmış ortalama tam sayı bölme</a:t>
            </a:r>
          </a:p>
          <a:p>
            <a:r>
              <a:rPr lang="tr-TR" dirty="0" smtClean="0"/>
              <a:t>işlemi sonucunda tam sayı olarak bulunsun.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57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08" y="727347"/>
            <a:ext cx="8755822" cy="601657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20770" y="0"/>
            <a:ext cx="111831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Aynı örneği codingbat.com platformunda da bulabiliriz. Bu platformda metot gövdelerini yazarak alıştırma yapabiliriz. </a:t>
            </a:r>
            <a:endParaRPr lang="tr-TR" dirty="0"/>
          </a:p>
          <a:p>
            <a:r>
              <a:rPr lang="tr-TR" dirty="0" smtClean="0"/>
              <a:t>Metodumuz, farklı parametre değerleri ile çağrılarak otomatik teste tabi </a:t>
            </a:r>
            <a:r>
              <a:rPr lang="tr-TR" smtClean="0"/>
              <a:t>tutulmaktadır.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66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24443" y="599588"/>
            <a:ext cx="115463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Standart kütüphane </a:t>
            </a:r>
            <a:r>
              <a:rPr lang="tr-TR" sz="2000" dirty="0" smtClean="0"/>
              <a:t>metotları, </a:t>
            </a:r>
            <a:r>
              <a:rPr lang="tr-TR" sz="2000" dirty="0"/>
              <a:t>Java'da kullanıma hazır olan (</a:t>
            </a:r>
            <a:r>
              <a:rPr lang="tr-TR" sz="2000" dirty="0" err="1" smtClean="0"/>
              <a:t>built</a:t>
            </a:r>
            <a:r>
              <a:rPr lang="tr-TR" sz="2000" dirty="0" smtClean="0"/>
              <a:t>-in) metotlardır. </a:t>
            </a:r>
            <a:r>
              <a:rPr lang="tr-TR" sz="2000" dirty="0"/>
              <a:t>Bu standart kütüphaneler, Java Sınıf Kütüphanesi (JCL) ile birlikte JVM ve JRE içeren bir Java arşivindeki (* .</a:t>
            </a:r>
            <a:r>
              <a:rPr lang="tr-TR" sz="2000" dirty="0" err="1"/>
              <a:t>jar</a:t>
            </a:r>
            <a:r>
              <a:rPr lang="tr-TR" sz="2000" dirty="0"/>
              <a:t>) bir dosyada bulunur.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Örneğin daha önce kullandığımız,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     </a:t>
            </a:r>
            <a:r>
              <a:rPr lang="tr-TR" sz="2000" dirty="0" err="1"/>
              <a:t>print</a:t>
            </a:r>
            <a:r>
              <a:rPr lang="tr-TR" sz="2000" dirty="0"/>
              <a:t> () bir </a:t>
            </a:r>
            <a:r>
              <a:rPr lang="tr-TR" sz="2000" dirty="0" err="1"/>
              <a:t>java.io.PrintStream</a:t>
            </a:r>
            <a:r>
              <a:rPr lang="tr-TR" sz="2000" dirty="0"/>
              <a:t> yöntemidir. </a:t>
            </a:r>
            <a:r>
              <a:rPr lang="tr-TR" sz="2000" dirty="0" err="1"/>
              <a:t>print</a:t>
            </a:r>
            <a:r>
              <a:rPr lang="tr-TR" sz="2000" dirty="0"/>
              <a:t>("..."),   tırnak içindeki </a:t>
            </a:r>
            <a:r>
              <a:rPr lang="tr-TR" sz="2000" dirty="0" err="1"/>
              <a:t>stringi</a:t>
            </a:r>
            <a:r>
              <a:rPr lang="tr-TR" sz="2000" dirty="0"/>
              <a:t> yazdırır.</a:t>
            </a:r>
            <a:br>
              <a:rPr lang="tr-TR" sz="2000" dirty="0"/>
            </a:br>
            <a:r>
              <a:rPr lang="tr-TR" sz="2000" dirty="0"/>
              <a:t>     </a:t>
            </a:r>
            <a:r>
              <a:rPr lang="tr-TR" sz="2000" dirty="0" err="1"/>
              <a:t>sqrt</a:t>
            </a:r>
            <a:r>
              <a:rPr lang="tr-TR" sz="2000" dirty="0"/>
              <a:t> (), Math sınıfının bir yöntemidir. Bir sayının karekökünü döndürür.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Örneğin :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 err="1">
                <a:latin typeface="Consolas" panose="020B0609020204030204" pitchFamily="49" charset="0"/>
              </a:rPr>
              <a:t>public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class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MainClass</a:t>
            </a:r>
            <a:r>
              <a:rPr lang="tr-TR" sz="2000" dirty="0">
                <a:latin typeface="Consolas" panose="020B0609020204030204" pitchFamily="49" charset="0"/>
              </a:rPr>
              <a:t> {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     </a:t>
            </a:r>
            <a:r>
              <a:rPr lang="tr-TR" sz="2000" dirty="0" err="1">
                <a:latin typeface="Consolas" panose="020B0609020204030204" pitchFamily="49" charset="0"/>
              </a:rPr>
              <a:t>public</a:t>
            </a:r>
            <a:r>
              <a:rPr lang="tr-TR" sz="2000" dirty="0">
                <a:latin typeface="Consolas" panose="020B0609020204030204" pitchFamily="49" charset="0"/>
              </a:rPr>
              <a:t> statik </a:t>
            </a:r>
            <a:r>
              <a:rPr lang="tr-TR" sz="2000" dirty="0" err="1"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main (</a:t>
            </a:r>
            <a:r>
              <a:rPr lang="tr-TR" sz="2000" dirty="0" err="1">
                <a:latin typeface="Consolas" panose="020B0609020204030204" pitchFamily="49" charset="0"/>
              </a:rPr>
              <a:t>String</a:t>
            </a:r>
            <a:r>
              <a:rPr lang="tr-TR" sz="2000" dirty="0">
                <a:latin typeface="Consolas" panose="020B0609020204030204" pitchFamily="49" charset="0"/>
              </a:rPr>
              <a:t> [] </a:t>
            </a:r>
            <a:r>
              <a:rPr lang="tr-TR" sz="2000" dirty="0" err="1">
                <a:latin typeface="Consolas" panose="020B0609020204030204" pitchFamily="49" charset="0"/>
              </a:rPr>
              <a:t>args</a:t>
            </a:r>
            <a:r>
              <a:rPr lang="tr-TR" sz="2000" dirty="0">
                <a:latin typeface="Consolas" panose="020B0609020204030204" pitchFamily="49" charset="0"/>
              </a:rPr>
              <a:t>) {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         </a:t>
            </a:r>
            <a:r>
              <a:rPr lang="tr-TR" sz="2000" dirty="0" err="1">
                <a:latin typeface="Consolas" panose="020B0609020204030204" pitchFamily="49" charset="0"/>
              </a:rPr>
              <a:t>System.out.print</a:t>
            </a:r>
            <a:r>
              <a:rPr lang="tr-TR" sz="2000" dirty="0">
                <a:latin typeface="Consolas" panose="020B0609020204030204" pitchFamily="49" charset="0"/>
              </a:rPr>
              <a:t> ("4'ün karekökü:" + </a:t>
            </a:r>
            <a:r>
              <a:rPr lang="tr-TR" sz="2000" dirty="0" err="1">
                <a:latin typeface="Consolas" panose="020B0609020204030204" pitchFamily="49" charset="0"/>
              </a:rPr>
              <a:t>Math.sqrt</a:t>
            </a:r>
            <a:r>
              <a:rPr lang="tr-TR" sz="2000" dirty="0">
                <a:latin typeface="Consolas" panose="020B0609020204030204" pitchFamily="49" charset="0"/>
              </a:rPr>
              <a:t> (4));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     }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}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programını çalıştırdığınızda, çıktı aşağıdaki gibi olur:</a:t>
            </a:r>
            <a:br>
              <a:rPr lang="tr-TR" sz="2000" dirty="0"/>
            </a:br>
            <a:r>
              <a:rPr lang="tr-TR" sz="2000" dirty="0">
                <a:latin typeface="Consolas" panose="020B0609020204030204" pitchFamily="49" charset="0"/>
              </a:rPr>
              <a:t/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4'ün karekökü: 2.0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888585" y="0"/>
            <a:ext cx="4528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Standart Kütüphane Metotları</a:t>
            </a:r>
          </a:p>
        </p:txBody>
      </p:sp>
    </p:spTree>
    <p:extLst>
      <p:ext uri="{BB962C8B-B14F-4D97-AF65-F5344CB8AC3E}">
        <p14:creationId xmlns:p14="http://schemas.microsoft.com/office/powerpoint/2010/main" val="244551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6982" y="705618"/>
            <a:ext cx="1198695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Bir sınıf içindeki metotları dilediğiniz gibi tanımlayabilirsiniz. Bu metotlara kullanıcı tanımlı </a:t>
            </a:r>
            <a:r>
              <a:rPr lang="tr-TR" sz="2000" dirty="0" smtClean="0"/>
              <a:t>metotlar </a:t>
            </a:r>
            <a:r>
              <a:rPr lang="tr-TR" sz="2000" dirty="0"/>
              <a:t>denir.  Bir metodu kullanmadan önce (çağırmadan), onu tanımlamanız gerekir.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main metodunun yer aldığı sınıf içerisinde tanımlayacağımız metotların genel yapısına bir örnek olarak aşağıdaki metodu inceleyelim.</a:t>
            </a:r>
            <a:br>
              <a:rPr lang="tr-TR" sz="2000" dirty="0"/>
            </a:br>
            <a:r>
              <a:rPr lang="tr-TR" sz="2000" dirty="0">
                <a:latin typeface="Consolas" panose="020B0609020204030204" pitchFamily="49" charset="0"/>
              </a:rPr>
              <a:t/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 err="1">
                <a:latin typeface="Consolas" panose="020B0609020204030204" pitchFamily="49" charset="0"/>
              </a:rPr>
              <a:t>public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metodum() {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dirty="0" err="1">
                <a:latin typeface="Consolas" panose="020B0609020204030204" pitchFamily="49" charset="0"/>
              </a:rPr>
              <a:t>System.out.println</a:t>
            </a:r>
            <a:r>
              <a:rPr lang="tr-TR" sz="2000" dirty="0">
                <a:latin typeface="Consolas" panose="020B0609020204030204" pitchFamily="49" charset="0"/>
              </a:rPr>
              <a:t> (“Metodum çalıştırıldı(çağrıldı).”);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}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/>
              <a:t>Burada, </a:t>
            </a:r>
            <a:r>
              <a:rPr lang="tr-TR" sz="2000" dirty="0">
                <a:latin typeface="Consolas" panose="020B0609020204030204" pitchFamily="49" charset="0"/>
              </a:rPr>
              <a:t>metodum</a:t>
            </a:r>
            <a:r>
              <a:rPr lang="tr-TR" sz="2000" dirty="0"/>
              <a:t> () adlı bir </a:t>
            </a:r>
            <a:r>
              <a:rPr lang="tr-TR" sz="2000" dirty="0" smtClean="0"/>
              <a:t>metot </a:t>
            </a:r>
            <a:r>
              <a:rPr lang="tr-TR" sz="2000" dirty="0"/>
              <a:t>tanımlanmıştır. Metot adından önce üç anahtar kelime ;</a:t>
            </a:r>
          </a:p>
          <a:p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 </a:t>
            </a:r>
            <a:r>
              <a:rPr lang="tr-TR" sz="2000" dirty="0" err="1"/>
              <a:t>public</a:t>
            </a:r>
            <a:r>
              <a:rPr lang="tr-TR" sz="2000" dirty="0"/>
              <a:t> anahtar kelimesi </a:t>
            </a:r>
            <a:r>
              <a:rPr lang="tr-TR" sz="2000" i="1" dirty="0">
                <a:latin typeface="Consolas" panose="020B0609020204030204" pitchFamily="49" charset="0"/>
              </a:rPr>
              <a:t>metodum</a:t>
            </a:r>
            <a:r>
              <a:rPr lang="tr-TR" sz="2000" dirty="0"/>
              <a:t>() metodunu </a:t>
            </a:r>
            <a:r>
              <a:rPr lang="tr-TR" sz="2000" dirty="0" err="1"/>
              <a:t>public</a:t>
            </a:r>
            <a:r>
              <a:rPr lang="tr-TR" sz="2000" dirty="0"/>
              <a:t> yapar. Bu tip metotlara sınıfın dışından da erişilebilir.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/>
              <a:t>static</a:t>
            </a:r>
            <a:r>
              <a:rPr lang="tr-TR" sz="2000" dirty="0"/>
              <a:t> anahtar kelimesine ve </a:t>
            </a:r>
            <a:r>
              <a:rPr lang="tr-TR" sz="2000" dirty="0" err="1"/>
              <a:t>static</a:t>
            </a:r>
            <a:r>
              <a:rPr lang="tr-TR" sz="2000" dirty="0"/>
              <a:t> metot - değişkenlere ileride değineceğiz. Şimdilik sadece, metodu main metodunun yer aldığı sınıf içerisinde tanımlayacaksak </a:t>
            </a:r>
            <a:r>
              <a:rPr lang="tr-TR" sz="2000" dirty="0" err="1"/>
              <a:t>static</a:t>
            </a:r>
            <a:r>
              <a:rPr lang="tr-TR" sz="2000" dirty="0"/>
              <a:t> anahtar kelimesini eklememiz gerektiğini bilmeliyiz.</a:t>
            </a:r>
          </a:p>
          <a:p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/>
              <a:t>void</a:t>
            </a:r>
            <a:r>
              <a:rPr lang="tr-TR" sz="2000" dirty="0"/>
              <a:t> anahtar sözcüğü, yöntemin herhangi bir değer döndürmediğini gösterir. Bu bölümün sonraki slaytlarında değer döndüren metot örneklerine bakacağız.</a:t>
            </a:r>
          </a:p>
          <a:p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3888585" y="0"/>
            <a:ext cx="392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</a:t>
            </a:r>
          </a:p>
        </p:txBody>
      </p:sp>
    </p:spTree>
    <p:extLst>
      <p:ext uri="{BB962C8B-B14F-4D97-AF65-F5344CB8AC3E}">
        <p14:creationId xmlns:p14="http://schemas.microsoft.com/office/powerpoint/2010/main" val="74615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66253" y="0"/>
            <a:ext cx="1191214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Java metodunu tanımlamanın tam sözdizimi(</a:t>
            </a:r>
            <a:r>
              <a:rPr lang="tr-TR" sz="2000" dirty="0" err="1"/>
              <a:t>syntax</a:t>
            </a:r>
            <a:r>
              <a:rPr lang="tr-TR" sz="2000" dirty="0"/>
              <a:t>) şöyledir:</a:t>
            </a:r>
          </a:p>
          <a:p>
            <a:r>
              <a:rPr lang="tr-TR" sz="2000" dirty="0"/>
              <a:t/>
            </a:r>
            <a:br>
              <a:rPr lang="tr-TR" sz="2000" dirty="0"/>
            </a:br>
            <a:r>
              <a:rPr lang="tr-TR" sz="20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erişimBelirleyici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i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döndürdüğüDeğerTipi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i="1" dirty="0" err="1">
                <a:latin typeface="Consolas" panose="020B0609020204030204" pitchFamily="49" charset="0"/>
              </a:rPr>
              <a:t>metotAdi</a:t>
            </a:r>
            <a:r>
              <a:rPr lang="tr-TR" sz="2000" dirty="0">
                <a:latin typeface="Consolas" panose="020B0609020204030204" pitchFamily="49" charset="0"/>
              </a:rPr>
              <a:t> (</a:t>
            </a:r>
            <a:r>
              <a:rPr lang="tr-TR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ParametreTipi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parametreAdi</a:t>
            </a:r>
            <a:r>
              <a:rPr lang="tr-TR" sz="2000" dirty="0">
                <a:latin typeface="Consolas" panose="020B0609020204030204" pitchFamily="49" charset="0"/>
              </a:rPr>
              <a:t>) {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             // metot gövdesi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i="1" dirty="0" err="1" smtClean="0">
                <a:solidFill>
                  <a:srgbClr val="FF0000"/>
                </a:solidFill>
              </a:rPr>
              <a:t>erişimBelirleyici</a:t>
            </a:r>
            <a:r>
              <a:rPr lang="tr-TR" dirty="0" smtClean="0"/>
              <a:t> </a:t>
            </a:r>
            <a:r>
              <a:rPr lang="tr-TR" dirty="0"/>
              <a:t>- metodun </a:t>
            </a:r>
            <a:r>
              <a:rPr lang="tr-TR" dirty="0" err="1"/>
              <a:t>public</a:t>
            </a:r>
            <a:r>
              <a:rPr lang="tr-TR" dirty="0"/>
              <a:t>(genel), </a:t>
            </a:r>
            <a:r>
              <a:rPr lang="tr-TR" dirty="0" err="1"/>
              <a:t>private</a:t>
            </a:r>
            <a:r>
              <a:rPr lang="tr-TR" dirty="0"/>
              <a:t> (özel) gibi erişim türünü tanımlar</a:t>
            </a:r>
            <a:r>
              <a:rPr lang="tr-TR" dirty="0" smtClean="0"/>
              <a:t>. Erişim belirleyicilere ileride değineceğiz.</a:t>
            </a:r>
            <a:endParaRPr lang="tr-TR" dirty="0"/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rgbClr val="00B050"/>
                </a:solidFill>
              </a:rPr>
              <a:t>static</a:t>
            </a:r>
            <a:r>
              <a:rPr lang="tr-TR" dirty="0">
                <a:solidFill>
                  <a:srgbClr val="00B050"/>
                </a:solidFill>
              </a:rPr>
              <a:t>-</a:t>
            </a:r>
            <a:r>
              <a:rPr lang="tr-TR" dirty="0"/>
              <a:t> Bir metotta </a:t>
            </a:r>
            <a:r>
              <a:rPr lang="tr-TR" dirty="0" err="1"/>
              <a:t>static</a:t>
            </a:r>
            <a:r>
              <a:rPr lang="tr-TR" dirty="0"/>
              <a:t> anahtar sözcük kullanırsanız, </a:t>
            </a:r>
            <a:r>
              <a:rPr lang="tr-TR" dirty="0" err="1"/>
              <a:t>static</a:t>
            </a:r>
            <a:r>
              <a:rPr lang="tr-TR" dirty="0"/>
              <a:t> bir yöntem haline gelir. Bu bölümdeki kullanıcı tanımlı metotları, main metodunun yer aldığı sınıf içerisinde tanımlayacağımızdan </a:t>
            </a:r>
            <a:r>
              <a:rPr lang="tr-TR" dirty="0" err="1"/>
              <a:t>static</a:t>
            </a:r>
            <a:r>
              <a:rPr lang="tr-TR" dirty="0"/>
              <a:t> anahtar kelimesini kullanıyoruz ( </a:t>
            </a:r>
            <a:r>
              <a:rPr lang="tr-TR" dirty="0" err="1"/>
              <a:t>static</a:t>
            </a:r>
            <a:r>
              <a:rPr lang="tr-TR" dirty="0"/>
              <a:t> yöntemler bir sınıf  örneği oluşturmadan çağrılabilir. Buna ileride değineceğiz).</a:t>
            </a:r>
            <a:endParaRPr lang="tr-TR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 </a:t>
            </a:r>
            <a:r>
              <a:rPr lang="tr-TR" i="1" dirty="0" err="1">
                <a:solidFill>
                  <a:srgbClr val="00B0F0"/>
                </a:solidFill>
              </a:rPr>
              <a:t>döndürdüğüDeğerTipi</a:t>
            </a:r>
            <a:r>
              <a:rPr lang="tr-TR" dirty="0"/>
              <a:t> - Bir yöntem bir değer döndürebilir. primitif(ilkel) veri türlerini 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, </a:t>
            </a:r>
            <a:r>
              <a:rPr lang="tr-TR" dirty="0" err="1"/>
              <a:t>long</a:t>
            </a:r>
            <a:r>
              <a:rPr lang="tr-TR" dirty="0"/>
              <a:t> vb.), hazır nesne tiplerini (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List</a:t>
            </a:r>
            <a:r>
              <a:rPr lang="tr-TR" dirty="0"/>
              <a:t> vb.) veya  kullanıcı tanımlı nesneleri döndürebilir.   Metot bir değer döndürmezse, dönüş tipi </a:t>
            </a:r>
            <a:r>
              <a:rPr lang="tr-TR" dirty="0" err="1"/>
              <a:t>void</a:t>
            </a:r>
            <a:r>
              <a:rPr lang="tr-TR" dirty="0"/>
              <a:t> olur.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i="1" dirty="0"/>
              <a:t> </a:t>
            </a:r>
            <a:r>
              <a:rPr lang="tr-TR" i="1" dirty="0" err="1"/>
              <a:t>metotAdi</a:t>
            </a:r>
            <a:r>
              <a:rPr lang="tr-TR" dirty="0"/>
              <a:t> - Metodun adı bir tanımlayıcıdır.    Bir metoda herhangi bir isim verebilirsiniz. Ancak, yaptığı görevlerle ilişkili bir isim verme geleneği vardır. Örneğin, </a:t>
            </a:r>
            <a:r>
              <a:rPr lang="tr-TR" i="1" dirty="0" err="1"/>
              <a:t>alanHesapla</a:t>
            </a:r>
            <a:r>
              <a:rPr lang="tr-TR" dirty="0"/>
              <a:t>, </a:t>
            </a:r>
            <a:r>
              <a:rPr lang="tr-TR" i="1" dirty="0" err="1"/>
              <a:t>cevreHesapla</a:t>
            </a:r>
            <a:r>
              <a:rPr lang="tr-TR" dirty="0"/>
              <a:t> gibi.</a:t>
            </a:r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 </a:t>
            </a:r>
            <a:r>
              <a:rPr lang="tr-TR" dirty="0">
                <a:solidFill>
                  <a:srgbClr val="7030A0"/>
                </a:solidFill>
              </a:rPr>
              <a:t>Parametreler</a:t>
            </a:r>
            <a:r>
              <a:rPr lang="tr-TR" dirty="0"/>
              <a:t> (</a:t>
            </a:r>
            <a:r>
              <a:rPr lang="tr-TR" dirty="0">
                <a:solidFill>
                  <a:srgbClr val="7030A0"/>
                </a:solidFill>
              </a:rPr>
              <a:t>argümanlar</a:t>
            </a:r>
            <a:r>
              <a:rPr lang="tr-TR" dirty="0"/>
              <a:t>) - Parametreler bir </a:t>
            </a:r>
            <a:r>
              <a:rPr lang="tr-TR" dirty="0" smtClean="0"/>
              <a:t>metoda </a:t>
            </a:r>
            <a:r>
              <a:rPr lang="tr-TR" dirty="0"/>
              <a:t>iletilen değerlerdir. Bir </a:t>
            </a:r>
            <a:r>
              <a:rPr lang="tr-TR" dirty="0" smtClean="0"/>
              <a:t>metoda </a:t>
            </a:r>
            <a:r>
              <a:rPr lang="tr-TR" dirty="0"/>
              <a:t>istediğiniz sayıda parametre(argüman) iletebilirsiniz. </a:t>
            </a:r>
            <a:r>
              <a:rPr lang="tr-TR" dirty="0" smtClean="0"/>
              <a:t>Bir önceli slayttaki </a:t>
            </a:r>
            <a:r>
              <a:rPr lang="tr-TR" dirty="0"/>
              <a:t>örnekte, metodumuz hiçbir argümanı(parametreyi) kabul </a:t>
            </a:r>
            <a:r>
              <a:rPr lang="tr-TR" dirty="0" err="1" smtClean="0"/>
              <a:t>etmiyor.du</a:t>
            </a:r>
            <a:r>
              <a:rPr lang="tr-TR" dirty="0" smtClean="0"/>
              <a:t> </a:t>
            </a:r>
            <a:r>
              <a:rPr lang="tr-TR" dirty="0"/>
              <a:t>Dolayısıyla parantez içerisi </a:t>
            </a:r>
            <a:r>
              <a:rPr lang="tr-TR" dirty="0" smtClean="0"/>
              <a:t>boştu.</a:t>
            </a:r>
            <a:endParaRPr lang="tr-TR" dirty="0"/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 Metot gövdesi - Metodun gerçekte ne yaptığını, parametrelerin nasıl manipüle edildiğini ve hangi değerlerin döndürüldüğünü tanımlar. Süslü parantez {}  içindeki kodlar, metodun gövdesidir.</a:t>
            </a:r>
          </a:p>
        </p:txBody>
      </p:sp>
    </p:spTree>
    <p:extLst>
      <p:ext uri="{BB962C8B-B14F-4D97-AF65-F5344CB8AC3E}">
        <p14:creationId xmlns:p14="http://schemas.microsoft.com/office/powerpoint/2010/main" val="294047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07816" y="415155"/>
            <a:ext cx="11903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Bir metot nasıl çağırılır?</a:t>
            </a:r>
          </a:p>
          <a:p>
            <a:endParaRPr lang="tr-TR" sz="2000" dirty="0"/>
          </a:p>
          <a:p>
            <a:r>
              <a:rPr lang="tr-TR" sz="2000" dirty="0"/>
              <a:t>Şimdi bir metot tanımladık. Metodu kullanmak için,  main metodu içerisinden aşağıdaki gibi ifadeyle çağırabiliriz: 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metodum ();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3888585" y="0"/>
            <a:ext cx="392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61" y="1443700"/>
            <a:ext cx="6229273" cy="301640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07815" y="4211373"/>
            <a:ext cx="119038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Java program kodunu çalıştırırken, metot ile karşılaştığında, yürütme işlemi  çağrılan metoda geçer ve metodun gövdesindeki kod yürütülür.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 Metot gövdesindeki kod yürütme tamamlandıktan sonra, program metodun çağrıldığı koda döner ve bir sonraki ifadeyi çalıştırır.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Yukarıdaki örnekte metot bir değer döndürmemektedir. Döndürseydi, istenirse bu değer, main metodunda bir değişkene atanabilirdi.</a:t>
            </a:r>
          </a:p>
        </p:txBody>
      </p:sp>
    </p:spTree>
    <p:extLst>
      <p:ext uri="{BB962C8B-B14F-4D97-AF65-F5344CB8AC3E}">
        <p14:creationId xmlns:p14="http://schemas.microsoft.com/office/powerpoint/2010/main" val="136210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696637"/>
            <a:ext cx="9182100" cy="304800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177635" y="3918054"/>
            <a:ext cx="5273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Yukarıdaki kodu çalıştırdığımızda aşağıdaki çıktıyı verir.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632353"/>
            <a:ext cx="5153025" cy="153352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888585" y="0"/>
            <a:ext cx="392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</a:t>
            </a:r>
          </a:p>
        </p:txBody>
      </p:sp>
    </p:spTree>
    <p:extLst>
      <p:ext uri="{BB962C8B-B14F-4D97-AF65-F5344CB8AC3E}">
        <p14:creationId xmlns:p14="http://schemas.microsoft.com/office/powerpoint/2010/main" val="77941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4" y="0"/>
            <a:ext cx="5239270" cy="3215405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9" idx="5"/>
            <a:endCxn id="10" idx="1"/>
          </p:cNvCxnSpPr>
          <p:nvPr/>
        </p:nvCxnSpPr>
        <p:spPr>
          <a:xfrm>
            <a:off x="3089320" y="1488496"/>
            <a:ext cx="1098222" cy="6907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irsek Bağlayıcısı 6"/>
          <p:cNvCxnSpPr/>
          <p:nvPr/>
        </p:nvCxnSpPr>
        <p:spPr>
          <a:xfrm>
            <a:off x="3303414" y="1428521"/>
            <a:ext cx="1374902" cy="827528"/>
          </a:xfrm>
          <a:prstGeom prst="bentConnector3">
            <a:avLst>
              <a:gd name="adj1" fmla="val 18785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906579" y="1303108"/>
            <a:ext cx="214094" cy="21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4156189" y="2147452"/>
            <a:ext cx="214094" cy="21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8" y="3456597"/>
            <a:ext cx="5239270" cy="3215405"/>
          </a:xfrm>
          <a:prstGeom prst="rect">
            <a:avLst/>
          </a:prstGeom>
        </p:spPr>
      </p:pic>
      <p:sp>
        <p:nvSpPr>
          <p:cNvPr id="23" name="Yuvarlatılmış Dikdörtgen 22"/>
          <p:cNvSpPr/>
          <p:nvPr/>
        </p:nvSpPr>
        <p:spPr>
          <a:xfrm>
            <a:off x="2446077" y="4786139"/>
            <a:ext cx="1068457" cy="1911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Yuvarlatılmış Dikdörtgen 23"/>
          <p:cNvSpPr/>
          <p:nvPr/>
        </p:nvSpPr>
        <p:spPr>
          <a:xfrm>
            <a:off x="2511150" y="5833544"/>
            <a:ext cx="504621" cy="19396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>
            <a:off x="3083643" y="1116499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1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4158158" y="1917649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1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2906579" y="5998436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1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30" name="Dikdörtgen 29"/>
          <p:cNvSpPr/>
          <p:nvPr/>
        </p:nvSpPr>
        <p:spPr>
          <a:xfrm>
            <a:off x="3510030" y="4544947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1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cxnSp>
        <p:nvCxnSpPr>
          <p:cNvPr id="31" name="Düz Ok Bağlayıcısı 30"/>
          <p:cNvCxnSpPr/>
          <p:nvPr/>
        </p:nvCxnSpPr>
        <p:spPr>
          <a:xfrm flipH="1" flipV="1">
            <a:off x="2906579" y="4971727"/>
            <a:ext cx="110641" cy="98976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kdörtgen 52"/>
          <p:cNvSpPr/>
          <p:nvPr/>
        </p:nvSpPr>
        <p:spPr>
          <a:xfrm>
            <a:off x="5816752" y="1186075"/>
            <a:ext cx="60883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Gönderilenlerin sayısı ve sırası ile karşılayanların sayısı ve sırası aynı olmalıdır.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Yandaki örnekte metot çağrılırken </a:t>
            </a:r>
            <a:r>
              <a:rPr lang="tr-TR" sz="2000" dirty="0" err="1"/>
              <a:t>int</a:t>
            </a:r>
            <a:r>
              <a:rPr lang="tr-TR" sz="2000" dirty="0"/>
              <a:t> dışında bir </a:t>
            </a:r>
            <a:r>
              <a:rPr lang="tr-TR" sz="2000" dirty="0" smtClean="0"/>
              <a:t>değer (</a:t>
            </a:r>
            <a:r>
              <a:rPr lang="tr-TR" sz="2000" dirty="0" err="1" smtClean="0"/>
              <a:t>Double,String</a:t>
            </a:r>
            <a:r>
              <a:rPr lang="tr-TR" sz="2000" dirty="0" smtClean="0"/>
              <a:t> gibi) argüman(parametre</a:t>
            </a:r>
            <a:r>
              <a:rPr lang="tr-TR" sz="2000" dirty="0"/>
              <a:t>) olarak verilirse hata verecektir</a:t>
            </a:r>
            <a:r>
              <a:rPr lang="tr-TR" sz="2000" dirty="0" smtClean="0"/>
              <a:t>.  </a:t>
            </a: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Metot içerisinde, kendisine gönderilen değer için parantez içerisindeki isimlendirme kullanılır. Bu örnekte </a:t>
            </a:r>
            <a:r>
              <a:rPr lang="tr-TR" sz="2000" dirty="0">
                <a:solidFill>
                  <a:srgbClr val="FF0000"/>
                </a:solidFill>
              </a:rPr>
              <a:t>n</a:t>
            </a:r>
            <a:r>
              <a:rPr lang="tr-TR" sz="2000" dirty="0"/>
              <a:t> değişkeninin değeri, metot içerisinde</a:t>
            </a:r>
            <a:r>
              <a:rPr lang="tr-TR" sz="2000" b="1" dirty="0">
                <a:solidFill>
                  <a:srgbClr val="00B050"/>
                </a:solidFill>
              </a:rPr>
              <a:t> i </a:t>
            </a:r>
            <a:r>
              <a:rPr lang="tr-TR" sz="2000" dirty="0"/>
              <a:t>adıyla isimlendirilmektedir.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 metot sonucunda döndürülen değer, metodun çağrıldığı koda döndürülmektedir. İstenirse bu değer örnekteki </a:t>
            </a:r>
            <a:r>
              <a:rPr lang="tr-TR" sz="2000" dirty="0" err="1"/>
              <a:t>sonuc</a:t>
            </a:r>
            <a:r>
              <a:rPr lang="tr-TR" sz="2000" dirty="0"/>
              <a:t> değişkeni gibi, bir değişkene atabilir.</a:t>
            </a:r>
          </a:p>
        </p:txBody>
      </p:sp>
      <p:sp>
        <p:nvSpPr>
          <p:cNvPr id="54" name="Dikdörtgen 53"/>
          <p:cNvSpPr/>
          <p:nvPr/>
        </p:nvSpPr>
        <p:spPr>
          <a:xfrm>
            <a:off x="7921571" y="0"/>
            <a:ext cx="392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4136928" y="0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ÖRNEK1: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94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88" y="1340361"/>
            <a:ext cx="8749034" cy="551763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1188" y="492925"/>
            <a:ext cx="119038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Birden fazla değeri aralarında virgül ile metoda gönderebiliriz. Metodu tanımlarken, yine parantez içerisinde; </a:t>
            </a:r>
          </a:p>
          <a:p>
            <a:r>
              <a:rPr lang="tr-TR" sz="2000" i="1" dirty="0"/>
              <a:t>Tip argumanAdi1, Tip2 argumanAdi2 </a:t>
            </a:r>
            <a:r>
              <a:rPr lang="tr-TR" sz="2000" dirty="0"/>
              <a:t>biçiminde virgülle ayırırız.</a:t>
            </a:r>
            <a:br>
              <a:rPr lang="tr-TR" sz="2000" dirty="0"/>
            </a:b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3888585" y="0"/>
            <a:ext cx="392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392FE5D4-12F3-4505-A70E-4878EA3ED584}"/>
              </a:ext>
            </a:extLst>
          </p:cNvPr>
          <p:cNvCxnSpPr/>
          <p:nvPr/>
        </p:nvCxnSpPr>
        <p:spPr>
          <a:xfrm>
            <a:off x="5204178" y="3432667"/>
            <a:ext cx="2269066" cy="99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738B7AD9-6CE8-4E53-BCDC-0767ED4DADAF}"/>
              </a:ext>
            </a:extLst>
          </p:cNvPr>
          <p:cNvCxnSpPr>
            <a:cxnSpLocks/>
          </p:cNvCxnSpPr>
          <p:nvPr/>
        </p:nvCxnSpPr>
        <p:spPr>
          <a:xfrm>
            <a:off x="5655733" y="3432667"/>
            <a:ext cx="3341511" cy="99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E1BB034B-2E76-45FB-8C22-DA29E7691D1E}"/>
              </a:ext>
            </a:extLst>
          </p:cNvPr>
          <p:cNvCxnSpPr>
            <a:cxnSpLocks/>
          </p:cNvCxnSpPr>
          <p:nvPr/>
        </p:nvCxnSpPr>
        <p:spPr>
          <a:xfrm flipV="1">
            <a:off x="4554747" y="3432668"/>
            <a:ext cx="51120" cy="130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13208" y="4737280"/>
            <a:ext cx="586596" cy="284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65351" y="1340361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ÖRNEK2: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724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644</Words>
  <Application>Microsoft Office PowerPoint</Application>
  <PresentationFormat>Geniş ekran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Wingdings</vt:lpstr>
      <vt:lpstr>Office Teması</vt:lpstr>
      <vt:lpstr>Hafta 10 BİLP104-Nesneye Yönelik Programlama II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53</cp:revision>
  <dcterms:created xsi:type="dcterms:W3CDTF">2019-05-12T18:44:04Z</dcterms:created>
  <dcterms:modified xsi:type="dcterms:W3CDTF">2020-08-18T19:15:21Z</dcterms:modified>
</cp:coreProperties>
</file>