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8" r:id="rId13"/>
    <p:sldId id="273" r:id="rId14"/>
    <p:sldId id="274" r:id="rId15"/>
    <p:sldId id="271" r:id="rId16"/>
    <p:sldId id="275" r:id="rId17"/>
    <p:sldId id="267" r:id="rId18"/>
    <p:sldId id="269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92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15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743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15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198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6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96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61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7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0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4E59-0838-4D71-9258-BE38FAB40408}" type="datetimeFigureOut">
              <a:rPr lang="tr-TR" smtClean="0"/>
              <a:t>17.08.2020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E0EE-78A3-4B90-A715-83F61D1D29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35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" y="735675"/>
            <a:ext cx="8676998" cy="588956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827375" y="137160"/>
            <a:ext cx="4031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Diziler (</a:t>
            </a:r>
            <a:r>
              <a:rPr lang="tr-TR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tr-T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Hatırlatma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239" y="2461490"/>
            <a:ext cx="11823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Özetle dizilerde bir elemana erişmek için </a:t>
            </a:r>
            <a:r>
              <a:rPr lang="tr-TR" i="1" dirty="0" smtClean="0"/>
              <a:t>dizi[indis] </a:t>
            </a:r>
            <a:r>
              <a:rPr lang="tr-TR" dirty="0" smtClean="0"/>
              <a:t>ifadesini kullanırken, </a:t>
            </a:r>
            <a:r>
              <a:rPr lang="tr-TR" dirty="0" err="1" smtClean="0"/>
              <a:t>ArrayList’lerde</a:t>
            </a:r>
            <a:r>
              <a:rPr lang="tr-TR" dirty="0" smtClean="0"/>
              <a:t> elemana erişmek için </a:t>
            </a:r>
          </a:p>
          <a:p>
            <a:r>
              <a:rPr lang="tr-TR" i="1" dirty="0" err="1" smtClean="0"/>
              <a:t>liste.get</a:t>
            </a:r>
            <a:r>
              <a:rPr lang="tr-TR" i="1" dirty="0" smtClean="0"/>
              <a:t>(indis)   </a:t>
            </a:r>
            <a:r>
              <a:rPr lang="tr-TR" dirty="0" smtClean="0"/>
              <a:t>(burada </a:t>
            </a:r>
            <a:r>
              <a:rPr lang="tr-TR" dirty="0" err="1" smtClean="0"/>
              <a:t>ArrayList</a:t>
            </a:r>
            <a:r>
              <a:rPr lang="tr-TR" dirty="0" smtClean="0"/>
              <a:t> değişkeninin </a:t>
            </a:r>
            <a:r>
              <a:rPr lang="tr-TR" i="1" dirty="0" smtClean="0"/>
              <a:t>adı liste </a:t>
            </a:r>
            <a:r>
              <a:rPr lang="tr-TR" dirty="0" smtClean="0"/>
              <a:t>olsun) biçiminde metot kullanılır.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0" y="857132"/>
            <a:ext cx="11853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ArrayList’de</a:t>
            </a:r>
            <a:r>
              <a:rPr lang="tr-TR" dirty="0" smtClean="0"/>
              <a:t> bir çok farklı metot vardır. Elemanlara </a:t>
            </a:r>
            <a:r>
              <a:rPr lang="tr-TR" dirty="0"/>
              <a:t>erişmek için </a:t>
            </a:r>
            <a:r>
              <a:rPr lang="tr-TR" dirty="0" smtClean="0"/>
              <a:t>dizi(</a:t>
            </a:r>
            <a:r>
              <a:rPr lang="tr-TR" dirty="0" err="1" smtClean="0"/>
              <a:t>array</a:t>
            </a:r>
            <a:r>
              <a:rPr lang="tr-TR" dirty="0" smtClean="0"/>
              <a:t>)</a:t>
            </a:r>
            <a:r>
              <a:rPr lang="tr-TR" dirty="0" err="1" smtClean="0"/>
              <a:t>lerden</a:t>
            </a:r>
            <a:r>
              <a:rPr lang="tr-TR" dirty="0" smtClean="0"/>
              <a:t> </a:t>
            </a:r>
            <a:r>
              <a:rPr lang="tr-TR" dirty="0"/>
              <a:t>farklı olarak yine metot kullanırız. Bunun için </a:t>
            </a:r>
            <a:r>
              <a:rPr lang="tr-TR" i="1" dirty="0" err="1"/>
              <a:t>get</a:t>
            </a:r>
            <a:r>
              <a:rPr lang="tr-TR" i="1" dirty="0"/>
              <a:t>() </a:t>
            </a:r>
            <a:r>
              <a:rPr lang="tr-TR" dirty="0"/>
              <a:t>metodunu kullanırız</a:t>
            </a:r>
            <a:r>
              <a:rPr lang="tr-TR" dirty="0" smtClean="0"/>
              <a:t>. Aşağıdaki tanımladığımız </a:t>
            </a:r>
            <a:r>
              <a:rPr lang="tr-TR" dirty="0" err="1" smtClean="0"/>
              <a:t>ArrayList’in</a:t>
            </a:r>
            <a:r>
              <a:rPr lang="tr-TR" dirty="0" smtClean="0"/>
              <a:t> elemanlarını yazdırmak için </a:t>
            </a:r>
            <a:r>
              <a:rPr lang="tr-TR" i="1" dirty="0" err="1" smtClean="0"/>
              <a:t>get</a:t>
            </a:r>
            <a:r>
              <a:rPr lang="tr-TR" i="1" dirty="0" smtClean="0"/>
              <a:t>() </a:t>
            </a:r>
            <a:r>
              <a:rPr lang="tr-TR" dirty="0" smtClean="0"/>
              <a:t>metodu kullanılmaktadır.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87" y="1737221"/>
            <a:ext cx="4585857" cy="66240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759" y="3247373"/>
            <a:ext cx="3702189" cy="35832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557069" y="436643"/>
            <a:ext cx="2476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dirty="0" err="1"/>
              <a:t>get</a:t>
            </a:r>
            <a:r>
              <a:rPr lang="tr-TR" sz="3200" i="1" dirty="0"/>
              <a:t>() </a:t>
            </a:r>
            <a:r>
              <a:rPr lang="tr-TR" sz="3200" dirty="0"/>
              <a:t>metodu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765122" y="3479379"/>
            <a:ext cx="2425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dirty="0" smtClean="0"/>
              <a:t>set</a:t>
            </a:r>
            <a:r>
              <a:rPr lang="tr-TR" sz="3200" i="1" dirty="0"/>
              <a:t>() </a:t>
            </a:r>
            <a:r>
              <a:rPr lang="tr-TR" sz="3200" dirty="0"/>
              <a:t>metodu 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05292" y="4026758"/>
            <a:ext cx="7962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ArrayList</a:t>
            </a:r>
            <a:r>
              <a:rPr lang="tr-TR" dirty="0" smtClean="0"/>
              <a:t> elemanlarını değiştirmek için </a:t>
            </a:r>
            <a:r>
              <a:rPr lang="tr-TR" i="1" dirty="0" smtClean="0"/>
              <a:t>set(</a:t>
            </a:r>
            <a:r>
              <a:rPr lang="tr-TR" i="1" dirty="0" smtClean="0">
                <a:solidFill>
                  <a:srgbClr val="FF0000"/>
                </a:solidFill>
              </a:rPr>
              <a:t>indis</a:t>
            </a:r>
            <a:r>
              <a:rPr lang="tr-TR" i="1" dirty="0" smtClean="0"/>
              <a:t>, </a:t>
            </a:r>
            <a:r>
              <a:rPr lang="tr-TR" i="1" dirty="0" smtClean="0">
                <a:solidFill>
                  <a:srgbClr val="FF0000"/>
                </a:solidFill>
              </a:rPr>
              <a:t>değer</a:t>
            </a:r>
            <a:r>
              <a:rPr lang="tr-TR" i="1" dirty="0" smtClean="0"/>
              <a:t>) </a:t>
            </a:r>
            <a:r>
              <a:rPr lang="tr-TR" dirty="0" smtClean="0"/>
              <a:t>biçiminde set</a:t>
            </a:r>
            <a:r>
              <a:rPr lang="tr-TR" i="1" dirty="0" smtClean="0"/>
              <a:t> </a:t>
            </a:r>
            <a:r>
              <a:rPr lang="tr-TR" dirty="0" smtClean="0"/>
              <a:t>metodunu </a:t>
            </a:r>
            <a:r>
              <a:rPr lang="tr-TR" dirty="0"/>
              <a:t>kullanırız</a:t>
            </a:r>
            <a:r>
              <a:rPr lang="tr-TR" dirty="0" smtClean="0"/>
              <a:t>. </a:t>
            </a:r>
          </a:p>
          <a:p>
            <a:r>
              <a:rPr lang="tr-TR" dirty="0" smtClean="0"/>
              <a:t>Yandaki örnekte 1 indisine sahip elemanı, set() metodunu kullanarak 85 değerini atadıktan sonra yeniden yazdırıyoruz. 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4414058" y="-42547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Metotları    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4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540" y="1752792"/>
            <a:ext cx="4637180" cy="258454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5" y="1372860"/>
            <a:ext cx="4087990" cy="3030893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410858" y="-16542"/>
            <a:ext cx="3363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Metotları    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4505" y="6088020"/>
            <a:ext cx="11856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Dizilerde </a:t>
            </a:r>
            <a:r>
              <a:rPr lang="tr-TR" dirty="0"/>
              <a:t>bir </a:t>
            </a:r>
            <a:r>
              <a:rPr lang="tr-TR" dirty="0" smtClean="0"/>
              <a:t>elemanın uzunluğunu bulmak için .</a:t>
            </a:r>
            <a:r>
              <a:rPr lang="tr-TR" dirty="0" err="1" smtClean="0"/>
              <a:t>length</a:t>
            </a:r>
            <a:r>
              <a:rPr lang="tr-TR" dirty="0" smtClean="0"/>
              <a:t> değerini kullanırken, </a:t>
            </a:r>
            <a:r>
              <a:rPr lang="tr-TR" dirty="0" err="1" smtClean="0"/>
              <a:t>ArrayList’lerde</a:t>
            </a:r>
            <a:r>
              <a:rPr lang="tr-TR" dirty="0" smtClean="0"/>
              <a:t> listenin boyutunu bulmak için </a:t>
            </a:r>
          </a:p>
          <a:p>
            <a:r>
              <a:rPr lang="tr-TR" dirty="0" smtClean="0"/>
              <a:t>size() metodunu kullanırız.</a:t>
            </a:r>
          </a:p>
          <a:p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430302" y="4433874"/>
            <a:ext cx="3203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err="1"/>
              <a:t>remove</a:t>
            </a:r>
            <a:r>
              <a:rPr lang="tr-TR" sz="3200" dirty="0"/>
              <a:t>() metodu 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91819" y="4936945"/>
            <a:ext cx="120015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 err="1" smtClean="0"/>
              <a:t>ArrayList’lerde</a:t>
            </a:r>
            <a:r>
              <a:rPr lang="tr-TR" sz="1600" dirty="0" smtClean="0"/>
              <a:t> </a:t>
            </a:r>
            <a:r>
              <a:rPr lang="tr-TR" sz="1600" dirty="0"/>
              <a:t>listenin </a:t>
            </a:r>
            <a:r>
              <a:rPr lang="tr-TR" sz="1600" dirty="0" smtClean="0"/>
              <a:t>bir elemanını silmek için kullanılan metottur. Parametre olarak silinmek istenen elemanın indisi kullanılır.    </a:t>
            </a:r>
            <a:endParaRPr lang="tr-TR" sz="1600" dirty="0"/>
          </a:p>
        </p:txBody>
      </p:sp>
      <p:sp>
        <p:nvSpPr>
          <p:cNvPr id="11" name="Dikdörtgen 10"/>
          <p:cNvSpPr/>
          <p:nvPr/>
        </p:nvSpPr>
        <p:spPr>
          <a:xfrm>
            <a:off x="430302" y="245068"/>
            <a:ext cx="2540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i="1" dirty="0" smtClean="0"/>
              <a:t>size() </a:t>
            </a:r>
            <a:r>
              <a:rPr lang="tr-TR" sz="3200" dirty="0"/>
              <a:t>metodu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299433" y="5486182"/>
            <a:ext cx="666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err="1"/>
              <a:t>clear</a:t>
            </a:r>
            <a:r>
              <a:rPr lang="tr-TR" sz="3200" dirty="0"/>
              <a:t>() metodu </a:t>
            </a:r>
            <a:r>
              <a:rPr lang="tr-TR" sz="3200" dirty="0" smtClean="0"/>
              <a:t>ve  </a:t>
            </a:r>
            <a:r>
              <a:rPr lang="tr-TR" sz="3200" dirty="0" err="1" smtClean="0"/>
              <a:t>removeAll</a:t>
            </a:r>
            <a:r>
              <a:rPr lang="tr-TR" sz="3200" dirty="0" smtClean="0"/>
              <a:t>() metodu</a:t>
            </a:r>
            <a:endParaRPr lang="tr-TR" sz="3200" dirty="0"/>
          </a:p>
        </p:txBody>
      </p:sp>
      <p:sp>
        <p:nvSpPr>
          <p:cNvPr id="12" name="Dikdörtgen 11"/>
          <p:cNvSpPr/>
          <p:nvPr/>
        </p:nvSpPr>
        <p:spPr>
          <a:xfrm>
            <a:off x="430302" y="730490"/>
            <a:ext cx="11856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 smtClean="0"/>
              <a:t>ArrayList’in</a:t>
            </a:r>
            <a:r>
              <a:rPr lang="tr-TR" dirty="0"/>
              <a:t> </a:t>
            </a:r>
            <a:r>
              <a:rPr lang="tr-TR" dirty="0" smtClean="0"/>
              <a:t>içeriğini temizlemek için </a:t>
            </a:r>
            <a:r>
              <a:rPr lang="tr-TR" dirty="0" err="1" smtClean="0"/>
              <a:t>clear</a:t>
            </a:r>
            <a:r>
              <a:rPr lang="tr-TR" dirty="0" smtClean="0"/>
              <a:t>() metodunu kullanırız. </a:t>
            </a:r>
            <a:r>
              <a:rPr lang="tr-TR" dirty="0" err="1" smtClean="0"/>
              <a:t>removeAll</a:t>
            </a:r>
            <a:r>
              <a:rPr lang="tr-TR" dirty="0" smtClean="0"/>
              <a:t> metodu da kullanılabilir. Ancak ikisinin çalışma</a:t>
            </a:r>
          </a:p>
          <a:p>
            <a:r>
              <a:rPr lang="tr-TR" dirty="0" smtClean="0"/>
              <a:t>yaklaşımı farklıdır ve </a:t>
            </a:r>
            <a:r>
              <a:rPr lang="tr-TR" dirty="0" err="1" smtClean="0"/>
              <a:t>clear</a:t>
            </a:r>
            <a:r>
              <a:rPr lang="tr-TR" dirty="0" smtClean="0"/>
              <a:t> daha hızlıdır.</a:t>
            </a:r>
          </a:p>
        </p:txBody>
      </p:sp>
    </p:spTree>
    <p:extLst>
      <p:ext uri="{BB962C8B-B14F-4D97-AF65-F5344CB8AC3E}">
        <p14:creationId xmlns:p14="http://schemas.microsoft.com/office/powerpoint/2010/main" val="313368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4" y="1116752"/>
            <a:ext cx="5263302" cy="340418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620901" y="133310"/>
            <a:ext cx="7306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Kullanımı Hatırlatma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55" y="1158152"/>
            <a:ext cx="5458587" cy="305795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485" y="4981163"/>
            <a:ext cx="232442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8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90635" y="0"/>
            <a:ext cx="3140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err="1" smtClean="0"/>
              <a:t>indexOf</a:t>
            </a:r>
            <a:r>
              <a:rPr lang="tr-TR" sz="3200" dirty="0" smtClean="0"/>
              <a:t>() metodu</a:t>
            </a:r>
            <a:endParaRPr lang="tr-TR" sz="3200" dirty="0"/>
          </a:p>
        </p:txBody>
      </p:sp>
      <p:sp>
        <p:nvSpPr>
          <p:cNvPr id="4" name="Dikdörtgen 3"/>
          <p:cNvSpPr/>
          <p:nvPr/>
        </p:nvSpPr>
        <p:spPr>
          <a:xfrm>
            <a:off x="290635" y="723448"/>
            <a:ext cx="9580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Tam sayılar saklayan bir liste içindeki kullanıcının girdiği aranan bir sayının kaçıncı indekste olduğunu,</a:t>
            </a:r>
          </a:p>
          <a:p>
            <a:r>
              <a:rPr lang="tr-TR" dirty="0" smtClean="0"/>
              <a:t> aksi takdirde «liste içinde bulunamadı»  mesajını konsola yazdıran programı yazınız.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90" y="5734516"/>
            <a:ext cx="2705478" cy="104789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634" y="1508452"/>
            <a:ext cx="5729908" cy="376967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259" y="5696410"/>
            <a:ext cx="361047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6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90635" y="0"/>
            <a:ext cx="3140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err="1" smtClean="0"/>
              <a:t>indexOf</a:t>
            </a:r>
            <a:r>
              <a:rPr lang="tr-TR" sz="3200" dirty="0" smtClean="0"/>
              <a:t>() metodu</a:t>
            </a:r>
            <a:endParaRPr lang="tr-TR" sz="3200" dirty="0"/>
          </a:p>
        </p:txBody>
      </p:sp>
      <p:sp>
        <p:nvSpPr>
          <p:cNvPr id="3" name="Dikdörtgen 2"/>
          <p:cNvSpPr/>
          <p:nvPr/>
        </p:nvSpPr>
        <p:spPr>
          <a:xfrm>
            <a:off x="290635" y="723448"/>
            <a:ext cx="10557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Tam sayılar saklayan bir liste </a:t>
            </a:r>
            <a:r>
              <a:rPr lang="tr-TR" dirty="0" smtClean="0"/>
              <a:t>içindeki </a:t>
            </a:r>
            <a:r>
              <a:rPr lang="tr-TR" dirty="0"/>
              <a:t>kullanıcının girdiği aranan bir sayının kaçıncı indekste </a:t>
            </a:r>
            <a:r>
              <a:rPr lang="tr-TR" dirty="0" smtClean="0"/>
              <a:t>olduğunu döndüren,</a:t>
            </a:r>
            <a:endParaRPr lang="tr-TR" dirty="0"/>
          </a:p>
          <a:p>
            <a:r>
              <a:rPr lang="tr-TR" dirty="0"/>
              <a:t> aksi takdirde </a:t>
            </a:r>
            <a:r>
              <a:rPr lang="tr-TR" dirty="0" smtClean="0"/>
              <a:t>-1 döndüren bir metot yazınız.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612" y="1508452"/>
            <a:ext cx="4673620" cy="425582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31" y="5863813"/>
            <a:ext cx="2886478" cy="87642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73" y="5863813"/>
            <a:ext cx="278168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30302" y="1024485"/>
            <a:ext cx="11102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Liste </a:t>
            </a:r>
            <a:r>
              <a:rPr lang="tr-TR" dirty="0"/>
              <a:t>elemanları arasında arama yapar </a:t>
            </a:r>
            <a:r>
              <a:rPr lang="tr-TR" dirty="0" smtClean="0"/>
              <a:t>bulunursa ilk bulduğunun indeksini, bulamazsa -1 </a:t>
            </a:r>
            <a:r>
              <a:rPr lang="tr-TR" dirty="0"/>
              <a:t>değeri döndürülür.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30302" y="227702"/>
            <a:ext cx="3140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err="1" smtClean="0"/>
              <a:t>indexOf</a:t>
            </a:r>
            <a:r>
              <a:rPr lang="tr-TR" sz="3200" dirty="0" smtClean="0"/>
              <a:t>() metodu</a:t>
            </a:r>
            <a:endParaRPr lang="tr-TR" sz="32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0" y="5735609"/>
            <a:ext cx="5201728" cy="85861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78" y="5735609"/>
            <a:ext cx="5246823" cy="8378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414" y="1661866"/>
            <a:ext cx="910717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652" y="2104843"/>
            <a:ext cx="5993275" cy="3960703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30302" y="150064"/>
            <a:ext cx="3140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 err="1" smtClean="0"/>
              <a:t>indexOf</a:t>
            </a:r>
            <a:r>
              <a:rPr lang="tr-TR" sz="3200" dirty="0" smtClean="0"/>
              <a:t>() metodu</a:t>
            </a:r>
            <a:endParaRPr lang="tr-TR" sz="3200" dirty="0"/>
          </a:p>
        </p:txBody>
      </p:sp>
      <p:sp>
        <p:nvSpPr>
          <p:cNvPr id="4" name="Dikdörtgen 3"/>
          <p:cNvSpPr/>
          <p:nvPr/>
        </p:nvSpPr>
        <p:spPr>
          <a:xfrm>
            <a:off x="430302" y="1024485"/>
            <a:ext cx="11102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Liste </a:t>
            </a:r>
            <a:r>
              <a:rPr lang="tr-TR" dirty="0"/>
              <a:t>elemanları arasında arama yapar </a:t>
            </a:r>
            <a:r>
              <a:rPr lang="tr-TR" dirty="0" smtClean="0"/>
              <a:t>bulunursa ilk bulduğunun indeksini, bulamazsa -1 </a:t>
            </a:r>
            <a:r>
              <a:rPr lang="tr-TR" dirty="0"/>
              <a:t>değeri döndürülür.</a:t>
            </a:r>
          </a:p>
        </p:txBody>
      </p:sp>
    </p:spTree>
    <p:extLst>
      <p:ext uri="{BB962C8B-B14F-4D97-AF65-F5344CB8AC3E}">
        <p14:creationId xmlns:p14="http://schemas.microsoft.com/office/powerpoint/2010/main" val="198729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128060" y="65240"/>
            <a:ext cx="7306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tr-TR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Özet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03" y="1109952"/>
            <a:ext cx="8800000" cy="463809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381503" y="5244860"/>
            <a:ext cx="17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Eleman silme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861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128060" y="65240"/>
            <a:ext cx="7306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tr-TR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Özet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69" y="1136505"/>
            <a:ext cx="8505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085812" y="1068308"/>
            <a:ext cx="786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Dizilerde bellekte(</a:t>
            </a:r>
            <a:r>
              <a:rPr lang="tr-TR" dirty="0" err="1" smtClean="0"/>
              <a:t>storage</a:t>
            </a:r>
            <a:r>
              <a:rPr lang="tr-TR" dirty="0" smtClean="0"/>
              <a:t>) sabit yer ayrılmaktadır.</a:t>
            </a:r>
          </a:p>
          <a:p>
            <a:r>
              <a:rPr lang="tr-TR" dirty="0" smtClean="0"/>
              <a:t>Dizinin uzunluğunu veren </a:t>
            </a:r>
            <a:r>
              <a:rPr lang="tr-TR" i="1" dirty="0" smtClean="0"/>
              <a:t>.</a:t>
            </a:r>
            <a:r>
              <a:rPr lang="tr-TR" i="1" dirty="0" err="1" smtClean="0"/>
              <a:t>length</a:t>
            </a:r>
            <a:r>
              <a:rPr lang="tr-TR" i="1" dirty="0" smtClean="0"/>
              <a:t> </a:t>
            </a:r>
            <a:r>
              <a:rPr lang="tr-TR" dirty="0" smtClean="0"/>
              <a:t>bir metot değil değerdir (dizi uzunluğu sabittir).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6"/>
            <a:ext cx="4023360" cy="334397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571" y="3575974"/>
            <a:ext cx="3721045" cy="326690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1088" y="3707479"/>
            <a:ext cx="4436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Dizinin uzunluğu sabit olduğu için maksimum indisin üzerinde veya negatif bir indis ile dizinin elemanına erişilmeye çalışıldığında </a:t>
            </a:r>
          </a:p>
          <a:p>
            <a:r>
              <a:rPr lang="tr-TR" dirty="0" smtClean="0"/>
              <a:t>(yazdırılmak veya ataması yapılmak istendiğinde) hata verecektir.</a:t>
            </a:r>
          </a:p>
          <a:p>
            <a:endParaRPr lang="tr-TR" dirty="0"/>
          </a:p>
          <a:p>
            <a:r>
              <a:rPr lang="tr-TR" dirty="0" smtClean="0"/>
              <a:t>Yandaki örneklerde görüldüğü gibi </a:t>
            </a:r>
            <a:r>
              <a:rPr lang="tr-TR" dirty="0" err="1" smtClean="0">
                <a:solidFill>
                  <a:srgbClr val="FF0000"/>
                </a:solidFill>
              </a:rPr>
              <a:t>ArrayIndexOutOfBoundsException</a:t>
            </a:r>
            <a:r>
              <a:rPr lang="tr-TR" dirty="0" smtClean="0"/>
              <a:t> hatası kullanılan indisin sınırların dışında olduğunu belirtmektedir.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338" y="3548033"/>
            <a:ext cx="3793160" cy="3294843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827375" y="44610"/>
            <a:ext cx="4031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Diziler (</a:t>
            </a:r>
            <a:r>
              <a:rPr lang="tr-TR" sz="2800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tr-TR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Hatırlatma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12303" y="558280"/>
            <a:ext cx="109589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err="1" smtClean="0"/>
              <a:t>ArrayList</a:t>
            </a:r>
            <a:r>
              <a:rPr lang="tr-TR" sz="2000" dirty="0" smtClean="0"/>
              <a:t>,  </a:t>
            </a:r>
            <a:r>
              <a:rPr lang="tr-TR" sz="2000" dirty="0" err="1" smtClean="0"/>
              <a:t>Collections</a:t>
            </a:r>
            <a:r>
              <a:rPr lang="tr-TR" sz="2000" dirty="0" smtClean="0"/>
              <a:t> </a:t>
            </a:r>
            <a:r>
              <a:rPr lang="tr-TR" sz="2000" dirty="0" err="1" smtClean="0"/>
              <a:t>Framework’unun</a:t>
            </a:r>
            <a:r>
              <a:rPr lang="tr-TR" sz="2000" dirty="0" smtClean="0"/>
              <a:t> bir parçasıdır ve </a:t>
            </a:r>
            <a:r>
              <a:rPr lang="tr-TR" sz="2000" dirty="0" err="1" smtClean="0"/>
              <a:t>java.util</a:t>
            </a:r>
            <a:r>
              <a:rPr lang="tr-TR" sz="2000" dirty="0" smtClean="0"/>
              <a:t> paketinde bulunur. Java'da bize dinamik diziler sağlar. Standart dizilerden daha yavaş olabilse de, bu yapı, bir dizi üzerinde birçok manipülasyonun gerekli olduğu programlarda yardımcı olur.</a:t>
            </a:r>
          </a:p>
          <a:p>
            <a:endParaRPr lang="tr-T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err="1" smtClean="0"/>
              <a:t>ArrayList</a:t>
            </a:r>
            <a:r>
              <a:rPr lang="tr-TR" sz="2000" dirty="0" smtClean="0"/>
              <a:t>, </a:t>
            </a:r>
            <a:r>
              <a:rPr lang="tr-TR" sz="2000" dirty="0" err="1" smtClean="0"/>
              <a:t>AbstractList</a:t>
            </a:r>
            <a:r>
              <a:rPr lang="tr-TR" sz="2000" dirty="0" smtClean="0"/>
              <a:t>  soyut sınıfından miras alır(alt sınıfıdır) ve </a:t>
            </a:r>
            <a:r>
              <a:rPr lang="tr-TR" sz="2000" dirty="0" err="1" smtClean="0"/>
              <a:t>List</a:t>
            </a:r>
            <a:r>
              <a:rPr lang="tr-TR" sz="2000" dirty="0" smtClean="0"/>
              <a:t> </a:t>
            </a:r>
            <a:r>
              <a:rPr lang="tr-TR" sz="2000" dirty="0" err="1" smtClean="0"/>
              <a:t>arayüzünü</a:t>
            </a:r>
            <a:r>
              <a:rPr lang="tr-TR" sz="2000" dirty="0" smtClean="0"/>
              <a:t>(</a:t>
            </a:r>
            <a:r>
              <a:rPr lang="tr-TR" sz="2000" dirty="0" err="1" smtClean="0"/>
              <a:t>interface</a:t>
            </a:r>
            <a:r>
              <a:rPr lang="tr-TR" sz="2000" dirty="0" smtClean="0"/>
              <a:t>) uygular.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b="1" dirty="0" err="1" smtClean="0"/>
              <a:t>ArrayList</a:t>
            </a:r>
            <a:r>
              <a:rPr lang="tr-TR" sz="2000" b="1" dirty="0" smtClean="0"/>
              <a:t> belirli bir boyutla başlatılabilir, ancak nesneler eklenirse koleksiyon(</a:t>
            </a:r>
            <a:r>
              <a:rPr lang="tr-TR" sz="2000" b="1" dirty="0" err="1" smtClean="0"/>
              <a:t>collection</a:t>
            </a:r>
            <a:r>
              <a:rPr lang="tr-TR" sz="2000" b="1" dirty="0" smtClean="0"/>
              <a:t>) büyür veya nesneler çıkarılırsa koleksiyon(</a:t>
            </a:r>
            <a:r>
              <a:rPr lang="tr-TR" sz="2000" b="1" dirty="0" err="1" smtClean="0"/>
              <a:t>collection</a:t>
            </a:r>
            <a:r>
              <a:rPr lang="tr-TR" sz="2000" b="1" dirty="0" smtClean="0"/>
              <a:t>) küçülür. </a:t>
            </a:r>
          </a:p>
          <a:p>
            <a:r>
              <a:rPr lang="tr-TR" sz="2000" b="1" dirty="0" smtClean="0"/>
              <a:t>Özetle boyutu standart dizilerin aksine dinamiktir, boyutu  artabilir veya azalabilir.</a:t>
            </a:r>
          </a:p>
          <a:p>
            <a:endParaRPr lang="tr-TR" sz="20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05" y="4385319"/>
            <a:ext cx="5041669" cy="241198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860752" y="35060"/>
            <a:ext cx="4119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COLLECTIONS- </a:t>
            </a:r>
            <a:r>
              <a:rPr lang="tr-TR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ArrayList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2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0108" y="911826"/>
            <a:ext cx="1173203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Garamond" panose="02020404030301010803" pitchFamily="18" charset="0"/>
              </a:rPr>
              <a:t>ArrayList</a:t>
            </a:r>
            <a:r>
              <a:rPr lang="tr-TR" sz="2000" dirty="0" smtClean="0">
                <a:latin typeface="Garamond" panose="02020404030301010803" pitchFamily="18" charset="0"/>
              </a:rPr>
              <a:t>, </a:t>
            </a:r>
            <a:r>
              <a:rPr lang="tr-TR" sz="2000" dirty="0" err="1" smtClean="0">
                <a:latin typeface="Garamond" panose="02020404030301010803" pitchFamily="18" charset="0"/>
              </a:rPr>
              <a:t>int</a:t>
            </a:r>
            <a:r>
              <a:rPr lang="tr-TR" sz="2000" dirty="0" smtClean="0">
                <a:latin typeface="Garamond" panose="02020404030301010803" pitchFamily="18" charset="0"/>
              </a:rPr>
              <a:t>, </a:t>
            </a:r>
            <a:r>
              <a:rPr lang="tr-TR" sz="2000" dirty="0" err="1" smtClean="0">
                <a:latin typeface="Garamond" panose="02020404030301010803" pitchFamily="18" charset="0"/>
              </a:rPr>
              <a:t>double</a:t>
            </a:r>
            <a:r>
              <a:rPr lang="tr-TR" sz="2000" dirty="0" smtClean="0">
                <a:latin typeface="Garamond" panose="02020404030301010803" pitchFamily="18" charset="0"/>
              </a:rPr>
              <a:t>, </a:t>
            </a:r>
            <a:r>
              <a:rPr lang="tr-TR" sz="2000" dirty="0" err="1" smtClean="0">
                <a:latin typeface="Garamond" panose="02020404030301010803" pitchFamily="18" charset="0"/>
              </a:rPr>
              <a:t>char</a:t>
            </a:r>
            <a:r>
              <a:rPr lang="tr-TR" sz="2000" dirty="0" smtClean="0">
                <a:latin typeface="Garamond" panose="02020404030301010803" pitchFamily="18" charset="0"/>
              </a:rPr>
              <a:t> vb. primitif(ilkel) türdeki veriler için kullanılamaz. Bu tür durumlarda </a:t>
            </a:r>
            <a:r>
              <a:rPr lang="tr-TR" sz="2000" dirty="0" err="1" smtClean="0">
                <a:latin typeface="Garamond" panose="02020404030301010803" pitchFamily="18" charset="0"/>
              </a:rPr>
              <a:t>sarmalayıcı</a:t>
            </a:r>
            <a:r>
              <a:rPr lang="tr-TR" sz="2000" dirty="0" smtClean="0">
                <a:latin typeface="Garamond" panose="02020404030301010803" pitchFamily="18" charset="0"/>
              </a:rPr>
              <a:t> sınıfları kullanılır. Java'daki her ilkel tür için, </a:t>
            </a:r>
            <a:r>
              <a:rPr lang="tr-TR" sz="2000" dirty="0" err="1" smtClean="0">
                <a:latin typeface="Garamond" panose="02020404030301010803" pitchFamily="18" charset="0"/>
              </a:rPr>
              <a:t>sarmalayıcı</a:t>
            </a:r>
            <a:r>
              <a:rPr lang="tr-TR" sz="2000" dirty="0" smtClean="0">
                <a:latin typeface="Garamond" panose="02020404030301010803" pitchFamily="18" charset="0"/>
              </a:rPr>
              <a:t> sınıfı olarak adlandırılan yerleşik bir nesne tipi vardır. Örneğin </a:t>
            </a:r>
            <a:r>
              <a:rPr lang="tr-TR" sz="2000" dirty="0" err="1" smtClean="0">
                <a:latin typeface="Garamond" panose="02020404030301010803" pitchFamily="18" charset="0"/>
              </a:rPr>
              <a:t>int</a:t>
            </a:r>
            <a:r>
              <a:rPr lang="tr-TR" sz="2000" dirty="0" smtClean="0">
                <a:latin typeface="Garamond" panose="02020404030301010803" pitchFamily="18" charset="0"/>
              </a:rPr>
              <a:t> için </a:t>
            </a:r>
            <a:r>
              <a:rPr lang="tr-TR" sz="2000" dirty="0" err="1" smtClean="0">
                <a:latin typeface="Garamond" panose="02020404030301010803" pitchFamily="18" charset="0"/>
              </a:rPr>
              <a:t>sarmalayıcı</a:t>
            </a:r>
            <a:r>
              <a:rPr lang="tr-TR" sz="2000" dirty="0" smtClean="0">
                <a:latin typeface="Garamond" panose="02020404030301010803" pitchFamily="18" charset="0"/>
              </a:rPr>
              <a:t> sınıfı </a:t>
            </a:r>
            <a:r>
              <a:rPr lang="tr-TR" sz="2000" dirty="0" err="1" smtClean="0">
                <a:latin typeface="Garamond" panose="02020404030301010803" pitchFamily="18" charset="0"/>
              </a:rPr>
              <a:t>Integer</a:t>
            </a:r>
            <a:r>
              <a:rPr lang="tr-TR" sz="2000" dirty="0" smtClean="0">
                <a:latin typeface="Garamond" panose="02020404030301010803" pitchFamily="18" charset="0"/>
              </a:rPr>
              <a:t>; </a:t>
            </a:r>
            <a:r>
              <a:rPr lang="tr-TR" sz="2000" dirty="0" err="1" smtClean="0">
                <a:latin typeface="Garamond" panose="02020404030301010803" pitchFamily="18" charset="0"/>
              </a:rPr>
              <a:t>double</a:t>
            </a:r>
            <a:r>
              <a:rPr lang="tr-TR" sz="2000" dirty="0" smtClean="0">
                <a:latin typeface="Garamond" panose="02020404030301010803" pitchFamily="18" charset="0"/>
              </a:rPr>
              <a:t> için </a:t>
            </a:r>
            <a:r>
              <a:rPr lang="tr-TR" sz="2000" dirty="0" err="1" smtClean="0">
                <a:latin typeface="Garamond" panose="02020404030301010803" pitchFamily="18" charset="0"/>
              </a:rPr>
              <a:t>Double</a:t>
            </a:r>
            <a:r>
              <a:rPr lang="tr-TR" sz="2000" dirty="0" smtClean="0">
                <a:latin typeface="Garamond" panose="02020404030301010803" pitchFamily="18" charset="0"/>
              </a:rPr>
              <a:t> sınıfı, </a:t>
            </a:r>
            <a:r>
              <a:rPr lang="tr-TR" sz="2000" dirty="0" err="1" smtClean="0">
                <a:latin typeface="Garamond" panose="02020404030301010803" pitchFamily="18" charset="0"/>
              </a:rPr>
              <a:t>char</a:t>
            </a:r>
            <a:r>
              <a:rPr lang="tr-TR" sz="2000" dirty="0" smtClean="0">
                <a:latin typeface="Garamond" panose="02020404030301010803" pitchFamily="18" charset="0"/>
              </a:rPr>
              <a:t> için </a:t>
            </a:r>
            <a:r>
              <a:rPr lang="tr-TR" sz="2000" dirty="0" err="1" smtClean="0">
                <a:latin typeface="Garamond" panose="02020404030301010803" pitchFamily="18" charset="0"/>
              </a:rPr>
              <a:t>Char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sınıfı,boolean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Boolean</a:t>
            </a:r>
            <a:r>
              <a:rPr lang="tr-TR" sz="2000" dirty="0" smtClean="0">
                <a:latin typeface="Garamond" panose="02020404030301010803" pitchFamily="18" charset="0"/>
              </a:rPr>
              <a:t> gibi. </a:t>
            </a:r>
          </a:p>
          <a:p>
            <a:pPr algn="just"/>
            <a:endParaRPr lang="tr-TR" sz="2000" dirty="0" smtClean="0">
              <a:latin typeface="Garamond" panose="02020404030301010803" pitchFamily="18" charset="0"/>
            </a:endParaRPr>
          </a:p>
          <a:p>
            <a:pPr algn="just"/>
            <a:endParaRPr lang="tr-TR" sz="2000" dirty="0">
              <a:latin typeface="Garamond" panose="02020404030301010803" pitchFamily="18" charset="0"/>
            </a:endParaRPr>
          </a:p>
          <a:p>
            <a:pPr algn="just"/>
            <a:endParaRPr lang="tr-TR" sz="2000" dirty="0" smtClean="0">
              <a:latin typeface="Garamond" panose="02020404030301010803" pitchFamily="18" charset="0"/>
            </a:endParaRPr>
          </a:p>
          <a:p>
            <a:pPr algn="just"/>
            <a:endParaRPr lang="tr-TR" sz="2000" dirty="0">
              <a:latin typeface="Garamond" panose="020204040303010108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Her </a:t>
            </a:r>
            <a:r>
              <a:rPr lang="tr-TR" sz="2000" dirty="0">
                <a:latin typeface="Garamond" panose="02020404030301010803" pitchFamily="18" charset="0"/>
              </a:rPr>
              <a:t>bir </a:t>
            </a:r>
            <a:r>
              <a:rPr lang="tr-TR" sz="2000" dirty="0" err="1">
                <a:latin typeface="Garamond" panose="02020404030301010803" pitchFamily="18" charset="0"/>
              </a:rPr>
              <a:t>sarmalayıcı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sınıfı (</a:t>
            </a:r>
            <a:r>
              <a:rPr lang="tr-TR" sz="2000" dirty="0" err="1">
                <a:latin typeface="Garamond" panose="02020404030301010803" pitchFamily="18" charset="0"/>
              </a:rPr>
              <a:t>w</a:t>
            </a:r>
            <a:r>
              <a:rPr lang="tr-TR" sz="2000" dirty="0" err="1" smtClean="0">
                <a:latin typeface="Garamond" panose="02020404030301010803" pitchFamily="18" charset="0"/>
              </a:rPr>
              <a:t>rapper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class</a:t>
            </a:r>
            <a:r>
              <a:rPr lang="tr-TR" sz="2000" dirty="0" smtClean="0">
                <a:latin typeface="Garamond" panose="02020404030301010803" pitchFamily="18" charset="0"/>
              </a:rPr>
              <a:t>), </a:t>
            </a:r>
            <a:r>
              <a:rPr lang="tr-TR" sz="2000" dirty="0">
                <a:latin typeface="Garamond" panose="02020404030301010803" pitchFamily="18" charset="0"/>
              </a:rPr>
              <a:t>özel değerler (tür için minimum ve maksimum değerler gibi) ve türler arasında dönüştürme için kullanılabilecek </a:t>
            </a:r>
            <a:r>
              <a:rPr lang="tr-TR" sz="2000" dirty="0">
                <a:solidFill>
                  <a:srgbClr val="FF0000"/>
                </a:solidFill>
                <a:latin typeface="Garamond" panose="02020404030301010803" pitchFamily="18" charset="0"/>
              </a:rPr>
              <a:t>metotlar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içerir.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algn="just"/>
            <a:r>
              <a:rPr lang="tr-TR" dirty="0" smtClean="0">
                <a:latin typeface="Consolas" panose="020B0609020204030204" pitchFamily="49" charset="0"/>
              </a:rPr>
              <a:t>	</a:t>
            </a:r>
            <a:r>
              <a:rPr lang="tr-TR" dirty="0" err="1" smtClean="0">
                <a:latin typeface="Consolas" panose="020B0609020204030204" pitchFamily="49" charset="0"/>
              </a:rPr>
              <a:t>Integer</a:t>
            </a: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a</a:t>
            </a:r>
            <a:r>
              <a:rPr lang="tr-TR" dirty="0" smtClean="0">
                <a:latin typeface="Consolas" panose="020B0609020204030204" pitchFamily="49" charset="0"/>
              </a:rPr>
              <a:t>=</a:t>
            </a:r>
            <a:r>
              <a:rPr lang="tr-TR" dirty="0" err="1" smtClean="0">
                <a:latin typeface="Consolas" panose="020B0609020204030204" pitchFamily="49" charset="0"/>
              </a:rPr>
              <a:t>Integer.parseInt</a:t>
            </a:r>
            <a:r>
              <a:rPr lang="tr-TR" dirty="0">
                <a:latin typeface="Consolas" panose="020B0609020204030204" pitchFamily="49" charset="0"/>
              </a:rPr>
              <a:t>("17");</a:t>
            </a:r>
          </a:p>
          <a:p>
            <a:r>
              <a:rPr lang="tr-TR" dirty="0" smtClean="0">
                <a:latin typeface="Consolas" panose="020B0609020204030204" pitchFamily="49" charset="0"/>
              </a:rPr>
              <a:t>	</a:t>
            </a:r>
            <a:r>
              <a:rPr lang="tr-TR" dirty="0" err="1" smtClean="0">
                <a:latin typeface="Consolas" panose="020B0609020204030204" pitchFamily="49" charset="0"/>
              </a:rPr>
              <a:t>Double</a:t>
            </a:r>
            <a:r>
              <a:rPr lang="tr-TR" dirty="0" smtClean="0">
                <a:latin typeface="Consolas" panose="020B0609020204030204" pitchFamily="49" charset="0"/>
              </a:rPr>
              <a:t> b=</a:t>
            </a:r>
            <a:r>
              <a:rPr lang="tr-TR" dirty="0" err="1" smtClean="0">
                <a:latin typeface="Consolas" panose="020B0609020204030204" pitchFamily="49" charset="0"/>
              </a:rPr>
              <a:t>Double.parseDouble</a:t>
            </a:r>
            <a:r>
              <a:rPr lang="tr-TR" dirty="0">
                <a:latin typeface="Consolas" panose="020B0609020204030204" pitchFamily="49" charset="0"/>
              </a:rPr>
              <a:t>("3.14159");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266102" y="145473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ArrayList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2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25680" y="767713"/>
            <a:ext cx="1152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 smtClean="0"/>
              <a:t>ArrayList</a:t>
            </a:r>
            <a:r>
              <a:rPr lang="tr-TR" sz="2000" dirty="0" smtClean="0"/>
              <a:t> farklı sınıflardan nesneler saklayabilir. 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07818" y="3151528"/>
            <a:ext cx="1198418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err="1" smtClean="0"/>
              <a:t>ArrayList</a:t>
            </a:r>
            <a:r>
              <a:rPr lang="tr-TR" sz="2000" dirty="0" smtClean="0"/>
              <a:t> bir sınıf olduğu için bu sınıfa ait metotları nesne üzerinde kullanabiliriz. Örneğin </a:t>
            </a:r>
            <a:r>
              <a:rPr lang="tr-TR" sz="2000" i="1" dirty="0" err="1" smtClean="0"/>
              <a:t>add</a:t>
            </a:r>
            <a:r>
              <a:rPr lang="tr-TR" sz="2000" i="1" dirty="0" smtClean="0"/>
              <a:t>() </a:t>
            </a:r>
            <a:r>
              <a:rPr lang="tr-TR" sz="2000" dirty="0" smtClean="0"/>
              <a:t>metodu ile </a:t>
            </a:r>
            <a:r>
              <a:rPr lang="tr-TR" sz="2000" dirty="0" err="1" smtClean="0"/>
              <a:t>ArrayList’e</a:t>
            </a:r>
            <a:r>
              <a:rPr lang="tr-TR" sz="2000" dirty="0" smtClean="0"/>
              <a:t> elemanlar ekleyebiliriz. </a:t>
            </a:r>
          </a:p>
          <a:p>
            <a:endParaRPr lang="tr-TR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FF0000"/>
                </a:solidFill>
              </a:rPr>
              <a:t>Burada dizi(</a:t>
            </a:r>
            <a:r>
              <a:rPr lang="tr-TR" sz="2000" dirty="0" err="1" smtClean="0">
                <a:solidFill>
                  <a:srgbClr val="FF0000"/>
                </a:solidFill>
              </a:rPr>
              <a:t>array</a:t>
            </a:r>
            <a:r>
              <a:rPr lang="tr-TR" sz="2000" dirty="0" smtClean="0">
                <a:solidFill>
                  <a:srgbClr val="FF0000"/>
                </a:solidFill>
              </a:rPr>
              <a:t>)</a:t>
            </a:r>
            <a:r>
              <a:rPr lang="tr-TR" sz="2000" dirty="0" err="1" smtClean="0">
                <a:solidFill>
                  <a:srgbClr val="FF0000"/>
                </a:solidFill>
              </a:rPr>
              <a:t>lerden</a:t>
            </a:r>
            <a:r>
              <a:rPr lang="tr-TR" sz="2000" dirty="0" smtClean="0">
                <a:solidFill>
                  <a:srgbClr val="FF0000"/>
                </a:solidFill>
              </a:rPr>
              <a:t> farklı olarak bellekte sabit yer ayırma yerine, saklanmak istenen veri uzunluğunda esneklik sağlar.</a:t>
            </a:r>
          </a:p>
          <a:p>
            <a:endParaRPr lang="tr-TR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Dolayısıyla </a:t>
            </a:r>
            <a:r>
              <a:rPr lang="tr-TR" sz="2000" dirty="0" err="1" smtClean="0"/>
              <a:t>ArrayList</a:t>
            </a:r>
            <a:r>
              <a:rPr lang="tr-TR" sz="2000" dirty="0" smtClean="0"/>
              <a:t> </a:t>
            </a:r>
            <a:r>
              <a:rPr lang="tr-TR" sz="2000" dirty="0" err="1" smtClean="0"/>
              <a:t>add</a:t>
            </a:r>
            <a:r>
              <a:rPr lang="tr-TR" sz="2000" dirty="0" smtClean="0"/>
              <a:t>() metodu ile eleman eklemeye devam edebiliriz.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/>
              <a:t>Yukarıdaki örnekte farklı sınıflara ait nesneler saklansa da, pratikte aynı sınıfa ait nesneleri bir </a:t>
            </a:r>
            <a:r>
              <a:rPr lang="tr-TR" sz="2000" dirty="0" err="1" smtClean="0"/>
              <a:t>ArrayList</a:t>
            </a:r>
            <a:r>
              <a:rPr lang="tr-TR" sz="2000" dirty="0"/>
              <a:t> </a:t>
            </a:r>
            <a:r>
              <a:rPr lang="tr-TR" sz="2000" dirty="0" smtClean="0"/>
              <a:t>içinde</a:t>
            </a:r>
          </a:p>
          <a:p>
            <a:r>
              <a:rPr lang="tr-TR" sz="2000" dirty="0" smtClean="0"/>
              <a:t>       saklayıp, </a:t>
            </a:r>
            <a:r>
              <a:rPr lang="tr-TR" sz="2000" dirty="0" err="1" smtClean="0"/>
              <a:t>ArrayList</a:t>
            </a:r>
            <a:r>
              <a:rPr lang="tr-TR" sz="2000" dirty="0" smtClean="0"/>
              <a:t> elemanı üzerinden ait olduğu sınıfın metotlarını çağırmak isteriz.  Bunu </a:t>
            </a:r>
            <a:r>
              <a:rPr lang="tr-TR" sz="2000" dirty="0" err="1" smtClean="0"/>
              <a:t>ArrayList’in</a:t>
            </a:r>
            <a:r>
              <a:rPr lang="tr-TR" sz="2000" dirty="0" smtClean="0"/>
              <a:t> </a:t>
            </a:r>
            <a:r>
              <a:rPr lang="tr-TR" sz="2000" dirty="0" err="1" smtClean="0"/>
              <a:t>Generic</a:t>
            </a:r>
            <a:r>
              <a:rPr lang="tr-TR" sz="2000" dirty="0" smtClean="0"/>
              <a:t>    </a:t>
            </a:r>
          </a:p>
          <a:p>
            <a:r>
              <a:rPr lang="tr-TR" sz="2000" dirty="0" smtClean="0"/>
              <a:t>       sınıf olması bize bu özelliği sunar.</a:t>
            </a:r>
            <a:endParaRPr lang="tr-TR" sz="200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00" y="1167823"/>
            <a:ext cx="3009900" cy="1914525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5378241" y="112222"/>
            <a:ext cx="1643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ArrayList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7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3366" y="1065163"/>
            <a:ext cx="11655521" cy="5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72964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Generics</a:t>
            </a:r>
            <a:r>
              <a:rPr kumimoji="0" lang="tr-TR" alt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Nedir?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tr-TR" alt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Generics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içerisinde tüm referans veri tiplerini tutan ayrıca hangi referans tipini tutacağına oluştururken karar verebileceğimiz ve üzerinde aynı işlemleri yapmamızı</a:t>
            </a:r>
            <a:r>
              <a:rPr kumimoji="0" lang="tr-TR" altLang="tr-T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sağlayan bir yapıdır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ArrayList</a:t>
            </a:r>
            <a:r>
              <a:rPr kumimoji="0" lang="tr-TR" altLang="tr-T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de bir </a:t>
            </a:r>
            <a:r>
              <a:rPr kumimoji="0" lang="tr-TR" altLang="tr-TR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Generic</a:t>
            </a:r>
            <a:r>
              <a:rPr kumimoji="0" lang="tr-TR" altLang="tr-T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sınıftır.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Bir başka ifadeyle </a:t>
            </a:r>
            <a:r>
              <a:rPr lang="tr-TR" b="1" dirty="0" err="1" smtClean="0"/>
              <a:t>Generic</a:t>
            </a:r>
            <a:r>
              <a:rPr lang="tr-TR" dirty="0" err="1" smtClean="0"/>
              <a:t>'ler</a:t>
            </a:r>
            <a:r>
              <a:rPr lang="tr-TR" dirty="0" smtClean="0"/>
              <a:t> tasarlandığımız </a:t>
            </a:r>
            <a:r>
              <a:rPr lang="tr-TR" dirty="0" err="1" smtClean="0"/>
              <a:t>interface</a:t>
            </a:r>
            <a:r>
              <a:rPr lang="tr-TR" dirty="0" smtClean="0"/>
              <a:t>, </a:t>
            </a:r>
            <a:r>
              <a:rPr lang="tr-TR" dirty="0" err="1" smtClean="0"/>
              <a:t>class</a:t>
            </a:r>
            <a:r>
              <a:rPr lang="tr-TR" dirty="0" smtClean="0"/>
              <a:t>, </a:t>
            </a:r>
            <a:r>
              <a:rPr lang="tr-TR" dirty="0" err="1" smtClean="0"/>
              <a:t>metod</a:t>
            </a:r>
            <a:r>
              <a:rPr lang="tr-TR" dirty="0" smtClean="0"/>
              <a:t> yada parametrelerin (argümanların) belirli bir tip için değil bir şablon yapısına uyan her tip için çalışmasını sağlayan bir yapıdır.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Bu kavramı başka nesneye yönelik programlama dillerinde de karşımıza çıkar(C#).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tr-TR" altLang="tr-T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ans-serif-font"/>
              </a:rPr>
              <a:t>Neden Kullanılır?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Java’da jeneriklerin getirdiği birinci avantaj, oluşabilecek tip uyumsuzluklarının derleme (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compile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) esnasında fark edilerek düzeltilebilmesini sağlamaktır.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dium-content-serif-fon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İkinci avantajı, tip dönüşümüne (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casting’e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) gerek kalmamasıdır.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tr-TR" altLang="tr-TR" dirty="0" smtClean="0">
              <a:latin typeface="medium-content-serif-fon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Üçüncü avantajı, aynı anda farklı tiplerle çalışabilen kod yazılmasını sağlayarak kod tekrarını engellemesidir.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622713" y="78971"/>
            <a:ext cx="3332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ArrayList-Generics</a:t>
            </a:r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tr-T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0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718" y="4291012"/>
            <a:ext cx="3514725" cy="206692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90946" y="748008"/>
            <a:ext cx="116211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Aşağıdaki</a:t>
            </a:r>
            <a:r>
              <a:rPr kumimoji="0" lang="tr-TR" altLang="tr-T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Generic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olmadan dönüştürme (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casting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)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ihtiyacina</a:t>
            </a:r>
            <a:r>
              <a:rPr kumimoji="0" lang="tr-TR" altLang="tr-T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bir örnek verilmiştir. </a:t>
            </a:r>
            <a:r>
              <a:rPr lang="tr-TR" altLang="tr-TR" dirty="0" smtClean="0">
                <a:latin typeface="medium-content-serif-font"/>
              </a:rPr>
              <a:t>Burada </a:t>
            </a:r>
            <a:r>
              <a:rPr lang="tr-TR" altLang="tr-TR" dirty="0" err="1" smtClean="0">
                <a:latin typeface="medium-content-serif-font"/>
              </a:rPr>
              <a:t>ArrayList</a:t>
            </a:r>
            <a:r>
              <a:rPr lang="tr-TR" altLang="tr-TR" dirty="0" smtClean="0">
                <a:latin typeface="medium-content-serif-font"/>
              </a:rPr>
              <a:t> içindeki farklı türden nesnelere erişip, bu nesnelerin, ait oldukları sınıflara özgü metotlarını kullanmak istediğimizde derleme</a:t>
            </a:r>
            <a:r>
              <a:rPr lang="tr-TR" dirty="0" smtClean="0">
                <a:latin typeface="medium-content-serif-font"/>
              </a:rPr>
              <a:t> zamanı hatası (</a:t>
            </a:r>
            <a:r>
              <a:rPr lang="tr-TR" dirty="0" err="1" smtClean="0">
                <a:latin typeface="medium-content-serif-font"/>
              </a:rPr>
              <a:t>compile</a:t>
            </a:r>
            <a:r>
              <a:rPr lang="tr-TR" dirty="0" smtClean="0">
                <a:latin typeface="medium-content-serif-font"/>
              </a:rPr>
              <a:t> time </a:t>
            </a:r>
            <a:r>
              <a:rPr lang="tr-TR" dirty="0" err="1" smtClean="0">
                <a:latin typeface="medium-content-serif-font"/>
              </a:rPr>
              <a:t>error</a:t>
            </a:r>
            <a:r>
              <a:rPr lang="tr-TR" dirty="0" smtClean="0">
                <a:latin typeface="medium-content-serif-font"/>
              </a:rPr>
              <a:t>) verecektir. 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>
              <a:latin typeface="medium-content-serif-fon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medium-content-serif-font"/>
              </a:rPr>
              <a:t>Çünkü bu nesneler </a:t>
            </a:r>
            <a:r>
              <a:rPr lang="tr-TR" i="1" dirty="0" smtClean="0">
                <a:latin typeface="medium-content-serif-font"/>
              </a:rPr>
              <a:t>Object</a:t>
            </a:r>
            <a:r>
              <a:rPr lang="tr-TR" dirty="0" smtClean="0">
                <a:latin typeface="medium-content-serif-font"/>
              </a:rPr>
              <a:t> sınıfına ait nesne olarak değerlendirilmektedir ve bu  süper sınıfta </a:t>
            </a:r>
            <a:r>
              <a:rPr lang="tr-TR" i="1" dirty="0" smtClean="0">
                <a:latin typeface="medium-content-serif-font"/>
              </a:rPr>
              <a:t>Konut</a:t>
            </a:r>
            <a:r>
              <a:rPr lang="tr-TR" dirty="0" smtClean="0">
                <a:latin typeface="medium-content-serif-font"/>
              </a:rPr>
              <a:t> sınıfına özgü </a:t>
            </a:r>
            <a:r>
              <a:rPr lang="tr-TR" i="1" dirty="0" err="1" smtClean="0">
                <a:latin typeface="medium-content-serif-font"/>
              </a:rPr>
              <a:t>fiyatHesapla</a:t>
            </a:r>
            <a:r>
              <a:rPr lang="tr-TR" i="1" dirty="0" smtClean="0">
                <a:latin typeface="medium-content-serif-font"/>
              </a:rPr>
              <a:t>()</a:t>
            </a:r>
            <a:r>
              <a:rPr lang="tr-TR" dirty="0" smtClean="0">
                <a:latin typeface="medium-content-serif-font"/>
              </a:rPr>
              <a:t>  veya </a:t>
            </a:r>
            <a:r>
              <a:rPr lang="tr-TR" dirty="0" err="1" smtClean="0">
                <a:latin typeface="medium-content-serif-font"/>
              </a:rPr>
              <a:t>String</a:t>
            </a:r>
            <a:r>
              <a:rPr lang="tr-TR" dirty="0" smtClean="0">
                <a:latin typeface="medium-content-serif-font"/>
              </a:rPr>
              <a:t> sınıfına özgü </a:t>
            </a:r>
            <a:r>
              <a:rPr lang="tr-TR" i="1" dirty="0" err="1" smtClean="0">
                <a:latin typeface="medium-content-serif-font"/>
              </a:rPr>
              <a:t>length</a:t>
            </a:r>
            <a:r>
              <a:rPr lang="tr-TR" i="1" dirty="0" smtClean="0">
                <a:latin typeface="medium-content-serif-font"/>
              </a:rPr>
              <a:t>() </a:t>
            </a:r>
            <a:r>
              <a:rPr lang="tr-TR" dirty="0" smtClean="0">
                <a:latin typeface="medium-content-serif-font"/>
              </a:rPr>
              <a:t>metotları yoktur.</a:t>
            </a:r>
          </a:p>
          <a:p>
            <a:endParaRPr lang="tr-TR" dirty="0" smtClean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medium-content-serif-font"/>
              </a:rPr>
              <a:t>Ancak açık dönüşüm(</a:t>
            </a:r>
            <a:r>
              <a:rPr lang="tr-TR" dirty="0" err="1" smtClean="0">
                <a:latin typeface="medium-content-serif-font"/>
              </a:rPr>
              <a:t>casting</a:t>
            </a:r>
            <a:r>
              <a:rPr lang="tr-TR" dirty="0" smtClean="0">
                <a:latin typeface="medium-content-serif-font"/>
              </a:rPr>
              <a:t>) ile bu nesnelerin parantez içinde belirttiğimiz sınıfa(</a:t>
            </a:r>
            <a:r>
              <a:rPr lang="tr-TR" dirty="0" err="1" smtClean="0">
                <a:latin typeface="medium-content-serif-font"/>
              </a:rPr>
              <a:t>arayüze</a:t>
            </a:r>
            <a:r>
              <a:rPr lang="tr-TR" dirty="0" smtClean="0">
                <a:latin typeface="medium-content-serif-font"/>
              </a:rPr>
              <a:t>) ait olduğunun garantisini derleyiciye verirsek bu metotları çağırabiliriz. Eğer eriştiğimiz nesneler, açık dönüşüm(</a:t>
            </a:r>
            <a:r>
              <a:rPr lang="tr-TR" dirty="0" err="1" smtClean="0">
                <a:latin typeface="medium-content-serif-font"/>
              </a:rPr>
              <a:t>casting</a:t>
            </a:r>
            <a:r>
              <a:rPr lang="tr-TR" dirty="0" smtClean="0">
                <a:latin typeface="medium-content-serif-font"/>
              </a:rPr>
              <a:t>) ile belirttiğimiz sınıflara ait değilse, derlemeyi geçsek de çalışma zamanında(</a:t>
            </a:r>
            <a:r>
              <a:rPr lang="tr-TR" dirty="0" err="1" smtClean="0">
                <a:latin typeface="medium-content-serif-font"/>
              </a:rPr>
              <a:t>runtime</a:t>
            </a:r>
            <a:r>
              <a:rPr lang="tr-TR" dirty="0" smtClean="0">
                <a:latin typeface="medium-content-serif-font"/>
              </a:rPr>
              <a:t>)  hatayla </a:t>
            </a:r>
            <a:r>
              <a:rPr lang="tr-TR" dirty="0" err="1" smtClean="0">
                <a:latin typeface="medium-content-serif-font"/>
              </a:rPr>
              <a:t>karşılacağız</a:t>
            </a:r>
            <a:r>
              <a:rPr lang="tr-TR" dirty="0" smtClean="0">
                <a:latin typeface="medium-content-serif-font"/>
              </a:rPr>
              <a:t>(</a:t>
            </a:r>
            <a:r>
              <a:rPr lang="tr-TR" dirty="0" err="1" smtClean="0">
                <a:latin typeface="medium-content-serif-font"/>
              </a:rPr>
              <a:t>runtime</a:t>
            </a:r>
            <a:r>
              <a:rPr lang="tr-TR" dirty="0" smtClean="0">
                <a:latin typeface="medium-content-serif-font"/>
              </a:rPr>
              <a:t> </a:t>
            </a:r>
            <a:r>
              <a:rPr lang="tr-TR" dirty="0" err="1" smtClean="0">
                <a:latin typeface="medium-content-serif-font"/>
              </a:rPr>
              <a:t>error</a:t>
            </a:r>
            <a:r>
              <a:rPr lang="tr-TR" dirty="0" smtClean="0">
                <a:latin typeface="medium-content-serif-font"/>
              </a:rPr>
              <a:t>).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622713" y="78971"/>
            <a:ext cx="3332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ArrayList-Generics</a:t>
            </a:r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5" y="3805236"/>
            <a:ext cx="3019425" cy="3038475"/>
          </a:xfrm>
          <a:prstGeom prst="rect">
            <a:avLst/>
          </a:prstGeom>
        </p:spPr>
      </p:pic>
      <p:cxnSp>
        <p:nvCxnSpPr>
          <p:cNvPr id="8" name="Düz Ok Bağlayıcısı 7"/>
          <p:cNvCxnSpPr/>
          <p:nvPr/>
        </p:nvCxnSpPr>
        <p:spPr>
          <a:xfrm flipH="1">
            <a:off x="2335877" y="2951018"/>
            <a:ext cx="698052" cy="25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H="1">
            <a:off x="2202874" y="2951018"/>
            <a:ext cx="1280159" cy="300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3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43" y="2938722"/>
            <a:ext cx="3914775" cy="352425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622713" y="78971"/>
            <a:ext cx="3332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ArrayList-Generics</a:t>
            </a:r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71548" y="1016661"/>
            <a:ext cx="115740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medium-content-serif-font"/>
              </a:rPr>
              <a:t>Generic</a:t>
            </a:r>
            <a:r>
              <a:rPr lang="tr-TR" dirty="0" smtClean="0">
                <a:latin typeface="medium-content-serif-font"/>
              </a:rPr>
              <a:t>  yapısında &lt;&gt; arasında parametre olarak saklanacak veri tipi belirtilir.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>
              <a:latin typeface="medium-content-serif-font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medium-content-serif-font"/>
              </a:rPr>
              <a:t>Aşağıdaki örnekte bu kez iki farklı </a:t>
            </a:r>
            <a:r>
              <a:rPr lang="tr-TR" dirty="0" err="1" smtClean="0">
                <a:latin typeface="medium-content-serif-font"/>
              </a:rPr>
              <a:t>ArrayList</a:t>
            </a:r>
            <a:r>
              <a:rPr lang="tr-TR" dirty="0" smtClean="0">
                <a:latin typeface="medium-content-serif-font"/>
              </a:rPr>
              <a:t> tanımlıyoruz. Görüldüğü gibi </a:t>
            </a:r>
            <a:r>
              <a:rPr lang="tr-TR" dirty="0" err="1" smtClean="0">
                <a:latin typeface="medium-content-serif-font"/>
              </a:rPr>
              <a:t>ArrayList’in</a:t>
            </a:r>
            <a:r>
              <a:rPr lang="tr-TR" dirty="0" smtClean="0">
                <a:latin typeface="medium-content-serif-font"/>
              </a:rPr>
              <a:t> istediğimiz elemanına üzerinden &lt;&gt; arasında belirtilen  sınıfa(</a:t>
            </a:r>
            <a:r>
              <a:rPr lang="tr-TR" dirty="0" err="1" smtClean="0">
                <a:latin typeface="medium-content-serif-font"/>
              </a:rPr>
              <a:t>arayüze</a:t>
            </a:r>
            <a:r>
              <a:rPr lang="tr-TR" dirty="0" smtClean="0">
                <a:latin typeface="medium-content-serif-font"/>
              </a:rPr>
              <a:t>) ait bir referans verebiliriz ve kendi sınıfına özgü metodunu çağırabiliriz.</a:t>
            </a:r>
          </a:p>
        </p:txBody>
      </p:sp>
      <p:cxnSp>
        <p:nvCxnSpPr>
          <p:cNvPr id="7" name="Düz Ok Bağlayıcısı 6"/>
          <p:cNvCxnSpPr/>
          <p:nvPr/>
        </p:nvCxnSpPr>
        <p:spPr>
          <a:xfrm flipH="1">
            <a:off x="2211185" y="2216990"/>
            <a:ext cx="3175462" cy="280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H="1">
            <a:off x="2294313" y="2216990"/>
            <a:ext cx="3474720" cy="320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07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31321" y="781992"/>
            <a:ext cx="113006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>
                <a:latin typeface="Garamond" panose="02020404030301010803" pitchFamily="18" charset="0"/>
              </a:rPr>
              <a:t>Primitif bir </a:t>
            </a:r>
            <a:r>
              <a:rPr lang="tr-TR" dirty="0" smtClean="0">
                <a:latin typeface="Garamond" panose="02020404030301010803" pitchFamily="18" charset="0"/>
              </a:rPr>
              <a:t>değer  </a:t>
            </a:r>
            <a:r>
              <a:rPr lang="tr-TR" dirty="0">
                <a:latin typeface="Garamond" panose="02020404030301010803" pitchFamily="18" charset="0"/>
              </a:rPr>
              <a:t>eklerken bu </a:t>
            </a:r>
            <a:r>
              <a:rPr lang="tr-TR" dirty="0" err="1">
                <a:latin typeface="Garamond" panose="02020404030301010803" pitchFamily="18" charset="0"/>
              </a:rPr>
              <a:t>Sarmalayıcı</a:t>
            </a:r>
            <a:r>
              <a:rPr lang="tr-TR" dirty="0">
                <a:latin typeface="Garamond" panose="02020404030301010803" pitchFamily="18" charset="0"/>
              </a:rPr>
              <a:t> sınıftan nesneler biçiminde ekler.   Tam tersi de mümkündür: örneğin </a:t>
            </a:r>
            <a:r>
              <a:rPr lang="tr-TR" dirty="0" err="1">
                <a:latin typeface="Garamond" panose="02020404030301010803" pitchFamily="18" charset="0"/>
              </a:rPr>
              <a:t>Double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tipinde       </a:t>
            </a:r>
            <a:r>
              <a:rPr lang="tr-TR" dirty="0">
                <a:latin typeface="Garamond" panose="02020404030301010803" pitchFamily="18" charset="0"/>
              </a:rPr>
              <a:t>elemanlar saklayan bir </a:t>
            </a:r>
            <a:r>
              <a:rPr lang="tr-TR" dirty="0" err="1">
                <a:latin typeface="Garamond" panose="02020404030301010803" pitchFamily="18" charset="0"/>
              </a:rPr>
              <a:t>ArrayList’in</a:t>
            </a:r>
            <a:r>
              <a:rPr lang="tr-TR" dirty="0">
                <a:latin typeface="Garamond" panose="02020404030301010803" pitchFamily="18" charset="0"/>
              </a:rPr>
              <a:t> elemanını alıp primitif </a:t>
            </a:r>
            <a:r>
              <a:rPr lang="tr-TR" dirty="0" err="1">
                <a:latin typeface="Garamond" panose="02020404030301010803" pitchFamily="18" charset="0"/>
              </a:rPr>
              <a:t>double</a:t>
            </a:r>
            <a:r>
              <a:rPr lang="tr-TR" dirty="0">
                <a:latin typeface="Garamond" panose="02020404030301010803" pitchFamily="18" charset="0"/>
              </a:rPr>
              <a:t> bir değişkene atayabiliriz. Bu dönüşümler</a:t>
            </a:r>
          </a:p>
          <a:p>
            <a:pPr algn="just"/>
            <a:r>
              <a:rPr lang="tr-TR" dirty="0">
                <a:latin typeface="Garamond" panose="02020404030301010803" pitchFamily="18" charset="0"/>
              </a:rPr>
              <a:t>     otomatik olarak olmaktadır ve </a:t>
            </a:r>
            <a:r>
              <a:rPr lang="tr-TR" dirty="0" err="1">
                <a:latin typeface="Garamond" panose="02020404030301010803" pitchFamily="18" charset="0"/>
              </a:rPr>
              <a:t>autoboxing</a:t>
            </a:r>
            <a:r>
              <a:rPr lang="tr-TR" dirty="0">
                <a:latin typeface="Garamond" panose="02020404030301010803" pitchFamily="18" charset="0"/>
              </a:rPr>
              <a:t> ve </a:t>
            </a:r>
            <a:r>
              <a:rPr lang="tr-TR" dirty="0" err="1">
                <a:latin typeface="Garamond" panose="02020404030301010803" pitchFamily="18" charset="0"/>
              </a:rPr>
              <a:t>unboxing</a:t>
            </a:r>
            <a:r>
              <a:rPr lang="tr-TR" dirty="0">
                <a:latin typeface="Garamond" panose="02020404030301010803" pitchFamily="18" charset="0"/>
              </a:rPr>
              <a:t> olarak bilinir.</a:t>
            </a:r>
          </a:p>
          <a:p>
            <a:pPr algn="just"/>
            <a:endParaRPr lang="tr-TR" dirty="0">
              <a:latin typeface="Garamond" panose="020204040303010108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696" y="2259320"/>
            <a:ext cx="2190750" cy="218122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622713" y="78971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autoboxing-unboxing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42" y="2259320"/>
            <a:ext cx="5781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1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961</Words>
  <Application>Microsoft Office PowerPoint</Application>
  <PresentationFormat>Geniş ekran</PresentationFormat>
  <Paragraphs>95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Garamond</vt:lpstr>
      <vt:lpstr>medium-content-sans-serif-font</vt:lpstr>
      <vt:lpstr>medium-content-serif-font</vt:lpstr>
      <vt:lpstr>Menlo</vt:lpstr>
      <vt:lpstr>Times New Roman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39</cp:revision>
  <dcterms:created xsi:type="dcterms:W3CDTF">2018-11-27T16:25:36Z</dcterms:created>
  <dcterms:modified xsi:type="dcterms:W3CDTF">2020-08-17T17:42:42Z</dcterms:modified>
</cp:coreProperties>
</file>