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56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et Yorulmaz" initials="MY" lastIdx="1" clrIdx="0">
    <p:extLst>
      <p:ext uri="{19B8F6BF-5375-455C-9EA6-DF929625EA0E}">
        <p15:presenceInfo xmlns:p15="http://schemas.microsoft.com/office/powerpoint/2012/main" userId="S::muhammed@baskent.edu.tr::78ec9fda-cfa7-4979-ac6a-7324cdc6a0a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Açık Stil 3 - Vurgu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803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114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04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561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888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071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588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444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32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244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842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0FDE-4C20-4395-8AEB-C6805CC3A1F3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365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Bölüm 3</a:t>
            </a:r>
            <a:br>
              <a:rPr lang="tr-TR" dirty="0"/>
            </a:br>
            <a:r>
              <a:rPr lang="tr-TR" dirty="0" smtClean="0"/>
              <a:t>BİLP205-Nesneye </a:t>
            </a:r>
            <a:r>
              <a:rPr lang="tr-TR" dirty="0"/>
              <a:t>Yönelik Programlama II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6960096" y="692697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>
                <a:solidFill>
                  <a:schemeClr val="bg1"/>
                </a:solidFill>
              </a:rPr>
              <a:t>BİLP202</a:t>
            </a:r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static</a:t>
            </a:r>
            <a:r>
              <a:rPr lang="tr-TR" dirty="0" smtClean="0"/>
              <a:t> metot ve değişkenler</a:t>
            </a:r>
          </a:p>
          <a:p>
            <a:r>
              <a:rPr lang="tr-TR" dirty="0" smtClean="0"/>
              <a:t>M</a:t>
            </a:r>
            <a:r>
              <a:rPr lang="tr-TR" dirty="0" smtClean="0"/>
              <a:t>iras (</a:t>
            </a:r>
            <a:r>
              <a:rPr lang="tr-TR" smtClean="0"/>
              <a:t>inheritance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532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05047" y="794897"/>
            <a:ext cx="11515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 İkinci çözümde ise üst sınıfı değiştirmemize gerek yoktur. Alt sınıfa aşağıdaki yapılandırıcıyı yazıp, main metodunu güncelleriz.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83" y="2137987"/>
            <a:ext cx="4543425" cy="12858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6" y="1937961"/>
            <a:ext cx="3609975" cy="16859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407" y="4616373"/>
            <a:ext cx="5695950" cy="1876425"/>
          </a:xfrm>
          <a:prstGeom prst="rect">
            <a:avLst/>
          </a:prstGeom>
        </p:spPr>
      </p:pic>
      <p:cxnSp>
        <p:nvCxnSpPr>
          <p:cNvPr id="7" name="Düz Ok Bağlayıcısı 6"/>
          <p:cNvCxnSpPr/>
          <p:nvPr/>
        </p:nvCxnSpPr>
        <p:spPr>
          <a:xfrm flipH="1">
            <a:off x="3100647" y="1137058"/>
            <a:ext cx="8314" cy="100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/>
          <p:nvPr/>
        </p:nvCxnSpPr>
        <p:spPr>
          <a:xfrm>
            <a:off x="8345459" y="1118062"/>
            <a:ext cx="116897" cy="151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>
            <a:off x="9933709" y="1118062"/>
            <a:ext cx="216131" cy="451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/>
          <p:cNvSpPr/>
          <p:nvPr/>
        </p:nvSpPr>
        <p:spPr>
          <a:xfrm>
            <a:off x="4423058" y="-11361"/>
            <a:ext cx="2863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MİRAS(KALITIM)</a:t>
            </a:r>
          </a:p>
        </p:txBody>
      </p:sp>
    </p:spTree>
    <p:extLst>
      <p:ext uri="{BB962C8B-B14F-4D97-AF65-F5344CB8AC3E}">
        <p14:creationId xmlns:p14="http://schemas.microsoft.com/office/powerpoint/2010/main" val="35020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303747" y="659076"/>
            <a:ext cx="107966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Bir önceki slayttaki örnekten devam edelim. Alt sınıfta üst sınıftan miras aldığı örnek değişkenlere ek olarak başka </a:t>
            </a:r>
          </a:p>
          <a:p>
            <a:r>
              <a:rPr lang="tr-TR" dirty="0" smtClean="0"/>
              <a:t>örnek değişkenlere sahip olabilir.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2" y="1656743"/>
            <a:ext cx="1362075" cy="21812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13" y="1656743"/>
            <a:ext cx="5524500" cy="2257425"/>
          </a:xfrm>
          <a:prstGeom prst="rect">
            <a:avLst/>
          </a:prstGeom>
        </p:spPr>
      </p:pic>
      <p:cxnSp>
        <p:nvCxnSpPr>
          <p:cNvPr id="7" name="Düz Ok Bağlayıcısı 6"/>
          <p:cNvCxnSpPr/>
          <p:nvPr/>
        </p:nvCxnSpPr>
        <p:spPr>
          <a:xfrm flipH="1">
            <a:off x="1845425" y="1221971"/>
            <a:ext cx="3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/>
          <p:nvPr/>
        </p:nvCxnSpPr>
        <p:spPr>
          <a:xfrm flipH="1">
            <a:off x="2530417" y="982241"/>
            <a:ext cx="7785678" cy="130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kdörtgen 10"/>
          <p:cNvSpPr/>
          <p:nvPr/>
        </p:nvSpPr>
        <p:spPr>
          <a:xfrm>
            <a:off x="240016" y="4189304"/>
            <a:ext cx="11890627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Şimdi üç değişkenimiz var. Bunun için yeni bir yapılandırıcı yazabiliriz. Bu yapılandırıcı içinde üst sınıftan miras alınan </a:t>
            </a:r>
          </a:p>
          <a:p>
            <a:r>
              <a:rPr lang="tr-TR" dirty="0" smtClean="0"/>
              <a:t>değişkenlerin atamasını üst sınıfın yapılandırıcısını kullanarak(</a:t>
            </a:r>
            <a:r>
              <a:rPr lang="tr-TR" i="1" dirty="0" err="1" smtClean="0"/>
              <a:t>super</a:t>
            </a:r>
            <a:r>
              <a:rPr lang="tr-TR" i="1" dirty="0" smtClean="0"/>
              <a:t>(…) ile</a:t>
            </a:r>
            <a:r>
              <a:rPr lang="tr-TR" dirty="0" smtClean="0"/>
              <a:t>) yukarıdaki gibi yaparız.</a:t>
            </a:r>
          </a:p>
          <a:p>
            <a:r>
              <a:rPr lang="tr-TR" dirty="0" smtClean="0"/>
              <a:t>Benzer bir başka yöntemde aşağıdaki gibi önce aynı  sınıf içerisindeki diğer yapılandırıcıyı (</a:t>
            </a:r>
            <a:r>
              <a:rPr lang="tr-TR" i="1" dirty="0" err="1" smtClean="0"/>
              <a:t>this</a:t>
            </a:r>
            <a:r>
              <a:rPr lang="tr-TR" i="1" dirty="0" smtClean="0"/>
              <a:t>(…) </a:t>
            </a:r>
            <a:r>
              <a:rPr lang="tr-TR" dirty="0" smtClean="0"/>
              <a:t>ile ), bu yapılandırıcı içinden</a:t>
            </a:r>
          </a:p>
          <a:p>
            <a:r>
              <a:rPr lang="tr-TR" dirty="0" smtClean="0"/>
              <a:t> üst sınıfın yapılandırıcısını kullanarak(</a:t>
            </a:r>
            <a:r>
              <a:rPr lang="tr-TR" i="1" dirty="0" err="1" smtClean="0"/>
              <a:t>super</a:t>
            </a:r>
            <a:r>
              <a:rPr lang="tr-TR" i="1" dirty="0" smtClean="0"/>
              <a:t>(…) ile</a:t>
            </a:r>
            <a:r>
              <a:rPr lang="tr-TR" dirty="0" smtClean="0"/>
              <a:t>)  yapılır.</a:t>
            </a:r>
          </a:p>
          <a:p>
            <a:endParaRPr lang="tr-TR" dirty="0"/>
          </a:p>
          <a:p>
            <a:r>
              <a:rPr lang="tr-TR" dirty="0" smtClean="0"/>
              <a:t>Özetle alt sınıfın yapılandırıcısının ilk satırı;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 aynı sınıftaki bir başka yapılandırıcıyı çağıran </a:t>
            </a:r>
            <a:r>
              <a:rPr lang="tr-TR" dirty="0" err="1" smtClean="0"/>
              <a:t>this</a:t>
            </a:r>
            <a:r>
              <a:rPr lang="tr-TR" dirty="0" smtClean="0"/>
              <a:t>(….) ifadesi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 üst sınıfın yapılandırıcısını çağıran </a:t>
            </a:r>
            <a:r>
              <a:rPr lang="tr-TR" dirty="0" err="1" smtClean="0"/>
              <a:t>super</a:t>
            </a:r>
            <a:r>
              <a:rPr lang="tr-TR" dirty="0" smtClean="0"/>
              <a:t>(…) ifadesi olabilir.</a:t>
            </a:r>
          </a:p>
          <a:p>
            <a:pPr lvl="1"/>
            <a:r>
              <a:rPr lang="tr-TR" dirty="0" smtClean="0"/>
              <a:t>	</a:t>
            </a:r>
            <a:endParaRPr lang="tr-TR" dirty="0"/>
          </a:p>
        </p:txBody>
      </p:sp>
      <p:cxnSp>
        <p:nvCxnSpPr>
          <p:cNvPr id="12" name="Düz Ok Bağlayıcısı 11"/>
          <p:cNvCxnSpPr/>
          <p:nvPr/>
        </p:nvCxnSpPr>
        <p:spPr>
          <a:xfrm flipH="1" flipV="1">
            <a:off x="2982076" y="3261000"/>
            <a:ext cx="1465233" cy="131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kdörtgen 9"/>
          <p:cNvSpPr/>
          <p:nvPr/>
        </p:nvSpPr>
        <p:spPr>
          <a:xfrm>
            <a:off x="2782686" y="37887"/>
            <a:ext cx="7533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MİRAS(KALITIM)- YAPILANDIRICI KULLANIMI</a:t>
            </a:r>
          </a:p>
        </p:txBody>
      </p:sp>
    </p:spTree>
    <p:extLst>
      <p:ext uri="{BB962C8B-B14F-4D97-AF65-F5344CB8AC3E}">
        <p14:creationId xmlns:p14="http://schemas.microsoft.com/office/powerpoint/2010/main" val="45848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5" y="2009515"/>
            <a:ext cx="4000500" cy="212407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97" y="2129443"/>
            <a:ext cx="7200900" cy="21336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8197" y="861752"/>
            <a:ext cx="1714500" cy="220980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63830" y="680000"/>
            <a:ext cx="103811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Bir başka örnek ele alalım. Solda verilen Araba sınıfının alt sınıfı olarak </a:t>
            </a:r>
            <a:r>
              <a:rPr lang="tr-TR" dirty="0" err="1" smtClean="0"/>
              <a:t>SporAraba</a:t>
            </a:r>
            <a:r>
              <a:rPr lang="tr-TR" dirty="0" smtClean="0"/>
              <a:t> sınıfı olsun.</a:t>
            </a:r>
          </a:p>
          <a:p>
            <a:r>
              <a:rPr lang="tr-TR" dirty="0" smtClean="0"/>
              <a:t>Bu sınıfın ek olarak </a:t>
            </a:r>
            <a:r>
              <a:rPr lang="tr-TR" i="1" dirty="0" err="1" smtClean="0"/>
              <a:t>spoiler</a:t>
            </a:r>
            <a:r>
              <a:rPr lang="tr-TR" dirty="0" smtClean="0"/>
              <a:t> adında </a:t>
            </a:r>
            <a:r>
              <a:rPr lang="tr-TR" i="1" dirty="0" err="1" smtClean="0"/>
              <a:t>boolean</a:t>
            </a:r>
            <a:r>
              <a:rPr lang="tr-TR" dirty="0" smtClean="0"/>
              <a:t> bir değişkeni  vardır. Bu sınıfın üç değişkeninin ataması</a:t>
            </a:r>
          </a:p>
          <a:p>
            <a:r>
              <a:rPr lang="tr-TR" dirty="0" smtClean="0"/>
              <a:t>için yazılan yapılandırıcıda, ortak olan iki değişkenin ataması ilk satırda </a:t>
            </a:r>
            <a:r>
              <a:rPr lang="tr-TR" i="1" dirty="0" err="1" smtClean="0"/>
              <a:t>this</a:t>
            </a:r>
            <a:r>
              <a:rPr lang="tr-TR" dirty="0" smtClean="0"/>
              <a:t>(…) ile aynı sınıftaki iki parametreli </a:t>
            </a:r>
          </a:p>
          <a:p>
            <a:r>
              <a:rPr lang="tr-TR" dirty="0" smtClean="0"/>
              <a:t>diğer yapılandırıcı ya da  </a:t>
            </a:r>
            <a:r>
              <a:rPr lang="tr-TR" i="1" dirty="0" err="1" smtClean="0"/>
              <a:t>super</a:t>
            </a:r>
            <a:r>
              <a:rPr lang="tr-TR" dirty="0" smtClean="0"/>
              <a:t>(…)  ile üst sınıfın yapılandırıcısı ya da çağrılarak yapılabilir.</a:t>
            </a:r>
            <a:endParaRPr lang="tr-TR" dirty="0"/>
          </a:p>
        </p:txBody>
      </p:sp>
      <p:cxnSp>
        <p:nvCxnSpPr>
          <p:cNvPr id="8" name="Düz Ok Bağlayıcısı 7"/>
          <p:cNvCxnSpPr/>
          <p:nvPr/>
        </p:nvCxnSpPr>
        <p:spPr>
          <a:xfrm>
            <a:off x="6899564" y="1554480"/>
            <a:ext cx="923578" cy="211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/>
          <p:nvPr/>
        </p:nvCxnSpPr>
        <p:spPr>
          <a:xfrm>
            <a:off x="3067223" y="1790911"/>
            <a:ext cx="2735061" cy="180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kdörtgen 9"/>
          <p:cNvSpPr/>
          <p:nvPr/>
        </p:nvSpPr>
        <p:spPr>
          <a:xfrm>
            <a:off x="2782686" y="37887"/>
            <a:ext cx="7533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MİRAS(KALITIM)- YAPILANDIRICI KULLANIMI</a:t>
            </a:r>
          </a:p>
        </p:txBody>
      </p:sp>
    </p:spTree>
    <p:extLst>
      <p:ext uri="{BB962C8B-B14F-4D97-AF65-F5344CB8AC3E}">
        <p14:creationId xmlns:p14="http://schemas.microsoft.com/office/powerpoint/2010/main" val="143400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24001" y="1"/>
            <a:ext cx="91802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smtClean="0"/>
              <a:t>                                               </a:t>
            </a:r>
            <a:endParaRPr lang="tr-TR" sz="1200" dirty="0"/>
          </a:p>
          <a:p>
            <a:endParaRPr lang="tr-TR" sz="1600" dirty="0"/>
          </a:p>
          <a:p>
            <a:endParaRPr lang="tr-TR" sz="1600" dirty="0"/>
          </a:p>
          <a:p>
            <a:r>
              <a:rPr lang="tr-TR" sz="1600" dirty="0"/>
              <a:t> </a:t>
            </a:r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</p:txBody>
      </p:sp>
      <p:sp>
        <p:nvSpPr>
          <p:cNvPr id="6" name="Dikdörtgen 5"/>
          <p:cNvSpPr/>
          <p:nvPr/>
        </p:nvSpPr>
        <p:spPr>
          <a:xfrm>
            <a:off x="1526224" y="260649"/>
            <a:ext cx="918021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/>
              <a:t> </a:t>
            </a:r>
            <a:endParaRPr lang="tr-TR" sz="1200" dirty="0"/>
          </a:p>
          <a:p>
            <a:r>
              <a:rPr lang="tr-TR" sz="1200" dirty="0"/>
              <a:t> </a:t>
            </a:r>
          </a:p>
          <a:p>
            <a:r>
              <a:rPr lang="tr-TR" sz="1200" dirty="0"/>
              <a:t>                                               </a:t>
            </a:r>
          </a:p>
          <a:p>
            <a:endParaRPr lang="tr-TR" sz="1600" dirty="0"/>
          </a:p>
          <a:p>
            <a:endParaRPr lang="tr-TR" sz="1600" dirty="0"/>
          </a:p>
          <a:p>
            <a:r>
              <a:rPr lang="tr-TR" sz="1600" dirty="0"/>
              <a:t> </a:t>
            </a:r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58" y="1568699"/>
            <a:ext cx="7200900" cy="450532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345611" y="75983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MİRAS(KALITIM</a:t>
            </a:r>
            <a:r>
              <a:rPr lang="tr-TR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– ÇOK SEVİYELİ MİRAS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97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526224" y="260649"/>
            <a:ext cx="918021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/>
              <a:t> </a:t>
            </a:r>
            <a:endParaRPr lang="tr-TR" sz="1200" dirty="0"/>
          </a:p>
          <a:p>
            <a:r>
              <a:rPr lang="tr-TR" sz="1200" dirty="0"/>
              <a:t> </a:t>
            </a:r>
          </a:p>
          <a:p>
            <a:r>
              <a:rPr lang="tr-TR" sz="1200" dirty="0"/>
              <a:t>                                               </a:t>
            </a:r>
          </a:p>
          <a:p>
            <a:endParaRPr lang="tr-TR" sz="1600" dirty="0"/>
          </a:p>
          <a:p>
            <a:endParaRPr lang="tr-TR" sz="1600" dirty="0"/>
          </a:p>
          <a:p>
            <a:r>
              <a:rPr lang="tr-TR" sz="1600" dirty="0"/>
              <a:t> </a:t>
            </a:r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992" y="1440521"/>
            <a:ext cx="4895850" cy="444817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965742" y="75983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MİRAS(KALITIM)- </a:t>
            </a:r>
            <a:r>
              <a:rPr lang="tr-TR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ÇOK SEVİYELİ MİRAS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58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269" y="1857258"/>
            <a:ext cx="6818947" cy="4675387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370549" y="0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MİRAS(KALITIM</a:t>
            </a:r>
            <a:r>
              <a:rPr lang="tr-TR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BİÇİMLERİ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74060" y="513130"/>
            <a:ext cx="108770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Java’da </a:t>
            </a:r>
            <a:r>
              <a:rPr lang="tr-TR" b="1" i="1" dirty="0" smtClean="0"/>
              <a:t>Tekil Miras</a:t>
            </a:r>
            <a:r>
              <a:rPr lang="tr-TR" dirty="0" smtClean="0"/>
              <a:t>, </a:t>
            </a:r>
            <a:r>
              <a:rPr lang="tr-TR" b="1" i="1" dirty="0" smtClean="0"/>
              <a:t>Hiyerarşik Miras </a:t>
            </a:r>
            <a:r>
              <a:rPr lang="tr-TR" dirty="0" smtClean="0"/>
              <a:t>ve </a:t>
            </a:r>
            <a:r>
              <a:rPr lang="tr-TR" b="1" i="1" dirty="0" smtClean="0"/>
              <a:t>Çok Seviyeli Miras </a:t>
            </a:r>
            <a:r>
              <a:rPr lang="tr-TR" dirty="0" smtClean="0"/>
              <a:t>olmakla birlikte </a:t>
            </a:r>
            <a:r>
              <a:rPr lang="tr-TR" dirty="0" err="1" smtClean="0"/>
              <a:t>Hibrid</a:t>
            </a:r>
            <a:r>
              <a:rPr lang="tr-TR" dirty="0" smtClean="0"/>
              <a:t> ve Çoklu Miras doğrudan sınıflar</a:t>
            </a:r>
          </a:p>
          <a:p>
            <a:r>
              <a:rPr lang="tr-TR" dirty="0" smtClean="0"/>
              <a:t>arasında ilişkide mevcut değildir.</a:t>
            </a:r>
          </a:p>
          <a:p>
            <a:r>
              <a:rPr lang="tr-TR" dirty="0" smtClean="0"/>
              <a:t>Bu  tip ilişkiler, değişkenler üzerinden olmasa da işlevsel olarak (sadece metotlar üzerinden) </a:t>
            </a:r>
            <a:r>
              <a:rPr lang="tr-TR" dirty="0" err="1" smtClean="0"/>
              <a:t>arayüz</a:t>
            </a:r>
            <a:r>
              <a:rPr lang="tr-TR" dirty="0" smtClean="0"/>
              <a:t> (</a:t>
            </a:r>
            <a:r>
              <a:rPr lang="tr-TR" dirty="0" err="1" smtClean="0"/>
              <a:t>interface</a:t>
            </a:r>
            <a:r>
              <a:rPr lang="tr-TR" dirty="0" smtClean="0"/>
              <a:t>) adı</a:t>
            </a:r>
          </a:p>
          <a:p>
            <a:r>
              <a:rPr lang="tr-TR" dirty="0" smtClean="0"/>
              <a:t> verilen bir yapı kullanılır. Bunu ileride </a:t>
            </a:r>
            <a:r>
              <a:rPr lang="tr-TR" dirty="0" err="1" smtClean="0"/>
              <a:t>arayüz</a:t>
            </a:r>
            <a:r>
              <a:rPr lang="tr-TR" dirty="0" smtClean="0"/>
              <a:t> konusunda göreceğiz.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630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30871" y="462809"/>
            <a:ext cx="1154637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/>
              <a:t>Bir </a:t>
            </a:r>
            <a:r>
              <a:rPr lang="tr-TR" sz="2200" dirty="0" smtClean="0"/>
              <a:t>başka sınıfa ait bir nesne oluşturmadan </a:t>
            </a:r>
            <a:r>
              <a:rPr lang="tr-TR" sz="2200" dirty="0"/>
              <a:t>da metot ve </a:t>
            </a:r>
            <a:r>
              <a:rPr lang="tr-TR" sz="2200" dirty="0" smtClean="0"/>
              <a:t>özellikler </a:t>
            </a:r>
            <a:r>
              <a:rPr lang="tr-TR" sz="2200" dirty="0"/>
              <a:t>kullanılmak istenebilir. Bu durumda </a:t>
            </a:r>
            <a:r>
              <a:rPr lang="tr-TR" sz="2200" dirty="0" smtClean="0"/>
              <a:t>metot ve özellik için </a:t>
            </a:r>
            <a:r>
              <a:rPr lang="tr-TR" sz="2200" dirty="0" err="1"/>
              <a:t>static</a:t>
            </a:r>
            <a:r>
              <a:rPr lang="tr-TR" sz="2200" dirty="0"/>
              <a:t> tanımı kullanılır</a:t>
            </a:r>
            <a:r>
              <a:rPr lang="tr-TR" sz="2200" dirty="0" smtClean="0"/>
              <a:t>.</a:t>
            </a:r>
          </a:p>
          <a:p>
            <a:r>
              <a:rPr lang="tr-TR" sz="2200" dirty="0" smtClean="0"/>
              <a:t> Metotları öğrenmeye başlarken main metodumuzun olduğu sınıfta başka metotlar tanımlarken başına </a:t>
            </a:r>
            <a:r>
              <a:rPr lang="tr-TR" sz="2200" dirty="0" err="1" smtClean="0"/>
              <a:t>static</a:t>
            </a:r>
            <a:r>
              <a:rPr lang="tr-TR" sz="2200" dirty="0" smtClean="0"/>
              <a:t> eklemiştik. Başka sınıflardaki metotlar </a:t>
            </a:r>
            <a:r>
              <a:rPr lang="tr-TR" sz="2200" dirty="0" err="1" smtClean="0"/>
              <a:t>static</a:t>
            </a:r>
            <a:r>
              <a:rPr lang="tr-TR" sz="2200" dirty="0" smtClean="0"/>
              <a:t> olabilir. Bu durumda bu metotlar, o sınıftan bir nesne oluşturmadan, </a:t>
            </a:r>
            <a:r>
              <a:rPr lang="tr-TR" sz="2200" b="1" dirty="0" smtClean="0"/>
              <a:t>doğrudan</a:t>
            </a:r>
            <a:r>
              <a:rPr lang="tr-TR" sz="2200" dirty="0" smtClean="0"/>
              <a:t> </a:t>
            </a:r>
            <a:r>
              <a:rPr lang="tr-TR" sz="2200" b="1" dirty="0"/>
              <a:t>sınıfın</a:t>
            </a:r>
            <a:r>
              <a:rPr lang="tr-TR" sz="2200" dirty="0"/>
              <a:t> </a:t>
            </a:r>
            <a:r>
              <a:rPr lang="tr-TR" sz="2200" b="1" dirty="0"/>
              <a:t>adı</a:t>
            </a:r>
            <a:r>
              <a:rPr lang="tr-TR" sz="2200" dirty="0"/>
              <a:t> ile </a:t>
            </a:r>
            <a:r>
              <a:rPr lang="tr-TR" sz="2200" dirty="0" smtClean="0"/>
              <a:t>çağrılabilir. </a:t>
            </a:r>
          </a:p>
          <a:p>
            <a:r>
              <a:rPr lang="tr-TR" sz="2200" dirty="0" smtClean="0"/>
              <a:t>Örneğin </a:t>
            </a:r>
            <a:r>
              <a:rPr lang="tr-TR" sz="2200" dirty="0"/>
              <a:t>karekök alma metodu olan </a:t>
            </a:r>
            <a:r>
              <a:rPr lang="tr-TR" sz="2000" dirty="0" err="1">
                <a:solidFill>
                  <a:srgbClr val="DD4A68"/>
                </a:solidFill>
                <a:latin typeface="Consolas" panose="020B0609020204030204" pitchFamily="49" charset="0"/>
              </a:rPr>
              <a:t>sqrt</a:t>
            </a:r>
            <a:r>
              <a:rPr lang="tr-TR" sz="2200" dirty="0"/>
              <a:t> böyle tanımlanmış bir fonksiyondur.</a:t>
            </a:r>
          </a:p>
          <a:p>
            <a:endParaRPr lang="tr-TR" sz="2200" dirty="0"/>
          </a:p>
        </p:txBody>
      </p:sp>
      <p:sp>
        <p:nvSpPr>
          <p:cNvPr id="5" name="Dikdörtgen 4"/>
          <p:cNvSpPr/>
          <p:nvPr/>
        </p:nvSpPr>
        <p:spPr>
          <a:xfrm>
            <a:off x="4802985" y="0"/>
            <a:ext cx="4573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Metotlar ve Değişkenler</a:t>
            </a:r>
            <a:endParaRPr lang="tr-TR" sz="2800" dirty="0">
              <a:solidFill>
                <a:srgbClr val="0070C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628723-07BD-40CD-AB93-828532184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066" y="2822588"/>
            <a:ext cx="7806266" cy="61555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64 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dirty="0" err="1">
                <a:solidFill>
                  <a:srgbClr val="DD4A68"/>
                </a:solidFill>
                <a:latin typeface="Consolas" panose="020B0609020204030204" pitchFamily="49" charset="0"/>
              </a:rPr>
              <a:t>System</a:t>
            </a:r>
            <a:r>
              <a:rPr lang="tr-TR" altLang="tr-TR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tr-TR" altLang="tr-TR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tr-TR" altLang="tr-TR" sz="2000" dirty="0" err="1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tr-TR" altLang="tr-TR" sz="2000" dirty="0">
                <a:solidFill>
                  <a:srgbClr val="999999"/>
                </a:solidFill>
                <a:latin typeface="Consolas" panose="020B0609020204030204" pitchFamily="49" charset="0"/>
              </a:rPr>
              <a:t>( </a:t>
            </a:r>
            <a:r>
              <a:rPr lang="tr-TR" altLang="tr-TR" sz="2000" dirty="0" err="1">
                <a:solidFill>
                  <a:srgbClr val="DD4A68"/>
                </a:solidFill>
                <a:latin typeface="Consolas" panose="020B0609020204030204" pitchFamily="49" charset="0"/>
              </a:rPr>
              <a:t>Math</a:t>
            </a:r>
            <a:r>
              <a:rPr lang="tr-TR" altLang="tr-TR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tr-TR" altLang="tr-TR" sz="2000" dirty="0" err="1">
                <a:solidFill>
                  <a:srgbClr val="DD4A68"/>
                </a:solidFill>
                <a:latin typeface="Consolas" panose="020B0609020204030204" pitchFamily="49" charset="0"/>
              </a:rPr>
              <a:t>pow</a:t>
            </a:r>
            <a:r>
              <a:rPr lang="tr-TR" altLang="tr-TR" sz="2000" dirty="0">
                <a:solidFill>
                  <a:srgbClr val="999999"/>
                </a:solidFill>
                <a:latin typeface="Consolas" panose="020B0609020204030204" pitchFamily="49" charset="0"/>
              </a:rPr>
              <a:t>( </a:t>
            </a:r>
            <a:r>
              <a:rPr lang="tr-TR" altLang="tr-TR" sz="2000" dirty="0">
                <a:solidFill>
                  <a:srgbClr val="990055"/>
                </a:solidFill>
                <a:latin typeface="Consolas" panose="020B0609020204030204" pitchFamily="49" charset="0"/>
              </a:rPr>
              <a:t>8 , 2 </a:t>
            </a:r>
            <a:r>
              <a:rPr lang="tr-TR" altLang="tr-TR" sz="2000" dirty="0">
                <a:solidFill>
                  <a:srgbClr val="999999"/>
                </a:solidFill>
                <a:latin typeface="Consolas" panose="020B0609020204030204" pitchFamily="49" charset="0"/>
              </a:rPr>
              <a:t>) );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90C22351-D16B-4B6F-9DDD-F7AB12D268E4}"/>
              </a:ext>
            </a:extLst>
          </p:cNvPr>
          <p:cNvSpPr/>
          <p:nvPr/>
        </p:nvSpPr>
        <p:spPr>
          <a:xfrm>
            <a:off x="477521" y="3571699"/>
            <a:ext cx="11546378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 smtClean="0"/>
              <a:t>Örneğin yukarıda Math m= Math();  gibi bir Math nesnesi oluşturup, bu m isimli nesne üzerinden</a:t>
            </a:r>
          </a:p>
          <a:p>
            <a:r>
              <a:rPr lang="tr-TR" sz="2200" dirty="0" smtClean="0"/>
              <a:t>metot çağırma gibi bir zorunluluk olmadığını gördük. Doğrudan Math sınıf adı kullanılarak çağırdık.</a:t>
            </a:r>
          </a:p>
          <a:p>
            <a:r>
              <a:rPr lang="tr-TR" sz="2200" dirty="0"/>
              <a:t> </a:t>
            </a:r>
            <a:r>
              <a:rPr lang="tr-TR" sz="2200" dirty="0" smtClean="0"/>
              <a:t>                               </a:t>
            </a:r>
          </a:p>
          <a:p>
            <a:r>
              <a:rPr lang="tr-TR" sz="2200" dirty="0" smtClean="0"/>
              <a:t>Özetle </a:t>
            </a:r>
            <a:r>
              <a:rPr lang="tr-TR" sz="2200" dirty="0" err="1" smtClean="0"/>
              <a:t>sqrt,pow</a:t>
            </a:r>
            <a:r>
              <a:rPr lang="tr-TR" sz="2200" dirty="0" smtClean="0"/>
              <a:t> gibi metotlar </a:t>
            </a:r>
            <a:r>
              <a:rPr lang="tr-TR" sz="2200" dirty="0"/>
              <a:t>Math sınıfının içerisinde </a:t>
            </a:r>
            <a:r>
              <a:rPr lang="tr-TR" sz="2200" dirty="0" err="1"/>
              <a:t>static</a:t>
            </a:r>
            <a:r>
              <a:rPr lang="tr-TR" sz="2200" dirty="0"/>
              <a:t> tanımlanmış </a:t>
            </a:r>
            <a:r>
              <a:rPr lang="tr-TR" sz="2200" dirty="0" smtClean="0"/>
              <a:t>metotlardır.</a:t>
            </a:r>
          </a:p>
          <a:p>
            <a:r>
              <a:rPr lang="tr-TR" sz="2200" b="1" dirty="0" smtClean="0"/>
              <a:t>doğrudan</a:t>
            </a:r>
            <a:r>
              <a:rPr lang="tr-TR" sz="2200" dirty="0" smtClean="0"/>
              <a:t> </a:t>
            </a:r>
            <a:r>
              <a:rPr lang="tr-TR" sz="2200" b="1" dirty="0"/>
              <a:t>s</a:t>
            </a:r>
            <a:r>
              <a:rPr lang="tr-TR" sz="2200" b="1" dirty="0" smtClean="0"/>
              <a:t>ınıfın</a:t>
            </a:r>
            <a:r>
              <a:rPr lang="tr-TR" sz="2200" dirty="0" smtClean="0"/>
              <a:t> </a:t>
            </a:r>
            <a:r>
              <a:rPr lang="tr-TR" sz="2200" b="1" dirty="0"/>
              <a:t>adı</a:t>
            </a:r>
            <a:r>
              <a:rPr lang="tr-TR" sz="2200" dirty="0"/>
              <a:t> ile </a:t>
            </a:r>
            <a:r>
              <a:rPr lang="tr-TR" sz="2200" dirty="0" smtClean="0"/>
              <a:t>çağrılabilirler. </a:t>
            </a:r>
            <a:endParaRPr lang="tr-TR" sz="2200" dirty="0"/>
          </a:p>
          <a:p>
            <a:endParaRPr lang="tr-TR" sz="2200" dirty="0"/>
          </a:p>
          <a:p>
            <a:r>
              <a:rPr lang="tr-TR" sz="2200" dirty="0" err="1" smtClean="0"/>
              <a:t>static</a:t>
            </a:r>
            <a:r>
              <a:rPr lang="tr-TR" sz="2200" dirty="0" smtClean="0"/>
              <a:t> metotlara erişim </a:t>
            </a:r>
            <a:r>
              <a:rPr lang="tr-TR" sz="2200" dirty="0"/>
              <a:t>biçimi :                                      </a:t>
            </a:r>
            <a:r>
              <a:rPr lang="tr-TR" sz="2200" dirty="0" err="1"/>
              <a:t>static</a:t>
            </a:r>
            <a:r>
              <a:rPr lang="tr-TR" sz="2200" dirty="0"/>
              <a:t> </a:t>
            </a:r>
            <a:r>
              <a:rPr lang="tr-TR" sz="2200" dirty="0" smtClean="0"/>
              <a:t>değişkenlere </a:t>
            </a:r>
            <a:r>
              <a:rPr lang="tr-TR" sz="2200" dirty="0"/>
              <a:t>erişim biçimi </a:t>
            </a:r>
            <a:r>
              <a:rPr lang="tr-TR" sz="2200" dirty="0" smtClean="0"/>
              <a:t>:</a:t>
            </a:r>
            <a:endParaRPr lang="tr-TR" sz="2200" dirty="0"/>
          </a:p>
          <a:p>
            <a:endParaRPr lang="tr-TR" sz="2200" dirty="0"/>
          </a:p>
          <a:p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Sınıfın_adı.metod_ismi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      </a:t>
            </a:r>
            <a:r>
              <a:rPr lang="tr-TR" sz="2200" dirty="0"/>
              <a:t>Ya da              </a:t>
            </a:r>
            <a:r>
              <a:rPr lang="tr-T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Sınıfın_adı.değisken_ismi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200" dirty="0"/>
              <a:t>Eğer bir sınıfın niteliklerinden bir ya da birkaçının önüne </a:t>
            </a:r>
            <a:r>
              <a:rPr lang="tr-T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tr-T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tr-TR" sz="2200" dirty="0"/>
              <a:t>yazılırsa, o nitelik(</a:t>
            </a:r>
            <a:r>
              <a:rPr lang="tr-TR" sz="2200" dirty="0" err="1"/>
              <a:t>ler</a:t>
            </a:r>
            <a:r>
              <a:rPr lang="tr-TR" sz="2200" dirty="0"/>
              <a:t>) sınıf değişkeni olur.</a:t>
            </a:r>
          </a:p>
        </p:txBody>
      </p:sp>
    </p:spTree>
    <p:extLst>
      <p:ext uri="{BB962C8B-B14F-4D97-AF65-F5344CB8AC3E}">
        <p14:creationId xmlns:p14="http://schemas.microsoft.com/office/powerpoint/2010/main" val="169725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77520" y="781986"/>
            <a:ext cx="99364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/>
              <a:t>Dikkat edilmesi gerekenler</a:t>
            </a:r>
          </a:p>
          <a:p>
            <a:endParaRPr lang="tr-T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tr-TR" sz="2200" dirty="0"/>
              <a:t> </a:t>
            </a:r>
            <a:r>
              <a:rPr lang="tr-TR" sz="2200" dirty="0" smtClean="0"/>
              <a:t>ile </a:t>
            </a:r>
            <a:r>
              <a:rPr lang="tr-TR" sz="2200" dirty="0"/>
              <a:t>tanımlanan </a:t>
            </a:r>
            <a:r>
              <a:rPr lang="tr-TR" sz="2200" dirty="0" smtClean="0"/>
              <a:t>metotlar </a:t>
            </a:r>
            <a:r>
              <a:rPr lang="tr-TR" sz="2200" dirty="0"/>
              <a:t>nesne adı ile de </a:t>
            </a:r>
            <a:r>
              <a:rPr lang="tr-TR" sz="2200" dirty="0" smtClean="0"/>
              <a:t>çağrılması mümkündür.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Sınıf değişkeni olarak tanımlanan </a:t>
            </a:r>
            <a:r>
              <a:rPr lang="tr-TR" sz="2200" dirty="0" smtClean="0"/>
              <a:t>nitelikler </a:t>
            </a:r>
            <a:r>
              <a:rPr lang="tr-T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tr-T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tr-TR" sz="2200" dirty="0" smtClean="0"/>
              <a:t>ise </a:t>
            </a:r>
            <a:r>
              <a:rPr lang="tr-TR" sz="2200" dirty="0"/>
              <a:t>her nesne için ayrı ayrı oluşturulmazlar. Sınıfa ait kaç nesne olursa olsun sınıf değişkeni 1 tanedir. Hangi nesne üzerinden erişilirse erişilsin bu değişkene erişilecektir.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 smtClean="0"/>
              <a:t>Sınıf </a:t>
            </a:r>
            <a:r>
              <a:rPr lang="tr-TR" sz="2200" dirty="0"/>
              <a:t>değişkenleri, hiç nesne oluşturulmasa da bellekte yer kaplarlar.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 smtClean="0"/>
              <a:t>Sınıf metodu </a:t>
            </a:r>
            <a:r>
              <a:rPr lang="tr-TR" sz="2200" dirty="0"/>
              <a:t>olarak tanımlanan </a:t>
            </a:r>
            <a:r>
              <a:rPr lang="tr-T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tr-TR" sz="2200" dirty="0"/>
              <a:t> </a:t>
            </a:r>
            <a:r>
              <a:rPr lang="tr-TR" sz="2200" dirty="0" smtClean="0"/>
              <a:t>metotların </a:t>
            </a:r>
            <a:r>
              <a:rPr lang="tr-TR" sz="2200" dirty="0"/>
              <a:t>içerisinde «</a:t>
            </a:r>
            <a:r>
              <a:rPr lang="tr-T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tr-TR" sz="2200" dirty="0"/>
              <a:t>» ile işlem yapılamaz.  (Yanlışlıkla kullanıldığında hata mesajı verir.)</a:t>
            </a:r>
          </a:p>
        </p:txBody>
      </p:sp>
      <p:sp>
        <p:nvSpPr>
          <p:cNvPr id="5" name="Dikdörtgen 4"/>
          <p:cNvSpPr/>
          <p:nvPr/>
        </p:nvSpPr>
        <p:spPr>
          <a:xfrm>
            <a:off x="4802985" y="0"/>
            <a:ext cx="4573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Metotlar ve Değişkenler</a:t>
            </a:r>
            <a:endParaRPr lang="tr-T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72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802985" y="0"/>
            <a:ext cx="4573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Metotlar ve Değişkenler</a:t>
            </a:r>
            <a:endParaRPr lang="tr-TR" sz="2800" dirty="0">
              <a:solidFill>
                <a:srgbClr val="0070C0"/>
              </a:solidFill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B37B0045-7934-482A-847E-9A3B8872914A}"/>
              </a:ext>
            </a:extLst>
          </p:cNvPr>
          <p:cNvSpPr/>
          <p:nvPr/>
        </p:nvSpPr>
        <p:spPr>
          <a:xfrm>
            <a:off x="987340" y="1045106"/>
            <a:ext cx="88565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Oyuncu {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oyuncuSayisi</a:t>
            </a:r>
            <a:r>
              <a:rPr lang="tr-TR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tr-TR" sz="20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tr-TR" sz="20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Sınıf değişkeni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tr-T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Oyuncu()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tr-TR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oyuncuSayisi</a:t>
            </a:r>
            <a:r>
              <a:rPr lang="tr-T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++; //Nesnenin yapıcısı çalıştığı anda 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getToplamSayi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oyuncuSayisi</a:t>
            </a:r>
            <a:r>
              <a:rPr lang="tr-TR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getToplam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2000" b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sınıf</a:t>
            </a:r>
            <a:r>
              <a:rPr lang="en-US" sz="20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metodu</a:t>
            </a:r>
            <a:endParaRPr lang="en-US" sz="2000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//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bu 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metodda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kullanılamaz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oyuncuSayisi</a:t>
            </a:r>
            <a:r>
              <a:rPr lang="tr-TR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66450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802985" y="0"/>
            <a:ext cx="4573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Metotlar ve Değişkenler</a:t>
            </a:r>
            <a:endParaRPr lang="tr-TR" sz="2800" dirty="0">
              <a:solidFill>
                <a:srgbClr val="0070C0"/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7CB12CF0-CA57-4139-9F3E-F88CC3DA3D0B}"/>
              </a:ext>
            </a:extLst>
          </p:cNvPr>
          <p:cNvSpPr/>
          <p:nvPr/>
        </p:nvSpPr>
        <p:spPr>
          <a:xfrm>
            <a:off x="1061563" y="920621"/>
            <a:ext cx="892910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tr-T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AnaSinif</a:t>
            </a:r>
            <a:r>
              <a:rPr lang="tr-T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tr-T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"Program başladı (Nesneler yok)"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"Toplam oyuncu sayısı ="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Oyuncu.getToplam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Oyuncu </a:t>
            </a:r>
            <a:r>
              <a:rPr lang="tr-TR" sz="1600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tr-T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Oyuncu(); </a:t>
            </a:r>
          </a:p>
          <a:p>
            <a:endParaRPr lang="tr-T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"İlk oyuncu tanımlandı"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"Toplam oyuncu sayısı ="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Oyuncu.getToplam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tr-TR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"Toplam oyuncu sayısı ="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tr-TR" sz="16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o1.getToplam());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"Toplam oyuncu sayısı ="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tr-T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.getToplamSayi());</a:t>
            </a:r>
          </a:p>
          <a:p>
            <a:r>
              <a:rPr lang="tr-TR" sz="1600" dirty="0">
                <a:solidFill>
                  <a:srgbClr val="3F7F5F"/>
                </a:solidFill>
                <a:latin typeface="Consolas" panose="020B0609020204030204" pitchFamily="49" charset="0"/>
              </a:rPr>
              <a:t>   // </a:t>
            </a:r>
            <a:r>
              <a:rPr lang="tr-TR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Şeklinde de çağrılabilir</a:t>
            </a:r>
          </a:p>
          <a:p>
            <a:r>
              <a:rPr lang="tr-TR" sz="1600" dirty="0">
                <a:solidFill>
                  <a:srgbClr val="3F7F5F"/>
                </a:solidFill>
                <a:latin typeface="Consolas" panose="020B0609020204030204" pitchFamily="49" charset="0"/>
              </a:rPr>
              <a:t>   //</a:t>
            </a:r>
            <a:r>
              <a:rPr lang="tr-T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tr-TR" sz="1600" dirty="0">
                <a:solidFill>
                  <a:srgbClr val="3F7F5F"/>
                </a:solidFill>
                <a:latin typeface="Consolas" panose="020B0609020204030204" pitchFamily="49" charset="0"/>
              </a:rPr>
              <a:t>("</a:t>
            </a:r>
            <a:r>
              <a:rPr lang="tr-TR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Toplam oyuncu sayısı ="+ </a:t>
            </a:r>
            <a:r>
              <a:rPr lang="tr-TR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Oyuncu.getToplamSayi</a:t>
            </a:r>
            <a:r>
              <a:rPr lang="tr-TR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tr-TR" sz="1600" dirty="0">
                <a:solidFill>
                  <a:srgbClr val="3F7F5F"/>
                </a:solidFill>
                <a:latin typeface="Consolas" panose="020B0609020204030204" pitchFamily="49" charset="0"/>
              </a:rPr>
              <a:t>   //HATA                                            </a:t>
            </a:r>
            <a:r>
              <a:rPr lang="tr-T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static</a:t>
            </a:r>
            <a:r>
              <a:rPr lang="tr-TR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tr-TR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değil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tr-TR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Oyuncu </a:t>
            </a:r>
            <a:r>
              <a:rPr lang="tr-TR" sz="1600" u="sng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tr-TR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600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tr-TR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Oyuncu();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"İkinci oyuncu tanımlandı"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"Toplam oyuncu sayısı ="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Oyuncu.getToplam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Oyuncu </a:t>
            </a:r>
            <a:r>
              <a:rPr lang="tr-TR" sz="1600" u="sng" dirty="0">
                <a:solidFill>
                  <a:srgbClr val="6A3E3E"/>
                </a:solidFill>
                <a:latin typeface="Consolas" panose="020B0609020204030204" pitchFamily="49" charset="0"/>
              </a:rPr>
              <a:t>o3</a:t>
            </a:r>
            <a:r>
              <a:rPr lang="tr-TR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600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tr-TR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Oyuncu();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"Üçüncü oyuncu tanımlandı"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"Toplam oyuncu sayısı ="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Oyuncu.getToplam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993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802985" y="0"/>
            <a:ext cx="4573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Metotlar ve Değişkenler</a:t>
            </a:r>
            <a:endParaRPr lang="tr-TR" sz="2800" dirty="0">
              <a:solidFill>
                <a:srgbClr val="0070C0"/>
              </a:solidFill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27A801AF-6591-42CA-8F0A-028A8BD6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08" y="1220787"/>
            <a:ext cx="7258050" cy="4010025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515EBCB6-13F2-439D-BE97-B9BBE8F5D176}"/>
              </a:ext>
            </a:extLst>
          </p:cNvPr>
          <p:cNvSpPr/>
          <p:nvPr/>
        </p:nvSpPr>
        <p:spPr>
          <a:xfrm>
            <a:off x="8006080" y="1948526"/>
            <a:ext cx="36832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Program başladı (Nesneler yok)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Toplam oyuncu sayısı =0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İlk oyuncu tanımlandı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Toplam oyuncu sayısı =1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Toplam oyuncu sayısı =1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Toplam oyuncu sayısı =1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İkinci oyuncu tanımlandı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Toplam oyuncu sayısı =2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Üçüncü oyuncu tanımlandı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Toplam oyuncu sayısı =3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750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66247" y="591584"/>
            <a:ext cx="1154637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/>
              <a:t>Değeri </a:t>
            </a:r>
            <a:r>
              <a:rPr lang="tr-TR" sz="2000" dirty="0"/>
              <a:t>değiştirilemeyen</a:t>
            </a:r>
            <a:r>
              <a:rPr lang="tr-TR" sz="2200" dirty="0"/>
              <a:t> sabitler (</a:t>
            </a:r>
            <a:r>
              <a:rPr lang="tr-TR" sz="2200" dirty="0" err="1"/>
              <a:t>constant</a:t>
            </a:r>
            <a:r>
              <a:rPr lang="tr-TR" sz="2200" dirty="0"/>
              <a:t>) tanımlamak için kullanılır </a:t>
            </a:r>
          </a:p>
          <a:p>
            <a:r>
              <a:rPr lang="tr-TR" sz="2200" dirty="0"/>
              <a:t>(C de  </a:t>
            </a:r>
            <a:r>
              <a:rPr lang="tr-TR" sz="2200" dirty="0" err="1"/>
              <a:t>const</a:t>
            </a:r>
            <a:r>
              <a:rPr lang="tr-TR" sz="2200" dirty="0"/>
              <a:t> </a:t>
            </a:r>
            <a:r>
              <a:rPr lang="tr-TR" sz="2200" dirty="0" err="1"/>
              <a:t>int</a:t>
            </a:r>
            <a:r>
              <a:rPr lang="tr-TR" sz="2200" dirty="0"/>
              <a:t> ES = 1)</a:t>
            </a:r>
          </a:p>
          <a:p>
            <a:endParaRPr lang="tr-TR" sz="2200" dirty="0"/>
          </a:p>
          <a:p>
            <a:r>
              <a:rPr lang="tr-TR" sz="2200" dirty="0"/>
              <a:t>Yine Math sınıfındaki PI sabiti sınıfın içinde aşağıdaki gibi  </a:t>
            </a:r>
            <a:r>
              <a:rPr lang="tr-TR" sz="2200" dirty="0" smtClean="0"/>
              <a:t>tanımlanmıştır. </a:t>
            </a:r>
            <a:endParaRPr lang="tr-TR" sz="2200" dirty="0"/>
          </a:p>
          <a:p>
            <a:endParaRPr lang="tr-TR" sz="2200" dirty="0"/>
          </a:p>
          <a:p>
            <a:r>
              <a:rPr lang="en-US" sz="2400" dirty="0">
                <a:latin typeface="Consolas" panose="020B0609020204030204" pitchFamily="49" charset="0"/>
              </a:rPr>
              <a:t>public static final double PI</a:t>
            </a:r>
            <a:r>
              <a:rPr lang="tr-TR" sz="2400" dirty="0">
                <a:latin typeface="Consolas" panose="020B0609020204030204" pitchFamily="49" charset="0"/>
              </a:rPr>
              <a:t> = </a:t>
            </a:r>
            <a:r>
              <a:rPr lang="tr-TR" altLang="tr-TR" sz="2400" dirty="0">
                <a:latin typeface="Arial Unicode MS" panose="020B0604020202020204" pitchFamily="34" charset="-128"/>
              </a:rPr>
              <a:t>3.141592653589793</a:t>
            </a:r>
            <a:endParaRPr lang="tr-TR" sz="2400" dirty="0">
              <a:latin typeface="Consolas" panose="020B0609020204030204" pitchFamily="49" charset="0"/>
            </a:endParaRPr>
          </a:p>
          <a:p>
            <a:endParaRPr lang="tr-TR" sz="2200" dirty="0"/>
          </a:p>
        </p:txBody>
      </p:sp>
      <p:sp>
        <p:nvSpPr>
          <p:cNvPr id="5" name="Dikdörtgen 4"/>
          <p:cNvSpPr/>
          <p:nvPr/>
        </p:nvSpPr>
        <p:spPr>
          <a:xfrm>
            <a:off x="4802985" y="0"/>
            <a:ext cx="2872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Final Değişkenler</a:t>
            </a:r>
            <a:endParaRPr lang="tr-TR" sz="2800" dirty="0">
              <a:solidFill>
                <a:srgbClr val="0070C0"/>
              </a:solidFill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BBDF683C-8E2A-42EF-8242-3BBD1ED6CE2B}"/>
              </a:ext>
            </a:extLst>
          </p:cNvPr>
          <p:cNvSpPr/>
          <p:nvPr/>
        </p:nvSpPr>
        <p:spPr>
          <a:xfrm>
            <a:off x="728447" y="3100401"/>
            <a:ext cx="6197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"Pi sayısı ="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tr-T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tr-T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3B166573-006D-4BFF-8006-12DF1A67E746}"/>
              </a:ext>
            </a:extLst>
          </p:cNvPr>
          <p:cNvSpPr/>
          <p:nvPr/>
        </p:nvSpPr>
        <p:spPr>
          <a:xfrm>
            <a:off x="728447" y="4021834"/>
            <a:ext cx="528513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ÇALIŞMA 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Pi sayısı = 3.141592653589793</a:t>
            </a:r>
            <a:endParaRPr lang="tr-TR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54558EB-16BC-4C81-99A9-999F0FDA90DB}"/>
              </a:ext>
            </a:extLst>
          </p:cNvPr>
          <p:cNvSpPr/>
          <p:nvPr/>
        </p:nvSpPr>
        <p:spPr>
          <a:xfrm>
            <a:off x="606394" y="4857956"/>
            <a:ext cx="93871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/>
              <a:t>Sabit adları büyük harflerle yazılır. </a:t>
            </a:r>
          </a:p>
          <a:p>
            <a:r>
              <a:rPr lang="tr-TR" sz="2000" dirty="0"/>
              <a:t>Sabit adı birden fazla sözcükten oluşuyorsa, sözcükler altçizgi ( _ ) ile birbirlerinden ayrılır. </a:t>
            </a:r>
          </a:p>
          <a:p>
            <a:endParaRPr lang="tr-TR" sz="2000" dirty="0"/>
          </a:p>
          <a:p>
            <a:r>
              <a:rPr lang="tr-TR" sz="2000" dirty="0"/>
              <a:t>Örneğin en fazla kayıt sayısını ifade edecek sabitin adı şöyle verilebilir: EN_FAZLA_KAYIT_SAYISI</a:t>
            </a:r>
          </a:p>
        </p:txBody>
      </p:sp>
    </p:spTree>
    <p:extLst>
      <p:ext uri="{BB962C8B-B14F-4D97-AF65-F5344CB8AC3E}">
        <p14:creationId xmlns:p14="http://schemas.microsoft.com/office/powerpoint/2010/main" val="109265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448326" y="383692"/>
            <a:ext cx="109983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b="1" dirty="0" smtClean="0">
                <a:latin typeface="Garamond" panose="02020404030301010803" pitchFamily="18" charset="0"/>
              </a:rPr>
              <a:t>Üst sınıf (süper </a:t>
            </a:r>
            <a:r>
              <a:rPr lang="tr-TR" b="1" dirty="0" err="1" smtClean="0">
                <a:latin typeface="Garamond" panose="02020404030301010803" pitchFamily="18" charset="0"/>
              </a:rPr>
              <a:t>class</a:t>
            </a:r>
            <a:r>
              <a:rPr lang="tr-TR" b="1" dirty="0" smtClean="0">
                <a:latin typeface="Garamond" panose="02020404030301010803" pitchFamily="18" charset="0"/>
              </a:rPr>
              <a:t>) </a:t>
            </a:r>
            <a:r>
              <a:rPr lang="tr-TR" dirty="0" smtClean="0">
                <a:latin typeface="Garamond" panose="02020404030301010803" pitchFamily="18" charset="0"/>
              </a:rPr>
              <a:t>ya da </a:t>
            </a:r>
            <a:r>
              <a:rPr lang="tr-TR" b="1" dirty="0" smtClean="0">
                <a:latin typeface="Garamond" panose="02020404030301010803" pitchFamily="18" charset="0"/>
              </a:rPr>
              <a:t>ebeveyn sınıf (</a:t>
            </a:r>
            <a:r>
              <a:rPr lang="tr-TR" b="1" dirty="0" err="1" smtClean="0">
                <a:latin typeface="Garamond" panose="02020404030301010803" pitchFamily="18" charset="0"/>
              </a:rPr>
              <a:t>parent</a:t>
            </a:r>
            <a:r>
              <a:rPr lang="tr-TR" b="1" dirty="0" smtClean="0">
                <a:latin typeface="Garamond" panose="02020404030301010803" pitchFamily="18" charset="0"/>
              </a:rPr>
              <a:t> </a:t>
            </a:r>
            <a:r>
              <a:rPr lang="tr-TR" b="1" dirty="0" err="1" smtClean="0">
                <a:latin typeface="Garamond" panose="02020404030301010803" pitchFamily="18" charset="0"/>
              </a:rPr>
              <a:t>class</a:t>
            </a:r>
            <a:r>
              <a:rPr lang="tr-TR" b="1" dirty="0" smtClean="0">
                <a:latin typeface="Garamond" panose="02020404030301010803" pitchFamily="18" charset="0"/>
              </a:rPr>
              <a:t>) </a:t>
            </a:r>
            <a:r>
              <a:rPr lang="tr-TR" dirty="0" smtClean="0">
                <a:latin typeface="Garamond" panose="02020404030301010803" pitchFamily="18" charset="0"/>
              </a:rPr>
              <a:t>ile   </a:t>
            </a:r>
            <a:r>
              <a:rPr lang="tr-TR" b="1" dirty="0" smtClean="0">
                <a:latin typeface="Garamond" panose="02020404030301010803" pitchFamily="18" charset="0"/>
              </a:rPr>
              <a:t>alt sınıf (</a:t>
            </a:r>
            <a:r>
              <a:rPr lang="tr-TR" b="1" dirty="0" err="1" smtClean="0">
                <a:latin typeface="Garamond" panose="02020404030301010803" pitchFamily="18" charset="0"/>
              </a:rPr>
              <a:t>sub-class</a:t>
            </a:r>
            <a:r>
              <a:rPr lang="tr-TR" b="1" dirty="0" smtClean="0">
                <a:latin typeface="Garamond" panose="02020404030301010803" pitchFamily="18" charset="0"/>
              </a:rPr>
              <a:t>) </a:t>
            </a:r>
            <a:r>
              <a:rPr lang="tr-TR" dirty="0" smtClean="0">
                <a:latin typeface="Garamond" panose="02020404030301010803" pitchFamily="18" charset="0"/>
              </a:rPr>
              <a:t>arasında kurulan Miras(Kalıtım) ilişkisi, Nesneye Yönelik </a:t>
            </a:r>
            <a:r>
              <a:rPr lang="tr-TR" dirty="0" err="1" smtClean="0">
                <a:latin typeface="Garamond" panose="02020404030301010803" pitchFamily="18" charset="0"/>
              </a:rPr>
              <a:t>Programlama’da</a:t>
            </a:r>
            <a:r>
              <a:rPr lang="tr-TR" dirty="0" smtClean="0">
                <a:latin typeface="Garamond" panose="02020404030301010803" pitchFamily="18" charset="0"/>
              </a:rPr>
              <a:t>  ortak olan özellikleri etkin bir şekilde toplama ve aktarma yeteneği sunar. Aynı zamanda ileride göreceğimiz </a:t>
            </a:r>
            <a:r>
              <a:rPr lang="tr-TR" dirty="0" err="1" smtClean="0">
                <a:latin typeface="Garamond" panose="02020404030301010803" pitchFamily="18" charset="0"/>
              </a:rPr>
              <a:t>polimorfizm</a:t>
            </a:r>
            <a:r>
              <a:rPr lang="tr-TR" dirty="0" smtClean="0">
                <a:latin typeface="Garamond" panose="02020404030301010803" pitchFamily="18" charset="0"/>
              </a:rPr>
              <a:t> (</a:t>
            </a:r>
            <a:r>
              <a:rPr lang="tr-TR" dirty="0" err="1" smtClean="0">
                <a:latin typeface="Garamond" panose="02020404030301010803" pitchFamily="18" charset="0"/>
              </a:rPr>
              <a:t>çokbiçimlilik</a:t>
            </a:r>
            <a:r>
              <a:rPr lang="tr-TR" dirty="0" smtClean="0">
                <a:latin typeface="Garamond" panose="02020404030301010803" pitchFamily="18" charset="0"/>
              </a:rPr>
              <a:t>) yeteneğini kullanabilmek için bir araçtır.</a:t>
            </a:r>
          </a:p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Üst sınıfın örnek değişkenleri  ve metotlar </a:t>
            </a:r>
            <a:r>
              <a:rPr lang="tr-TR" i="1" dirty="0" err="1" smtClean="0">
                <a:latin typeface="Garamond" panose="02020404030301010803" pitchFamily="18" charset="0"/>
              </a:rPr>
              <a:t>public</a:t>
            </a:r>
            <a:r>
              <a:rPr lang="tr-TR" dirty="0" smtClean="0">
                <a:latin typeface="Garamond" panose="02020404030301010803" pitchFamily="18" charset="0"/>
              </a:rPr>
              <a:t> ya da </a:t>
            </a:r>
            <a:r>
              <a:rPr lang="tr-TR" i="1" dirty="0" err="1" smtClean="0">
                <a:latin typeface="Garamond" panose="02020404030301010803" pitchFamily="18" charset="0"/>
              </a:rPr>
              <a:t>protected</a:t>
            </a:r>
            <a:r>
              <a:rPr lang="tr-TR" dirty="0" smtClean="0">
                <a:latin typeface="Garamond" panose="02020404030301010803" pitchFamily="18" charset="0"/>
              </a:rPr>
              <a:t> erişim belirleyici ile tanımlandığında  alt sınıfa miras kalabilir ya da bir başka ifade ile kalıtım ile aktarılabilir.</a:t>
            </a:r>
          </a:p>
          <a:p>
            <a:endParaRPr lang="tr-TR" dirty="0"/>
          </a:p>
          <a:p>
            <a:r>
              <a:rPr lang="tr-TR" dirty="0" smtClean="0">
                <a:latin typeface="Garamond" panose="02020404030301010803" pitchFamily="18" charset="0"/>
              </a:rPr>
              <a:t>Aşağıdaki örnekte </a:t>
            </a:r>
            <a:r>
              <a:rPr lang="tr-TR" dirty="0" err="1" smtClean="0">
                <a:latin typeface="Garamond" panose="02020404030301010803" pitchFamily="18" charset="0"/>
              </a:rPr>
              <a:t>Ogrenci</a:t>
            </a:r>
            <a:r>
              <a:rPr lang="tr-TR" dirty="0" smtClean="0">
                <a:latin typeface="Garamond" panose="02020404030301010803" pitchFamily="18" charset="0"/>
              </a:rPr>
              <a:t> sınıfındaki </a:t>
            </a:r>
            <a:r>
              <a:rPr lang="tr-TR" dirty="0" err="1" smtClean="0">
                <a:latin typeface="Garamond" panose="02020404030301010803" pitchFamily="18" charset="0"/>
              </a:rPr>
              <a:t>public</a:t>
            </a:r>
            <a:r>
              <a:rPr lang="tr-TR" dirty="0" smtClean="0">
                <a:latin typeface="Garamond" panose="02020404030301010803" pitchFamily="18" charset="0"/>
              </a:rPr>
              <a:t> değişkenler alt sınıfı olan </a:t>
            </a:r>
            <a:r>
              <a:rPr lang="tr-TR" dirty="0" err="1" smtClean="0">
                <a:latin typeface="Garamond" panose="02020404030301010803" pitchFamily="18" charset="0"/>
              </a:rPr>
              <a:t>UniversiteOgrencisi</a:t>
            </a:r>
            <a:r>
              <a:rPr lang="tr-TR" dirty="0" smtClean="0">
                <a:latin typeface="Garamond" panose="02020404030301010803" pitchFamily="18" charset="0"/>
              </a:rPr>
              <a:t> sınıfına miras kalır.</a:t>
            </a:r>
          </a:p>
          <a:p>
            <a:endParaRPr lang="tr-TR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5" y="2781415"/>
            <a:ext cx="2419350" cy="12001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367" y="2840848"/>
            <a:ext cx="3733800" cy="69532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20" y="4512036"/>
            <a:ext cx="4495800" cy="2286000"/>
          </a:xfrm>
          <a:prstGeom prst="rect">
            <a:avLst/>
          </a:prstGeom>
        </p:spPr>
      </p:pic>
      <p:sp>
        <p:nvSpPr>
          <p:cNvPr id="16" name="Dikdörtgen 15"/>
          <p:cNvSpPr/>
          <p:nvPr/>
        </p:nvSpPr>
        <p:spPr>
          <a:xfrm>
            <a:off x="343854" y="4025246"/>
            <a:ext cx="9480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Garamond" panose="02020404030301010803" pitchFamily="18" charset="0"/>
              </a:rPr>
              <a:t>Alt sınıftan bir nesne oluşturduğumuzda bu değişkenlere erişebiliriz.</a:t>
            </a:r>
            <a:endParaRPr lang="tr-TR" dirty="0">
              <a:latin typeface="Garamond" panose="02020404030301010803" pitchFamily="18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4768249" y="4438259"/>
            <a:ext cx="70655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Garamond" panose="02020404030301010803" pitchFamily="18" charset="0"/>
              </a:rPr>
              <a:t>Bildiğimiz gibi  biz yazmasak da parametre kabul etmeyen bir </a:t>
            </a:r>
            <a:r>
              <a:rPr lang="tr-TR" dirty="0" err="1" smtClean="0">
                <a:latin typeface="Garamond" panose="02020404030301010803" pitchFamily="18" charset="0"/>
              </a:rPr>
              <a:t>default</a:t>
            </a:r>
            <a:endParaRPr lang="tr-TR" dirty="0" smtClean="0">
              <a:latin typeface="Garamond" panose="02020404030301010803" pitchFamily="18" charset="0"/>
            </a:endParaRPr>
          </a:p>
          <a:p>
            <a:r>
              <a:rPr lang="tr-TR" dirty="0" smtClean="0">
                <a:latin typeface="Garamond" panose="02020404030301010803" pitchFamily="18" charset="0"/>
              </a:rPr>
              <a:t>yapılandırıcı verilmekteydi. Bir alt sınıfta bu yapılandırıcısı içerisinde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i="1" dirty="0" err="1" smtClean="0">
                <a:latin typeface="Garamond" panose="02020404030301010803" pitchFamily="18" charset="0"/>
              </a:rPr>
              <a:t>super</a:t>
            </a:r>
            <a:r>
              <a:rPr lang="tr-TR" i="1" dirty="0" smtClean="0">
                <a:latin typeface="Garamond" panose="02020404030301010803" pitchFamily="18" charset="0"/>
              </a:rPr>
              <a:t>() </a:t>
            </a:r>
            <a:r>
              <a:rPr lang="tr-TR" dirty="0" smtClean="0">
                <a:latin typeface="Garamond" panose="02020404030301010803" pitchFamily="18" charset="0"/>
              </a:rPr>
              <a:t>ifadesiyle üst sınıfın bu </a:t>
            </a:r>
            <a:r>
              <a:rPr lang="tr-TR" dirty="0" err="1">
                <a:latin typeface="Garamond" panose="02020404030301010803" pitchFamily="18" charset="0"/>
              </a:rPr>
              <a:t>parametresiz</a:t>
            </a:r>
            <a:r>
              <a:rPr lang="tr-TR" dirty="0">
                <a:latin typeface="Garamond" panose="02020404030301010803" pitchFamily="18" charset="0"/>
              </a:rPr>
              <a:t> </a:t>
            </a:r>
            <a:r>
              <a:rPr lang="tr-TR" dirty="0" smtClean="0">
                <a:latin typeface="Garamond" panose="02020404030301010803" pitchFamily="18" charset="0"/>
              </a:rPr>
              <a:t>yapılandırıcısı çağrılabilmektedir. 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Kendimiz açıkça yazmak istersek bu aşağıdaki gibidir.</a:t>
            </a:r>
          </a:p>
          <a:p>
            <a:endParaRPr lang="tr-TR" dirty="0">
              <a:latin typeface="Garamond" panose="02020404030301010803" pitchFamily="18" charset="0"/>
            </a:endParaRP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148" y="5694520"/>
            <a:ext cx="3260387" cy="1103516"/>
          </a:xfrm>
          <a:prstGeom prst="rect">
            <a:avLst/>
          </a:prstGeom>
        </p:spPr>
      </p:pic>
      <p:sp>
        <p:nvSpPr>
          <p:cNvPr id="19" name="Dikdörtgen 18"/>
          <p:cNvSpPr/>
          <p:nvPr/>
        </p:nvSpPr>
        <p:spPr>
          <a:xfrm>
            <a:off x="4423058" y="-11361"/>
            <a:ext cx="2863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MİRAS(KALITIM)</a:t>
            </a:r>
          </a:p>
        </p:txBody>
      </p:sp>
    </p:spTree>
    <p:extLst>
      <p:ext uri="{BB962C8B-B14F-4D97-AF65-F5344CB8AC3E}">
        <p14:creationId xmlns:p14="http://schemas.microsoft.com/office/powerpoint/2010/main" val="207619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758406" y="555399"/>
            <a:ext cx="11474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Ogrenci</a:t>
            </a:r>
            <a:r>
              <a:rPr lang="tr-TR" dirty="0" smtClean="0"/>
              <a:t> sınıfına yeni bir yapılandırıcı yazdığımızda ise </a:t>
            </a:r>
            <a:r>
              <a:rPr lang="tr-TR" dirty="0" err="1"/>
              <a:t>parametresiz</a:t>
            </a:r>
            <a:r>
              <a:rPr lang="tr-TR" dirty="0"/>
              <a:t> </a:t>
            </a:r>
            <a:r>
              <a:rPr lang="tr-TR" dirty="0" smtClean="0"/>
              <a:t>yapılandırıcıyı kaybediyorduk ve eğer bu </a:t>
            </a:r>
            <a:r>
              <a:rPr lang="tr-TR" dirty="0" err="1" smtClean="0"/>
              <a:t>parametresiz</a:t>
            </a:r>
            <a:endParaRPr lang="tr-TR" dirty="0" smtClean="0"/>
          </a:p>
          <a:p>
            <a:r>
              <a:rPr lang="tr-TR" dirty="0" smtClean="0"/>
              <a:t>yapılandırıcıyı kullanmak istiyorsak açıkça yazmamız gerekiyordu. 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0" y="1212464"/>
            <a:ext cx="4495800" cy="196215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84667" y="3092700"/>
            <a:ext cx="136811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 Dolayısıyla üst sınıfımız </a:t>
            </a:r>
            <a:r>
              <a:rPr lang="tr-TR" dirty="0" err="1" smtClean="0"/>
              <a:t>Ogrenci</a:t>
            </a:r>
            <a:r>
              <a:rPr lang="tr-TR" dirty="0" smtClean="0"/>
              <a:t> sınıfına yukarıdaki yapılandırıcıyı yazarak ve main metodunu yukarıdaki gibi güncelleyerek</a:t>
            </a:r>
          </a:p>
          <a:p>
            <a:r>
              <a:rPr lang="tr-TR" dirty="0" smtClean="0"/>
              <a:t> (yeni yapılandırıcıyı kullanarak) bir </a:t>
            </a:r>
            <a:r>
              <a:rPr lang="tr-TR" dirty="0" err="1" smtClean="0"/>
              <a:t>Ogrenci</a:t>
            </a:r>
            <a:r>
              <a:rPr lang="tr-TR" dirty="0" smtClean="0"/>
              <a:t> nesnesi oluşturabiliriz. </a:t>
            </a:r>
            <a:r>
              <a:rPr lang="tr-TR" dirty="0" err="1" smtClean="0"/>
              <a:t>Ogrenci</a:t>
            </a:r>
            <a:r>
              <a:rPr lang="tr-TR" dirty="0" smtClean="0"/>
              <a:t> nesnesi oluşturmada </a:t>
            </a:r>
            <a:r>
              <a:rPr lang="tr-TR" dirty="0" err="1"/>
              <a:t>parametresiz</a:t>
            </a:r>
            <a:r>
              <a:rPr lang="tr-TR" dirty="0"/>
              <a:t> </a:t>
            </a:r>
            <a:r>
              <a:rPr lang="tr-TR" dirty="0" smtClean="0"/>
              <a:t>yapılandırıcı </a:t>
            </a:r>
          </a:p>
          <a:p>
            <a:r>
              <a:rPr lang="tr-TR" dirty="0" smtClean="0"/>
              <a:t> kullanmadığımız için (ve ileride de kullanmayacaksak) sol üstte görüldüğü gibi bunu açıkça yazmamıza gerek yoktu. </a:t>
            </a:r>
          </a:p>
          <a:p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 Ancak biz alt sınıftan bir nesneyi(</a:t>
            </a:r>
            <a:r>
              <a:rPr lang="tr-TR" sz="1100" dirty="0" err="1" smtClean="0"/>
              <a:t>uniogr</a:t>
            </a:r>
            <a:r>
              <a:rPr lang="tr-TR" dirty="0" smtClean="0"/>
              <a:t>) üst </a:t>
            </a:r>
            <a:r>
              <a:rPr lang="tr-TR" dirty="0"/>
              <a:t>sınıfın </a:t>
            </a:r>
            <a:r>
              <a:rPr lang="tr-TR" dirty="0" err="1"/>
              <a:t>parametresiz</a:t>
            </a:r>
            <a:r>
              <a:rPr lang="tr-TR" dirty="0"/>
              <a:t>  </a:t>
            </a:r>
            <a:r>
              <a:rPr lang="tr-TR" dirty="0" smtClean="0"/>
              <a:t>yapılandırıcısını çağırarak oluşturuyoruz.</a:t>
            </a:r>
          </a:p>
        </p:txBody>
      </p:sp>
      <p:cxnSp>
        <p:nvCxnSpPr>
          <p:cNvPr id="12" name="Düz Ok Bağlayıcısı 11"/>
          <p:cNvCxnSpPr/>
          <p:nvPr/>
        </p:nvCxnSpPr>
        <p:spPr>
          <a:xfrm flipH="1" flipV="1">
            <a:off x="4207933" y="2370668"/>
            <a:ext cx="956224" cy="94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Resi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58" y="1201730"/>
            <a:ext cx="3800475" cy="1847850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58" y="5077326"/>
            <a:ext cx="2894542" cy="1780674"/>
          </a:xfrm>
          <a:prstGeom prst="rect">
            <a:avLst/>
          </a:prstGeom>
        </p:spPr>
      </p:pic>
      <p:cxnSp>
        <p:nvCxnSpPr>
          <p:cNvPr id="19" name="Düz Ok Bağlayıcısı 18"/>
          <p:cNvCxnSpPr/>
          <p:nvPr/>
        </p:nvCxnSpPr>
        <p:spPr>
          <a:xfrm flipH="1" flipV="1">
            <a:off x="1710267" y="6078767"/>
            <a:ext cx="1676400" cy="4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kdörtgen 21"/>
          <p:cNvSpPr/>
          <p:nvPr/>
        </p:nvSpPr>
        <p:spPr>
          <a:xfrm>
            <a:off x="4423058" y="-11361"/>
            <a:ext cx="2863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MİRAS(KALITIM)</a:t>
            </a:r>
          </a:p>
        </p:txBody>
      </p:sp>
      <p:cxnSp>
        <p:nvCxnSpPr>
          <p:cNvPr id="9" name="Eğri Bağlayıcı 8"/>
          <p:cNvCxnSpPr/>
          <p:nvPr/>
        </p:nvCxnSpPr>
        <p:spPr>
          <a:xfrm flipV="1">
            <a:off x="7750978" y="2039124"/>
            <a:ext cx="1655490" cy="1274614"/>
          </a:xfrm>
          <a:prstGeom prst="curvedConnector3">
            <a:avLst>
              <a:gd name="adj1" fmla="val 166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Resim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7912" y="4674830"/>
            <a:ext cx="3260387" cy="1103516"/>
          </a:xfrm>
          <a:prstGeom prst="rect">
            <a:avLst/>
          </a:prstGeom>
        </p:spPr>
      </p:pic>
      <p:cxnSp>
        <p:nvCxnSpPr>
          <p:cNvPr id="34" name="Düz Ok Bağlayıcısı 33"/>
          <p:cNvCxnSpPr/>
          <p:nvPr/>
        </p:nvCxnSpPr>
        <p:spPr>
          <a:xfrm>
            <a:off x="5647267" y="4487583"/>
            <a:ext cx="2844800" cy="86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kdörtgen 36"/>
          <p:cNvSpPr/>
          <p:nvPr/>
        </p:nvSpPr>
        <p:spPr>
          <a:xfrm>
            <a:off x="3483778" y="5787371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 Dolayısıyla bir hata mesajı alacağız. Bunu düzeltmek için iki tercihimiz var. İlki; yukarıdaki main metodunu </a:t>
            </a:r>
            <a:r>
              <a:rPr lang="tr-TR" dirty="0" smtClean="0"/>
              <a:t>değiştirmeyeceksek  </a:t>
            </a:r>
            <a:r>
              <a:rPr lang="tr-TR" dirty="0"/>
              <a:t>üst sınıfın içerisine </a:t>
            </a:r>
            <a:r>
              <a:rPr lang="tr-TR" dirty="0" smtClean="0"/>
              <a:t>yandaki </a:t>
            </a:r>
            <a:r>
              <a:rPr lang="tr-TR" dirty="0"/>
              <a:t>gibi </a:t>
            </a:r>
            <a:r>
              <a:rPr lang="tr-TR" dirty="0" err="1" smtClean="0"/>
              <a:t>parametresiz</a:t>
            </a:r>
            <a:r>
              <a:rPr lang="tr-TR" dirty="0" smtClean="0"/>
              <a:t> </a:t>
            </a:r>
            <a:r>
              <a:rPr lang="tr-TR" dirty="0"/>
              <a:t>yapılandırıcıyı yazarız.</a:t>
            </a:r>
          </a:p>
        </p:txBody>
      </p:sp>
      <p:cxnSp>
        <p:nvCxnSpPr>
          <p:cNvPr id="42" name="Düz Ok Bağlayıcısı 41"/>
          <p:cNvCxnSpPr/>
          <p:nvPr/>
        </p:nvCxnSpPr>
        <p:spPr>
          <a:xfrm flipV="1">
            <a:off x="3767412" y="2370668"/>
            <a:ext cx="2921255" cy="189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37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1175</Words>
  <Application>Microsoft Office PowerPoint</Application>
  <PresentationFormat>Geniş ekran</PresentationFormat>
  <Paragraphs>173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Consolas</vt:lpstr>
      <vt:lpstr>Garamond</vt:lpstr>
      <vt:lpstr>Times New Roman</vt:lpstr>
      <vt:lpstr>Wingdings</vt:lpstr>
      <vt:lpstr>Office Teması</vt:lpstr>
      <vt:lpstr>Bölüm 3 BİLP205-Nesneye Yönelik Programlama II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09 BİLP104-Nesneye Yönelik Programlama II</dc:title>
  <dc:creator>Muhammet Yorulmaz</dc:creator>
  <cp:lastModifiedBy>Neo</cp:lastModifiedBy>
  <cp:revision>59</cp:revision>
  <dcterms:created xsi:type="dcterms:W3CDTF">2020-05-21T13:06:37Z</dcterms:created>
  <dcterms:modified xsi:type="dcterms:W3CDTF">2020-07-20T18:59:04Z</dcterms:modified>
</cp:coreProperties>
</file>