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6" r:id="rId4"/>
    <p:sldId id="257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5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52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8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6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4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9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6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1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BFD4-3F0D-460A-AC95-3A1DE81B5259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9468-C6E7-4F05-AD4B-7C88F90E7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6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ilgisayarkavramlari.com/2008/08/09/siralama-algoritmalari-sorting-algorithm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248303" y="86775"/>
            <a:ext cx="410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Baloncuk Sıralama(</a:t>
            </a:r>
            <a:r>
              <a:rPr lang="tr-TR" sz="2400" i="1" dirty="0" err="1" smtClean="0"/>
              <a:t>Bubble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685954" y="578298"/>
            <a:ext cx="11283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0" dirty="0" smtClean="0">
                <a:solidFill>
                  <a:srgbClr val="595959"/>
                </a:solidFill>
                <a:effectLst/>
              </a:rPr>
              <a:t>Verinin </a:t>
            </a:r>
            <a:r>
              <a:rPr lang="tr-TR" i="0" u="none" strike="noStrike" dirty="0" smtClean="0">
                <a:solidFill>
                  <a:srgbClr val="A03717"/>
                </a:solidFill>
                <a:effectLst/>
              </a:rPr>
              <a:t>sıralanması </a:t>
            </a:r>
            <a:r>
              <a:rPr lang="tr-TR" i="0" dirty="0" smtClean="0">
                <a:solidFill>
                  <a:srgbClr val="595959"/>
                </a:solidFill>
                <a:effectLst/>
              </a:rPr>
              <a:t>için geliştirilen</a:t>
            </a:r>
            <a:r>
              <a:rPr lang="tr-TR" i="0" u="none" strike="noStrike" dirty="0" smtClean="0">
                <a:solidFill>
                  <a:srgbClr val="A03717"/>
                </a:solidFill>
                <a:effectLst/>
                <a:hlinkClick r:id="rId2"/>
              </a:rPr>
              <a:t> sıralama algoritmalarından (</a:t>
            </a:r>
            <a:r>
              <a:rPr lang="tr-TR" i="0" u="none" strike="noStrike" dirty="0" err="1" smtClean="0">
                <a:solidFill>
                  <a:srgbClr val="A03717"/>
                </a:solidFill>
                <a:effectLst/>
                <a:hlinkClick r:id="rId2"/>
              </a:rPr>
              <a:t>sorting</a:t>
            </a:r>
            <a:r>
              <a:rPr lang="tr-TR" i="0" u="none" strike="noStrike" dirty="0" smtClean="0">
                <a:solidFill>
                  <a:srgbClr val="A03717"/>
                </a:solidFill>
                <a:effectLst/>
                <a:hlinkClick r:id="rId2"/>
              </a:rPr>
              <a:t> </a:t>
            </a:r>
            <a:r>
              <a:rPr lang="tr-TR" i="0" u="none" strike="noStrike" dirty="0" err="1" smtClean="0">
                <a:solidFill>
                  <a:srgbClr val="A03717"/>
                </a:solidFill>
                <a:effectLst/>
                <a:hlinkClick r:id="rId2"/>
              </a:rPr>
              <a:t>algorithms</a:t>
            </a:r>
            <a:r>
              <a:rPr lang="tr-TR" i="0" u="none" strike="noStrike" dirty="0" smtClean="0">
                <a:solidFill>
                  <a:srgbClr val="A03717"/>
                </a:solidFill>
                <a:effectLst/>
                <a:hlinkClick r:id="rId2"/>
              </a:rPr>
              <a:t>)</a:t>
            </a:r>
            <a:r>
              <a:rPr lang="tr-TR" i="0" dirty="0" smtClean="0">
                <a:solidFill>
                  <a:srgbClr val="595959"/>
                </a:solidFill>
                <a:effectLst/>
              </a:rPr>
              <a:t> biridir. Temel olarak; ardışık iki verinin </a:t>
            </a:r>
            <a:r>
              <a:rPr lang="tr-TR" dirty="0" smtClean="0">
                <a:solidFill>
                  <a:srgbClr val="595959"/>
                </a:solidFill>
              </a:rPr>
              <a:t>kıyaslanarak yer değiştirmesi</a:t>
            </a:r>
            <a:r>
              <a:rPr lang="tr-TR" i="0" dirty="0" smtClean="0">
                <a:solidFill>
                  <a:srgbClr val="595959"/>
                </a:solidFill>
                <a:effectLst/>
              </a:rPr>
              <a:t> ve bu işlemin sürekli tekrarlanmasına dayanır. </a:t>
            </a:r>
            <a:r>
              <a:rPr lang="tr-TR" dirty="0" smtClean="0">
                <a:solidFill>
                  <a:srgbClr val="595959"/>
                </a:solidFill>
              </a:rPr>
              <a:t>Buradaki büyük (</a:t>
            </a:r>
            <a:r>
              <a:rPr lang="tr-TR" sz="1200" i="1" dirty="0" smtClean="0">
                <a:solidFill>
                  <a:srgbClr val="595959"/>
                </a:solidFill>
              </a:rPr>
              <a:t>büyükten küçüğe sıralama yapılmak isteniyorsa küçük </a:t>
            </a:r>
            <a:r>
              <a:rPr lang="tr-TR" dirty="0" smtClean="0">
                <a:solidFill>
                  <a:srgbClr val="595959"/>
                </a:solidFill>
              </a:rPr>
              <a:t>) elemanın diğer elemanlar üzerinden, listenin(veya dizinin) sonuna doğru yer değiştirmesi</a:t>
            </a:r>
            <a:r>
              <a:rPr lang="tr-TR" i="0" dirty="0" smtClean="0">
                <a:solidFill>
                  <a:srgbClr val="595959"/>
                </a:solidFill>
                <a:effectLst/>
              </a:rPr>
              <a:t> bir baloncuğun (</a:t>
            </a:r>
            <a:r>
              <a:rPr lang="tr-TR" i="0" dirty="0" err="1" smtClean="0">
                <a:solidFill>
                  <a:srgbClr val="595959"/>
                </a:solidFill>
                <a:effectLst/>
              </a:rPr>
              <a:t>bubble</a:t>
            </a:r>
            <a:r>
              <a:rPr lang="tr-TR" i="0" dirty="0" smtClean="0">
                <a:solidFill>
                  <a:srgbClr val="595959"/>
                </a:solidFill>
                <a:effectLst/>
              </a:rPr>
              <a:t>) hareket etmesine benzetildiğinden baloncuk sıralama olarak isimlendirilmiştir.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432593" y="5523450"/>
            <a:ext cx="2568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/>
              <a:t>İçteki tek bir döngü</a:t>
            </a: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5382401" y="2940453"/>
            <a:ext cx="6586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rgbClr val="595959"/>
                </a:solidFill>
                <a:effectLst/>
              </a:rPr>
              <a:t>Yandaki örnekte bir döngü ile en büyük sayıyı sona taşımış olduk. </a:t>
            </a:r>
            <a:r>
              <a:rPr lang="tr-TR" dirty="0" smtClean="0">
                <a:solidFill>
                  <a:srgbClr val="595959"/>
                </a:solidFill>
              </a:rPr>
              <a:t>Buna göre aynı adımları dizinin diğer elemanları için tekrar </a:t>
            </a:r>
          </a:p>
          <a:p>
            <a:r>
              <a:rPr lang="tr-TR" dirty="0">
                <a:solidFill>
                  <a:srgbClr val="595959"/>
                </a:solidFill>
              </a:rPr>
              <a:t> </a:t>
            </a:r>
            <a:r>
              <a:rPr lang="tr-TR" dirty="0" smtClean="0">
                <a:solidFill>
                  <a:srgbClr val="595959"/>
                </a:solidFill>
              </a:rPr>
              <a:t>    etmemiz gerekir(bir dış döngüye ihtiyacımız var).</a:t>
            </a:r>
          </a:p>
          <a:p>
            <a:r>
              <a:rPr lang="tr-TR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rgbClr val="595959"/>
                </a:solidFill>
              </a:rPr>
              <a:t>Ancak artık sona taşınan elemanlara bakmamıza gerek yoktur. Yani her başa döndüğümüzde, bakacağımız elemanların sayısı gittikçe azalacaktır. </a:t>
            </a:r>
            <a:r>
              <a:rPr lang="tr-TR" b="1" dirty="0" smtClean="0">
                <a:solidFill>
                  <a:srgbClr val="595959"/>
                </a:solidFill>
              </a:rPr>
              <a:t>Bunu(dıştaki döngüyü) sonraki </a:t>
            </a:r>
            <a:r>
              <a:rPr lang="tr-TR" b="1" dirty="0" err="1" smtClean="0">
                <a:solidFill>
                  <a:srgbClr val="595959"/>
                </a:solidFill>
              </a:rPr>
              <a:t>slaytı</a:t>
            </a:r>
            <a:r>
              <a:rPr lang="tr-TR" b="1" dirty="0" smtClean="0">
                <a:solidFill>
                  <a:srgbClr val="595959"/>
                </a:solidFill>
              </a:rPr>
              <a:t> dikkatli inceleyip daha iyi anlayabiliriz.</a:t>
            </a:r>
            <a:endParaRPr lang="tr-TR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8" y="2370202"/>
            <a:ext cx="4886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13" y="76818"/>
            <a:ext cx="4050559" cy="26293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8" y="6348694"/>
            <a:ext cx="1655246" cy="50930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3" y="144224"/>
            <a:ext cx="4133333" cy="256190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13" y="2831690"/>
            <a:ext cx="4291557" cy="316190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79" y="6318604"/>
            <a:ext cx="1658672" cy="51976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53" y="2831690"/>
            <a:ext cx="4543918" cy="33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28" y="2883691"/>
            <a:ext cx="2054683" cy="237668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685738" y="4292044"/>
            <a:ext cx="189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/>
              <a:t>Dıştaki döngü</a:t>
            </a:r>
            <a:endParaRPr lang="tr-TR" sz="2400" dirty="0"/>
          </a:p>
        </p:txBody>
      </p:sp>
      <p:sp>
        <p:nvSpPr>
          <p:cNvPr id="8" name="Dikdörtgen 7"/>
          <p:cNvSpPr/>
          <p:nvPr/>
        </p:nvSpPr>
        <p:spPr>
          <a:xfrm>
            <a:off x="292056" y="1054346"/>
            <a:ext cx="113882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0" dirty="0" smtClean="0">
                <a:solidFill>
                  <a:srgbClr val="595959"/>
                </a:solidFill>
                <a:effectLst/>
              </a:rPr>
              <a:t>Aşağıdaki örnekte dıştaki döngü gösterilm</a:t>
            </a:r>
            <a:r>
              <a:rPr lang="tr-TR" sz="2000" dirty="0" smtClean="0">
                <a:solidFill>
                  <a:srgbClr val="595959"/>
                </a:solidFill>
              </a:rPr>
              <a:t>iştir. Burada her satırda bir önceki adımda açıklanan içteki döngü</a:t>
            </a:r>
          </a:p>
          <a:p>
            <a:r>
              <a:rPr lang="tr-TR" sz="2000" dirty="0" smtClean="0">
                <a:solidFill>
                  <a:srgbClr val="595959"/>
                </a:solidFill>
              </a:rPr>
              <a:t> tamamlanmaktadır (incelenen sayılardan en büyük olanın sona doğru taşınması.)</a:t>
            </a:r>
          </a:p>
          <a:p>
            <a:r>
              <a:rPr lang="tr-TR" sz="2000" dirty="0" smtClean="0">
                <a:solidFill>
                  <a:srgbClr val="595959"/>
                </a:solidFill>
              </a:rPr>
              <a:t>Ancak burada renkli gösterilen elemanları bir öncekiyle kıyaslamamıza gerek yoktur. Çünkü bunların sonlara </a:t>
            </a:r>
          </a:p>
          <a:p>
            <a:r>
              <a:rPr lang="tr-TR" sz="2000" dirty="0" smtClean="0">
                <a:solidFill>
                  <a:srgbClr val="595959"/>
                </a:solidFill>
              </a:rPr>
              <a:t>taşınan sıralı elemanlar olduğundan eminiz.</a:t>
            </a:r>
            <a:endParaRPr lang="tr-TR" sz="20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09" y="2982356"/>
            <a:ext cx="3133725" cy="261937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4248303" y="86775"/>
            <a:ext cx="410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Baloncuk Sıralama(</a:t>
            </a:r>
            <a:r>
              <a:rPr lang="tr-TR" sz="2400" i="1" dirty="0" err="1" smtClean="0"/>
              <a:t>Bubble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1157467" y="2883691"/>
            <a:ext cx="486030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900" dirty="0" smtClean="0"/>
              <a:t>i=0</a:t>
            </a:r>
          </a:p>
          <a:p>
            <a:r>
              <a:rPr lang="tr-TR" sz="1900" dirty="0" smtClean="0"/>
              <a:t>i=1</a:t>
            </a:r>
          </a:p>
          <a:p>
            <a:r>
              <a:rPr lang="tr-TR" sz="1900" dirty="0" smtClean="0"/>
              <a:t>i=2</a:t>
            </a:r>
          </a:p>
          <a:p>
            <a:r>
              <a:rPr lang="tr-TR" sz="1900" dirty="0" smtClean="0"/>
              <a:t>i=3</a:t>
            </a:r>
          </a:p>
          <a:p>
            <a:r>
              <a:rPr lang="tr-TR" sz="1900" dirty="0" smtClean="0"/>
              <a:t>i=4</a:t>
            </a:r>
          </a:p>
          <a:p>
            <a:r>
              <a:rPr lang="tr-TR" sz="1900" dirty="0" smtClean="0"/>
              <a:t>i=5</a:t>
            </a:r>
          </a:p>
          <a:p>
            <a:r>
              <a:rPr lang="tr-TR" sz="1900" dirty="0" smtClean="0"/>
              <a:t>i=6</a:t>
            </a:r>
          </a:p>
          <a:p>
            <a:r>
              <a:rPr lang="tr-TR" sz="1900" dirty="0" smtClean="0"/>
              <a:t>i=7</a:t>
            </a:r>
            <a:endParaRPr lang="tr-TR" sz="1900" dirty="0"/>
          </a:p>
        </p:txBody>
      </p:sp>
    </p:spTree>
    <p:extLst>
      <p:ext uri="{BB962C8B-B14F-4D97-AF65-F5344CB8AC3E}">
        <p14:creationId xmlns:p14="http://schemas.microsoft.com/office/powerpoint/2010/main" val="2968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563" y="1529154"/>
            <a:ext cx="2247900" cy="39624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5" y="1082472"/>
            <a:ext cx="6248400" cy="54578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248303" y="86775"/>
            <a:ext cx="410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Baloncuk Sıralama(</a:t>
            </a:r>
            <a:r>
              <a:rPr lang="tr-TR" sz="2400" i="1" dirty="0" err="1" smtClean="0"/>
              <a:t>Bubble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825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09700"/>
            <a:ext cx="7448550" cy="40386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376271" y="92388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Seçim Sıralama(</a:t>
            </a:r>
            <a:r>
              <a:rPr lang="tr-TR" sz="2400" i="1" dirty="0" err="1" smtClean="0"/>
              <a:t>Selection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288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1366244"/>
            <a:ext cx="3860800" cy="5516694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72" y="3721510"/>
            <a:ext cx="4850019" cy="293922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43933" y="662582"/>
            <a:ext cx="11607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</a:t>
            </a:r>
            <a:r>
              <a:rPr lang="tr-TR" i="1" dirty="0" smtClean="0"/>
              <a:t>sayaç</a:t>
            </a:r>
            <a:r>
              <a:rPr lang="tr-TR" dirty="0" smtClean="0"/>
              <a:t> ile dizinin (listenin) en başından başlayıp sağa doğru gidiyoruz(dış döngü).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dirty="0" smtClean="0"/>
              <a:t>Her </a:t>
            </a:r>
            <a:r>
              <a:rPr lang="tr-TR" dirty="0"/>
              <a:t>adımda </a:t>
            </a:r>
            <a:r>
              <a:rPr lang="tr-TR" i="1" dirty="0" err="1" smtClean="0"/>
              <a:t>sayac</a:t>
            </a:r>
            <a:r>
              <a:rPr lang="tr-TR" dirty="0" err="1" smtClean="0"/>
              <a:t>tan</a:t>
            </a:r>
            <a:r>
              <a:rPr lang="tr-TR" dirty="0" smtClean="0"/>
              <a:t> itibaren, bir döngüyle (</a:t>
            </a:r>
            <a:r>
              <a:rPr lang="tr-TR" i="1" dirty="0" smtClean="0"/>
              <a:t>iç döngü</a:t>
            </a:r>
            <a:r>
              <a:rPr lang="tr-TR" dirty="0" smtClean="0"/>
              <a:t>) sağda kalan </a:t>
            </a:r>
          </a:p>
          <a:p>
            <a:pPr lvl="1"/>
            <a:r>
              <a:rPr lang="tr-TR" dirty="0" smtClean="0"/>
              <a:t>    elemanların içinde en küçük olan elemanı buluyoruz. Bu bulduğumuz </a:t>
            </a:r>
          </a:p>
          <a:p>
            <a:pPr lvl="1"/>
            <a:r>
              <a:rPr lang="tr-TR" dirty="0" smtClean="0"/>
              <a:t>     </a:t>
            </a:r>
            <a:r>
              <a:rPr lang="tr-TR" dirty="0" err="1" smtClean="0"/>
              <a:t>enKucuk</a:t>
            </a:r>
            <a:r>
              <a:rPr lang="tr-TR" dirty="0" smtClean="0"/>
              <a:t> değerin konumunu </a:t>
            </a:r>
            <a:r>
              <a:rPr lang="tr-TR" i="1" dirty="0" err="1" smtClean="0"/>
              <a:t>min_index</a:t>
            </a:r>
            <a:r>
              <a:rPr lang="tr-TR" dirty="0" smtClean="0"/>
              <a:t> değişkeni içinde saklıyoruz.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tr-TR" i="1" dirty="0" err="1" smtClean="0"/>
              <a:t>min_index</a:t>
            </a:r>
            <a:r>
              <a:rPr lang="tr-TR" i="1" dirty="0" smtClean="0"/>
              <a:t> </a:t>
            </a:r>
            <a:r>
              <a:rPr lang="tr-TR" dirty="0" smtClean="0"/>
              <a:t>konumundaki eleman ile (sayacın sağında kalan bulduğumuz en küçük</a:t>
            </a:r>
          </a:p>
          <a:p>
            <a:pPr lvl="1"/>
            <a:r>
              <a:rPr lang="tr-TR" dirty="0" smtClean="0"/>
              <a:t>eleman)</a:t>
            </a:r>
            <a:r>
              <a:rPr lang="tr-TR" i="1" dirty="0" smtClean="0"/>
              <a:t> sayac</a:t>
            </a:r>
            <a:r>
              <a:rPr lang="tr-TR" dirty="0" smtClean="0"/>
              <a:t>ın belirttiği konumdaki elemanla karşılıklı yer değiştiriyoruz.</a:t>
            </a:r>
          </a:p>
          <a:p>
            <a:endParaRPr lang="tr-TR" dirty="0" smtClean="0"/>
          </a:p>
          <a:p>
            <a:r>
              <a:rPr lang="tr-TR" dirty="0" smtClean="0"/>
              <a:t>Yukarıdaki iki işlemi sayaç sondan bir önceki elemana ulaşana kadar tekrarlıyoruz.</a:t>
            </a:r>
          </a:p>
          <a:p>
            <a:r>
              <a:rPr lang="tr-TR" dirty="0" smtClean="0"/>
              <a:t>Aşağıda ve yanda dıştaki her döngü sonundaki değişim gösterilmektedir.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376271" y="92388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Seçim Sıralama(</a:t>
            </a:r>
            <a:r>
              <a:rPr lang="tr-TR" sz="2400" i="1" dirty="0" err="1" smtClean="0"/>
              <a:t>Selection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9803086" y="2340192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i=0</a:t>
            </a:r>
            <a:endParaRPr lang="tr-TR" sz="1100" dirty="0"/>
          </a:p>
        </p:txBody>
      </p:sp>
      <p:sp>
        <p:nvSpPr>
          <p:cNvPr id="7" name="Dikdörtgen 6"/>
          <p:cNvSpPr/>
          <p:nvPr/>
        </p:nvSpPr>
        <p:spPr>
          <a:xfrm>
            <a:off x="10081903" y="2940242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i=1</a:t>
            </a:r>
            <a:endParaRPr lang="tr-TR" sz="1100" dirty="0"/>
          </a:p>
        </p:txBody>
      </p:sp>
      <p:sp>
        <p:nvSpPr>
          <p:cNvPr id="8" name="Dikdörtgen 7"/>
          <p:cNvSpPr/>
          <p:nvPr/>
        </p:nvSpPr>
        <p:spPr>
          <a:xfrm>
            <a:off x="10330136" y="3540292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i=2</a:t>
            </a:r>
            <a:endParaRPr lang="tr-TR" sz="1100" dirty="0"/>
          </a:p>
        </p:txBody>
      </p:sp>
      <p:sp>
        <p:nvSpPr>
          <p:cNvPr id="9" name="Dikdörtgen 8"/>
          <p:cNvSpPr/>
          <p:nvPr/>
        </p:nvSpPr>
        <p:spPr>
          <a:xfrm>
            <a:off x="10628586" y="4124591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i=3</a:t>
            </a:r>
            <a:endParaRPr lang="tr-TR" sz="1100" dirty="0"/>
          </a:p>
        </p:txBody>
      </p:sp>
      <p:sp>
        <p:nvSpPr>
          <p:cNvPr id="10" name="Dikdörtgen 9"/>
          <p:cNvSpPr/>
          <p:nvPr/>
        </p:nvSpPr>
        <p:spPr>
          <a:xfrm>
            <a:off x="10895286" y="4657856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i=4</a:t>
            </a:r>
            <a:endParaRPr lang="tr-TR" sz="1100" dirty="0"/>
          </a:p>
        </p:txBody>
      </p:sp>
      <p:sp>
        <p:nvSpPr>
          <p:cNvPr id="11" name="Dikdörtgen 10"/>
          <p:cNvSpPr/>
          <p:nvPr/>
        </p:nvSpPr>
        <p:spPr>
          <a:xfrm>
            <a:off x="11074983" y="5191121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i=5</a:t>
            </a:r>
            <a:endParaRPr lang="tr-TR" sz="1100" dirty="0"/>
          </a:p>
        </p:txBody>
      </p:sp>
      <p:sp>
        <p:nvSpPr>
          <p:cNvPr id="12" name="Dikdörtgen 11"/>
          <p:cNvSpPr/>
          <p:nvPr/>
        </p:nvSpPr>
        <p:spPr>
          <a:xfrm>
            <a:off x="11392338" y="5775419"/>
            <a:ext cx="359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i=6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11934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66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" y="1385627"/>
            <a:ext cx="6657975" cy="52006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376271" y="92388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Seçim Sıralama(</a:t>
            </a:r>
            <a:r>
              <a:rPr lang="tr-TR" sz="2400" i="1" dirty="0" err="1" smtClean="0"/>
              <a:t>Selection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sort</a:t>
            </a:r>
            <a:r>
              <a:rPr lang="tr-TR" sz="2400" i="1" dirty="0" smtClean="0"/>
              <a:t>)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03" y="2164599"/>
            <a:ext cx="1600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245</Words>
  <Application>Microsoft Office PowerPoint</Application>
  <PresentationFormat>Geniş ekran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18</cp:revision>
  <dcterms:created xsi:type="dcterms:W3CDTF">2018-11-29T07:22:07Z</dcterms:created>
  <dcterms:modified xsi:type="dcterms:W3CDTF">2020-08-18T18:22:18Z</dcterms:modified>
</cp:coreProperties>
</file>