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6" r:id="rId3"/>
    <p:sldId id="257" r:id="rId4"/>
    <p:sldId id="269" r:id="rId5"/>
    <p:sldId id="270" r:id="rId6"/>
    <p:sldId id="268" r:id="rId7"/>
    <p:sldId id="258" r:id="rId8"/>
    <p:sldId id="271" r:id="rId9"/>
    <p:sldId id="259" r:id="rId10"/>
    <p:sldId id="272" r:id="rId11"/>
    <p:sldId id="262" r:id="rId12"/>
    <p:sldId id="276" r:id="rId13"/>
    <p:sldId id="277" r:id="rId14"/>
    <p:sldId id="275" r:id="rId15"/>
    <p:sldId id="273" r:id="rId16"/>
    <p:sldId id="265"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9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57F1A1-EC0B-413F-B004-B0D008782BBD}" type="datetimeFigureOut">
              <a:rPr lang="tr-TR" smtClean="0"/>
              <a:t>6.08.2020</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62319-987B-4D59-B425-99D85456121B}" type="slidenum">
              <a:rPr lang="tr-TR" smtClean="0"/>
              <a:t>‹#›</a:t>
            </a:fld>
            <a:endParaRPr lang="tr-TR"/>
          </a:p>
        </p:txBody>
      </p:sp>
    </p:spTree>
    <p:extLst>
      <p:ext uri="{BB962C8B-B14F-4D97-AF65-F5344CB8AC3E}">
        <p14:creationId xmlns:p14="http://schemas.microsoft.com/office/powerpoint/2010/main" val="253257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D69EEE21-639B-4709-893B-12A8A309FC5D}" type="datetime1">
              <a:rPr lang="tr-TR" smtClean="0"/>
              <a:t>6.08.2020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73435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755976A-E874-4DC0-B474-EBC8BE9C7181}" type="datetime1">
              <a:rPr lang="tr-TR" smtClean="0"/>
              <a:t>6.08.2020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13162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DE10D95-EE78-4C88-9D57-88F942D03F8F}" type="datetime1">
              <a:rPr lang="tr-TR" smtClean="0"/>
              <a:t>6.08.2020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2956368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BE084FCC-CF43-463F-92A7-14469395C9CA}" type="datetime1">
              <a:rPr lang="tr-TR" smtClean="0"/>
              <a:t>6.08.2020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41317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C749A203-E619-4CB8-B930-ED937C98F81A}" type="datetime1">
              <a:rPr lang="tr-TR" smtClean="0"/>
              <a:t>6.08.2020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255411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DE5503BC-7431-44C2-AD80-9F09819E5855}" type="datetime1">
              <a:rPr lang="tr-TR" smtClean="0"/>
              <a:t>6.08.2020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311176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314D9AC-8DAA-423A-840C-2C22A307430D}" type="datetime1">
              <a:rPr lang="tr-TR" smtClean="0"/>
              <a:t>6.08.2020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664506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36B42C4-719A-493D-8C76-50F137B6798F}" type="datetime1">
              <a:rPr lang="tr-TR" smtClean="0"/>
              <a:t>6.08.2020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14302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DE21037-60DF-4ECA-9F3C-ED8FEF51EDD3}" type="datetime1">
              <a:rPr lang="tr-TR" smtClean="0"/>
              <a:t>6.08.2020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49085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704CE0D-22C5-4A1E-B014-2F62DD4632F6}" type="datetime1">
              <a:rPr lang="tr-TR" smtClean="0"/>
              <a:t>6.08.2020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390411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8429F53E-952A-44DF-9643-A882669B619E}" type="datetime1">
              <a:rPr lang="tr-TR" smtClean="0"/>
              <a:t>6.08.2020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E8788E3F-AEBD-470B-BFA3-35CA3FC78051}" type="slidenum">
              <a:rPr lang="tr-TR" smtClean="0"/>
              <a:t>‹#›</a:t>
            </a:fld>
            <a:endParaRPr lang="tr-TR"/>
          </a:p>
        </p:txBody>
      </p:sp>
    </p:spTree>
    <p:extLst>
      <p:ext uri="{BB962C8B-B14F-4D97-AF65-F5344CB8AC3E}">
        <p14:creationId xmlns:p14="http://schemas.microsoft.com/office/powerpoint/2010/main" val="238410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26FB7-1CB1-4DB2-9CC6-F583205AD932}" type="datetime1">
              <a:rPr lang="tr-TR" smtClean="0"/>
              <a:t>6.08.2020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88E3F-AEBD-470B-BFA3-35CA3FC78051}" type="slidenum">
              <a:rPr lang="tr-TR" smtClean="0"/>
              <a:t>‹#›</a:t>
            </a:fld>
            <a:endParaRPr lang="tr-TR"/>
          </a:p>
        </p:txBody>
      </p:sp>
    </p:spTree>
    <p:extLst>
      <p:ext uri="{BB962C8B-B14F-4D97-AF65-F5344CB8AC3E}">
        <p14:creationId xmlns:p14="http://schemas.microsoft.com/office/powerpoint/2010/main" val="4024746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334482" y="1302288"/>
            <a:ext cx="11488189" cy="3477875"/>
          </a:xfrm>
          <a:prstGeom prst="rect">
            <a:avLst/>
          </a:prstGeom>
          <a:noFill/>
        </p:spPr>
        <p:txBody>
          <a:bodyPr wrap="square" rtlCol="0">
            <a:spAutoFit/>
          </a:bodyPr>
          <a:lstStyle/>
          <a:p>
            <a:pPr marL="285750" indent="-285750" algn="just">
              <a:buFont typeface="Wingdings" panose="05000000000000000000" pitchFamily="2" charset="2"/>
              <a:buChar char="v"/>
            </a:pPr>
            <a:r>
              <a:rPr lang="tr-TR" sz="2000" dirty="0" err="1" smtClean="0">
                <a:latin typeface="Garamond" panose="02020404030301010803" pitchFamily="18" charset="0"/>
              </a:rPr>
              <a:t>Polimorfizm’in</a:t>
            </a:r>
            <a:r>
              <a:rPr lang="tr-TR" sz="2000" dirty="0" smtClean="0">
                <a:latin typeface="Garamond" panose="02020404030301010803" pitchFamily="18" charset="0"/>
              </a:rPr>
              <a:t> programlamadaki kullanımına geçmeden önce, kelime anlamına bir bakmak programlamadaki anlamını daha kolay kavramamıza yardımcı olacaktır. </a:t>
            </a:r>
            <a:r>
              <a:rPr lang="tr-TR" sz="2000" dirty="0" err="1" smtClean="0">
                <a:latin typeface="Garamond" panose="02020404030301010803" pitchFamily="18" charset="0"/>
              </a:rPr>
              <a:t>Poly</a:t>
            </a:r>
            <a:r>
              <a:rPr lang="tr-TR" sz="2000" dirty="0" smtClean="0">
                <a:latin typeface="Garamond" panose="02020404030301010803" pitchFamily="18" charset="0"/>
              </a:rPr>
              <a:t> birden fazla manasına gelmektedir. </a:t>
            </a:r>
            <a:r>
              <a:rPr lang="tr-TR" sz="2000" dirty="0" err="1" smtClean="0">
                <a:latin typeface="Garamond" panose="02020404030301010803" pitchFamily="18" charset="0"/>
              </a:rPr>
              <a:t>Morph</a:t>
            </a:r>
            <a:r>
              <a:rPr lang="tr-TR" sz="2000" dirty="0" smtClean="0">
                <a:latin typeface="Garamond" panose="02020404030301010803" pitchFamily="18" charset="0"/>
              </a:rPr>
              <a:t> ise şekil veya görüntü anlamına gelmektedir. İkisini bir araya getirirsek </a:t>
            </a:r>
            <a:r>
              <a:rPr lang="tr-TR" sz="2000" dirty="0" err="1" smtClean="0">
                <a:latin typeface="Garamond" panose="02020404030301010803" pitchFamily="18" charset="0"/>
              </a:rPr>
              <a:t>Polymorphism</a:t>
            </a:r>
            <a:r>
              <a:rPr lang="tr-TR" sz="2000" dirty="0" smtClean="0">
                <a:latin typeface="Garamond" panose="02020404030301010803" pitchFamily="18" charset="0"/>
              </a:rPr>
              <a:t> birden fazla görüntüsü olan olarak ifade edebiliriz.</a:t>
            </a:r>
          </a:p>
          <a:p>
            <a:pPr algn="just"/>
            <a:endParaRPr lang="tr-TR" sz="2000" dirty="0" smtClean="0">
              <a:latin typeface="Garamond" panose="02020404030301010803" pitchFamily="18" charset="0"/>
            </a:endParaRPr>
          </a:p>
          <a:p>
            <a:pPr marL="342900" indent="-342900" algn="just">
              <a:buFont typeface="Wingdings" panose="05000000000000000000" pitchFamily="2" charset="2"/>
              <a:buChar char="v"/>
            </a:pPr>
            <a:r>
              <a:rPr lang="tr-TR" sz="2000" dirty="0" smtClean="0">
                <a:latin typeface="Garamond" panose="02020404030301010803" pitchFamily="18" charset="0"/>
              </a:rPr>
              <a:t> </a:t>
            </a:r>
            <a:r>
              <a:rPr lang="tr-TR" sz="2000" dirty="0" smtClean="0">
                <a:effectLst/>
                <a:latin typeface="Garamond" panose="02020404030301010803" pitchFamily="18" charset="0"/>
              </a:rPr>
              <a:t>En genel anlamda, oluşturduğumuz </a:t>
            </a:r>
            <a:r>
              <a:rPr lang="tr-TR" sz="2000" b="1" dirty="0" smtClean="0">
                <a:effectLst/>
                <a:latin typeface="Garamond" panose="02020404030301010803" pitchFamily="18" charset="0"/>
              </a:rPr>
              <a:t>farklı türdeki nesneleri </a:t>
            </a:r>
            <a:r>
              <a:rPr lang="tr-TR" sz="2000" b="1" dirty="0">
                <a:latin typeface="Garamond" panose="02020404030301010803" pitchFamily="18" charset="0"/>
              </a:rPr>
              <a:t>benzer şekilde </a:t>
            </a:r>
            <a:r>
              <a:rPr lang="tr-TR" sz="2000" b="1" dirty="0" smtClean="0">
                <a:latin typeface="Garamond" panose="02020404030301010803" pitchFamily="18" charset="0"/>
              </a:rPr>
              <a:t>kullanabilme yeteneği</a:t>
            </a:r>
            <a:r>
              <a:rPr lang="tr-TR" sz="2000" dirty="0" smtClean="0">
                <a:latin typeface="Garamond" panose="02020404030301010803" pitchFamily="18" charset="0"/>
              </a:rPr>
              <a:t>ne </a:t>
            </a:r>
            <a:r>
              <a:rPr lang="tr-TR" sz="2000" dirty="0" err="1" smtClean="0">
                <a:effectLst/>
                <a:latin typeface="Garamond" panose="02020404030301010803" pitchFamily="18" charset="0"/>
              </a:rPr>
              <a:t>polimorfizm</a:t>
            </a:r>
            <a:r>
              <a:rPr lang="tr-TR" sz="2000" dirty="0" smtClean="0">
                <a:effectLst/>
                <a:latin typeface="Garamond" panose="02020404030301010803" pitchFamily="18" charset="0"/>
              </a:rPr>
              <a:t> diyebiliriz.</a:t>
            </a:r>
            <a:r>
              <a:rPr lang="tr-TR" sz="2000" dirty="0" smtClean="0">
                <a:latin typeface="Garamond" panose="02020404030301010803" pitchFamily="18" charset="0"/>
              </a:rPr>
              <a:t> Bunlar program kodlarının yeniden kullanılabilmesi veya var olan kodun geliştirilebilmesi açısından çok önemlidir. Kod geliştirmede büyük esneklik sağlar.</a:t>
            </a:r>
          </a:p>
          <a:p>
            <a:pPr marL="342900" indent="-342900" algn="just">
              <a:buFont typeface="Wingdings" panose="05000000000000000000" pitchFamily="2" charset="2"/>
              <a:buChar char="v"/>
            </a:pPr>
            <a:endParaRPr lang="tr-TR" sz="2000" dirty="0">
              <a:latin typeface="Garamond" panose="02020404030301010803" pitchFamily="18" charset="0"/>
            </a:endParaRPr>
          </a:p>
          <a:p>
            <a:pPr marL="342900" indent="-342900" algn="just">
              <a:buFont typeface="Wingdings" panose="05000000000000000000" pitchFamily="2" charset="2"/>
              <a:buChar char="v"/>
            </a:pPr>
            <a:r>
              <a:rPr lang="tr-TR" sz="2000" dirty="0" err="1" smtClean="0">
                <a:latin typeface="Garamond" panose="02020404030301010803" pitchFamily="18" charset="0"/>
              </a:rPr>
              <a:t>Polimorfizmden</a:t>
            </a:r>
            <a:r>
              <a:rPr lang="tr-TR" sz="2000" dirty="0" smtClean="0">
                <a:latin typeface="Garamond" panose="02020404030301010803" pitchFamily="18" charset="0"/>
              </a:rPr>
              <a:t> </a:t>
            </a:r>
            <a:r>
              <a:rPr lang="tr-TR" sz="2000" b="1" dirty="0" smtClean="0">
                <a:latin typeface="Garamond" panose="02020404030301010803" pitchFamily="18" charset="0"/>
              </a:rPr>
              <a:t>kalıtım (</a:t>
            </a:r>
            <a:r>
              <a:rPr lang="tr-TR" sz="2000" b="1" dirty="0" err="1" smtClean="0">
                <a:latin typeface="Garamond" panose="02020404030301010803" pitchFamily="18" charset="0"/>
              </a:rPr>
              <a:t>inheritance</a:t>
            </a:r>
            <a:r>
              <a:rPr lang="tr-TR" sz="2000" b="1" dirty="0" smtClean="0">
                <a:latin typeface="Garamond" panose="02020404030301010803" pitchFamily="18" charset="0"/>
              </a:rPr>
              <a:t>)</a:t>
            </a:r>
            <a:r>
              <a:rPr lang="tr-TR" sz="2000" dirty="0" smtClean="0">
                <a:latin typeface="Garamond" panose="02020404030301010803" pitchFamily="18" charset="0"/>
              </a:rPr>
              <a:t> </a:t>
            </a:r>
            <a:r>
              <a:rPr lang="tr-TR" sz="2000" dirty="0">
                <a:latin typeface="Garamond" panose="02020404030301010803" pitchFamily="18" charset="0"/>
              </a:rPr>
              <a:t>yoluyla </a:t>
            </a:r>
            <a:r>
              <a:rPr lang="tr-TR" sz="2000" dirty="0" smtClean="0">
                <a:latin typeface="Garamond" panose="02020404030301010803" pitchFamily="18" charset="0"/>
              </a:rPr>
              <a:t>yararlanabiliriz. </a:t>
            </a:r>
            <a:r>
              <a:rPr lang="tr-TR" sz="2000" dirty="0" err="1" smtClean="0">
                <a:latin typeface="Garamond" panose="02020404030301010803" pitchFamily="18" charset="0"/>
              </a:rPr>
              <a:t>Polimorfizm</a:t>
            </a:r>
            <a:r>
              <a:rPr lang="tr-TR" sz="2000" dirty="0" smtClean="0">
                <a:latin typeface="Garamond" panose="02020404030301010803" pitchFamily="18" charset="0"/>
              </a:rPr>
              <a:t> için bir başka araç da </a:t>
            </a:r>
            <a:r>
              <a:rPr lang="tr-TR" sz="2000" dirty="0" err="1" smtClean="0">
                <a:latin typeface="Garamond" panose="02020404030301010803" pitchFamily="18" charset="0"/>
              </a:rPr>
              <a:t>arayüzlerdir</a:t>
            </a:r>
            <a:r>
              <a:rPr lang="tr-TR" sz="2000" dirty="0" smtClean="0">
                <a:latin typeface="Garamond" panose="02020404030301010803" pitchFamily="18" charset="0"/>
              </a:rPr>
              <a:t> (</a:t>
            </a:r>
            <a:r>
              <a:rPr lang="tr-TR" sz="2000" dirty="0" err="1" smtClean="0">
                <a:latin typeface="Garamond" panose="02020404030301010803" pitchFamily="18" charset="0"/>
              </a:rPr>
              <a:t>interface</a:t>
            </a:r>
            <a:r>
              <a:rPr lang="tr-TR" sz="2000" dirty="0" smtClean="0">
                <a:latin typeface="Garamond" panose="02020404030301010803" pitchFamily="18" charset="0"/>
              </a:rPr>
              <a:t>).</a:t>
            </a:r>
            <a:endParaRPr lang="tr-TR" sz="2000" dirty="0">
              <a:latin typeface="Garamond" panose="02020404030301010803" pitchFamily="18" charset="0"/>
            </a:endParaRPr>
          </a:p>
        </p:txBody>
      </p:sp>
      <p:sp>
        <p:nvSpPr>
          <p:cNvPr id="6" name="Dikdörtgen 5"/>
          <p:cNvSpPr/>
          <p:nvPr/>
        </p:nvSpPr>
        <p:spPr>
          <a:xfrm>
            <a:off x="3452551" y="0"/>
            <a:ext cx="6161495" cy="523220"/>
          </a:xfrm>
          <a:prstGeom prst="rect">
            <a:avLst/>
          </a:prstGeom>
        </p:spPr>
        <p:txBody>
          <a:bodyPr wrap="none">
            <a:spAutoFit/>
          </a:bodyPr>
          <a:lstStyle/>
          <a:p>
            <a:r>
              <a:rPr lang="tr-TR" sz="2800" i="1" dirty="0" smtClean="0">
                <a:solidFill>
                  <a:srgbClr val="00B050"/>
                </a:solidFill>
                <a:latin typeface="Times New Roman" pitchFamily="18" charset="0"/>
                <a:cs typeface="Times New Roman" pitchFamily="18" charset="0"/>
              </a:rPr>
              <a:t>ÇOK BİÇİMLİLİK-1(POLYMORPHISM)</a:t>
            </a:r>
          </a:p>
        </p:txBody>
      </p:sp>
      <p:sp>
        <p:nvSpPr>
          <p:cNvPr id="3" name="Slayt Numarası Yer Tutucusu 2"/>
          <p:cNvSpPr>
            <a:spLocks noGrp="1"/>
          </p:cNvSpPr>
          <p:nvPr>
            <p:ph type="sldNum" sz="quarter" idx="12"/>
          </p:nvPr>
        </p:nvSpPr>
        <p:spPr/>
        <p:txBody>
          <a:bodyPr/>
          <a:lstStyle/>
          <a:p>
            <a:fld id="{E8788E3F-AEBD-470B-BFA3-35CA3FC78051}" type="slidenum">
              <a:rPr lang="tr-TR" sz="2000" smtClean="0"/>
              <a:t>1</a:t>
            </a:fld>
            <a:endParaRPr lang="tr-TR" sz="2000" dirty="0"/>
          </a:p>
        </p:txBody>
      </p:sp>
    </p:spTree>
    <p:extLst>
      <p:ext uri="{BB962C8B-B14F-4D97-AF65-F5344CB8AC3E}">
        <p14:creationId xmlns:p14="http://schemas.microsoft.com/office/powerpoint/2010/main" val="23421434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E8788E3F-AEBD-470B-BFA3-35CA3FC78051}" type="slidenum">
              <a:rPr lang="tr-TR" smtClean="0"/>
              <a:t>10</a:t>
            </a:fld>
            <a:endParaRPr lang="tr-TR"/>
          </a:p>
        </p:txBody>
      </p:sp>
      <p:sp>
        <p:nvSpPr>
          <p:cNvPr id="4" name="Dikdörtgen 3"/>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pic>
        <p:nvPicPr>
          <p:cNvPr id="5" name="Resim 4"/>
          <p:cNvPicPr>
            <a:picLocks noChangeAspect="1"/>
          </p:cNvPicPr>
          <p:nvPr/>
        </p:nvPicPr>
        <p:blipFill>
          <a:blip r:embed="rId2"/>
          <a:stretch>
            <a:fillRect/>
          </a:stretch>
        </p:blipFill>
        <p:spPr>
          <a:xfrm>
            <a:off x="2606250" y="888005"/>
            <a:ext cx="6225362" cy="2040862"/>
          </a:xfrm>
          <a:prstGeom prst="rect">
            <a:avLst/>
          </a:prstGeom>
        </p:spPr>
      </p:pic>
      <p:pic>
        <p:nvPicPr>
          <p:cNvPr id="7" name="Resim 6"/>
          <p:cNvPicPr>
            <a:picLocks noChangeAspect="1"/>
          </p:cNvPicPr>
          <p:nvPr/>
        </p:nvPicPr>
        <p:blipFill>
          <a:blip r:embed="rId3"/>
          <a:stretch>
            <a:fillRect/>
          </a:stretch>
        </p:blipFill>
        <p:spPr>
          <a:xfrm>
            <a:off x="6219824" y="4461148"/>
            <a:ext cx="5862083" cy="1513206"/>
          </a:xfrm>
          <a:prstGeom prst="rect">
            <a:avLst/>
          </a:prstGeom>
        </p:spPr>
      </p:pic>
      <p:sp>
        <p:nvSpPr>
          <p:cNvPr id="9" name="Dikdörtgen 8"/>
          <p:cNvSpPr/>
          <p:nvPr/>
        </p:nvSpPr>
        <p:spPr>
          <a:xfrm>
            <a:off x="445650" y="888005"/>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Örnek3</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10" name="Resim 9"/>
          <p:cNvPicPr>
            <a:picLocks noChangeAspect="1"/>
          </p:cNvPicPr>
          <p:nvPr/>
        </p:nvPicPr>
        <p:blipFill>
          <a:blip r:embed="rId4"/>
          <a:stretch>
            <a:fillRect/>
          </a:stretch>
        </p:blipFill>
        <p:spPr>
          <a:xfrm>
            <a:off x="-1" y="4396077"/>
            <a:ext cx="5994699" cy="1528473"/>
          </a:xfrm>
          <a:prstGeom prst="rect">
            <a:avLst/>
          </a:prstGeom>
        </p:spPr>
      </p:pic>
    </p:spTree>
    <p:extLst>
      <p:ext uri="{BB962C8B-B14F-4D97-AF65-F5344CB8AC3E}">
        <p14:creationId xmlns:p14="http://schemas.microsoft.com/office/powerpoint/2010/main" val="644158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2902689" y="2629734"/>
            <a:ext cx="5792971" cy="3816723"/>
          </a:xfrm>
          <a:prstGeom prst="rect">
            <a:avLst/>
          </a:prstGeom>
        </p:spPr>
      </p:pic>
      <p:sp>
        <p:nvSpPr>
          <p:cNvPr id="3" name="Slayt Numarası Yer Tutucusu 2"/>
          <p:cNvSpPr>
            <a:spLocks noGrp="1"/>
          </p:cNvSpPr>
          <p:nvPr>
            <p:ph type="sldNum" sz="quarter" idx="12"/>
          </p:nvPr>
        </p:nvSpPr>
        <p:spPr/>
        <p:txBody>
          <a:bodyPr/>
          <a:lstStyle/>
          <a:p>
            <a:fld id="{E8788E3F-AEBD-470B-BFA3-35CA3FC78051}" type="slidenum">
              <a:rPr lang="tr-TR" smtClean="0"/>
              <a:t>11</a:t>
            </a:fld>
            <a:endParaRPr lang="tr-TR"/>
          </a:p>
        </p:txBody>
      </p:sp>
      <p:sp>
        <p:nvSpPr>
          <p:cNvPr id="4" name="Dikdörtgen 3"/>
          <p:cNvSpPr/>
          <p:nvPr/>
        </p:nvSpPr>
        <p:spPr>
          <a:xfrm>
            <a:off x="810887" y="2629734"/>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Örnek3</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5" name="Dikdörtgen 4"/>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6" name="Dikdörtgen 5"/>
          <p:cNvSpPr/>
          <p:nvPr/>
        </p:nvSpPr>
        <p:spPr>
          <a:xfrm>
            <a:off x="252685" y="493547"/>
            <a:ext cx="11500521" cy="1754326"/>
          </a:xfrm>
          <a:prstGeom prst="rect">
            <a:avLst/>
          </a:prstGeom>
        </p:spPr>
        <p:txBody>
          <a:bodyPr wrap="none">
            <a:spAutoFit/>
          </a:bodyPr>
          <a:lstStyle/>
          <a:p>
            <a:r>
              <a:rPr lang="tr-TR" b="1" dirty="0" smtClean="0">
                <a:latin typeface="Garamond" panose="02020404030301010803" pitchFamily="18" charset="0"/>
              </a:rPr>
              <a:t>Referans tipi </a:t>
            </a:r>
            <a:r>
              <a:rPr lang="tr-TR" dirty="0" smtClean="0">
                <a:latin typeface="Garamond" panose="02020404030301010803" pitchFamily="18" charset="0"/>
              </a:rPr>
              <a:t>olarak </a:t>
            </a:r>
            <a:r>
              <a:rPr lang="tr-TR" dirty="0">
                <a:latin typeface="Garamond" panose="02020404030301010803" pitchFamily="18" charset="0"/>
              </a:rPr>
              <a:t>ü</a:t>
            </a:r>
            <a:r>
              <a:rPr lang="tr-TR" dirty="0" smtClean="0">
                <a:latin typeface="Garamond" panose="02020404030301010803" pitchFamily="18" charset="0"/>
              </a:rPr>
              <a:t>st sınıf olan </a:t>
            </a:r>
            <a:r>
              <a:rPr lang="tr-TR" dirty="0" err="1" smtClean="0">
                <a:latin typeface="Garamond" panose="02020404030301010803" pitchFamily="18" charset="0"/>
              </a:rPr>
              <a:t>Urun’u</a:t>
            </a:r>
            <a:r>
              <a:rPr lang="tr-TR" dirty="0" smtClean="0">
                <a:latin typeface="Garamond" panose="02020404030301010803" pitchFamily="18" charset="0"/>
              </a:rPr>
              <a:t> belirterek bir dizi deklare edebiliriz. Bu diziye eleman olarak ise Urun nesnesi, Kitap</a:t>
            </a:r>
          </a:p>
          <a:p>
            <a:r>
              <a:rPr lang="tr-TR" dirty="0" smtClean="0">
                <a:latin typeface="Garamond" panose="02020404030301010803" pitchFamily="18" charset="0"/>
              </a:rPr>
              <a:t>nesnesi veya Elektronik nesnesi ekleyebiliriz.</a:t>
            </a:r>
          </a:p>
          <a:p>
            <a:endParaRPr lang="tr-TR" dirty="0" smtClean="0">
              <a:latin typeface="Garamond" panose="02020404030301010803" pitchFamily="18" charset="0"/>
            </a:endParaRPr>
          </a:p>
          <a:p>
            <a:r>
              <a:rPr lang="tr-TR" dirty="0" smtClean="0">
                <a:latin typeface="Garamond" panose="02020404030301010803" pitchFamily="18" charset="0"/>
              </a:rPr>
              <a:t>Bir </a:t>
            </a:r>
            <a:r>
              <a:rPr lang="tr-TR" dirty="0" err="1" smtClean="0">
                <a:latin typeface="Garamond" panose="02020404030301010803" pitchFamily="18" charset="0"/>
              </a:rPr>
              <a:t>for</a:t>
            </a:r>
            <a:r>
              <a:rPr lang="tr-TR" dirty="0" smtClean="0">
                <a:latin typeface="Garamond" panose="02020404030301010803" pitchFamily="18" charset="0"/>
              </a:rPr>
              <a:t> </a:t>
            </a:r>
            <a:r>
              <a:rPr lang="tr-TR" dirty="0" err="1" smtClean="0">
                <a:latin typeface="Garamond" panose="02020404030301010803" pitchFamily="18" charset="0"/>
              </a:rPr>
              <a:t>each</a:t>
            </a:r>
            <a:r>
              <a:rPr lang="tr-TR" dirty="0" smtClean="0">
                <a:latin typeface="Garamond" panose="02020404030301010803" pitchFamily="18" charset="0"/>
              </a:rPr>
              <a:t> döngüsünde de Urun referans tipinde bir değişken üzerinden </a:t>
            </a:r>
            <a:r>
              <a:rPr lang="tr-TR" dirty="0" err="1" smtClean="0">
                <a:latin typeface="Garamond" panose="02020404030301010803" pitchFamily="18" charset="0"/>
              </a:rPr>
              <a:t>kdvBilgisi</a:t>
            </a:r>
            <a:r>
              <a:rPr lang="tr-TR" dirty="0" smtClean="0">
                <a:latin typeface="Garamond" panose="02020404030301010803" pitchFamily="18" charset="0"/>
              </a:rPr>
              <a:t>() metodunu çağırabiliriz. Sonuçta derleme </a:t>
            </a:r>
          </a:p>
          <a:p>
            <a:r>
              <a:rPr lang="tr-TR" dirty="0" smtClean="0">
                <a:latin typeface="Garamond" panose="02020404030301010803" pitchFamily="18" charset="0"/>
              </a:rPr>
              <a:t>zamanında; alt sınıftan (Kitap, Elektronik) nesneler üst sınıf (Urun) ‘’</a:t>
            </a:r>
            <a:r>
              <a:rPr lang="tr-TR" dirty="0" err="1" smtClean="0">
                <a:latin typeface="Garamond" panose="02020404030301010803" pitchFamily="18" charset="0"/>
              </a:rPr>
              <a:t>biçim’’inde</a:t>
            </a:r>
            <a:r>
              <a:rPr lang="tr-TR" dirty="0" smtClean="0">
                <a:latin typeface="Garamond" panose="02020404030301010803" pitchFamily="18" charset="0"/>
              </a:rPr>
              <a:t> yorumlandı. Çalışma zamanında ise kendi </a:t>
            </a:r>
          </a:p>
          <a:p>
            <a:r>
              <a:rPr lang="tr-TR" dirty="0" smtClean="0">
                <a:latin typeface="Garamond" panose="02020404030301010803" pitchFamily="18" charset="0"/>
              </a:rPr>
              <a:t>‘’biçim’’</a:t>
            </a:r>
            <a:r>
              <a:rPr lang="tr-TR" dirty="0" err="1" smtClean="0">
                <a:latin typeface="Garamond" panose="02020404030301010803" pitchFamily="18" charset="0"/>
              </a:rPr>
              <a:t>lerinde</a:t>
            </a:r>
            <a:r>
              <a:rPr lang="tr-TR" dirty="0" smtClean="0">
                <a:latin typeface="Garamond" panose="02020404030301010803" pitchFamily="18" charset="0"/>
              </a:rPr>
              <a:t> davranılıp ona göre </a:t>
            </a:r>
            <a:r>
              <a:rPr lang="tr-TR" dirty="0" err="1" smtClean="0">
                <a:latin typeface="Garamond" panose="02020404030301010803" pitchFamily="18" charset="0"/>
              </a:rPr>
              <a:t>kdvBilgisi</a:t>
            </a:r>
            <a:r>
              <a:rPr lang="tr-TR" dirty="0" smtClean="0">
                <a:latin typeface="Garamond" panose="02020404030301010803" pitchFamily="18" charset="0"/>
              </a:rPr>
              <a:t>() metodunu çalıştırıldı. Bu </a:t>
            </a:r>
            <a:r>
              <a:rPr lang="tr-TR" dirty="0" err="1" smtClean="0">
                <a:latin typeface="Garamond" panose="02020404030301010803" pitchFamily="18" charset="0"/>
              </a:rPr>
              <a:t>çokbiçimliliğe</a:t>
            </a:r>
            <a:r>
              <a:rPr lang="tr-TR" dirty="0" smtClean="0">
                <a:latin typeface="Garamond" panose="02020404030301010803" pitchFamily="18" charset="0"/>
              </a:rPr>
              <a:t> (</a:t>
            </a:r>
            <a:r>
              <a:rPr lang="tr-TR" dirty="0" err="1" smtClean="0">
                <a:latin typeface="Garamond" panose="02020404030301010803" pitchFamily="18" charset="0"/>
              </a:rPr>
              <a:t>polimorfizme</a:t>
            </a:r>
            <a:r>
              <a:rPr lang="tr-TR" dirty="0" smtClean="0">
                <a:latin typeface="Garamond" panose="02020404030301010803" pitchFamily="18" charset="0"/>
              </a:rPr>
              <a:t>) bir örnektir.</a:t>
            </a:r>
            <a:endParaRPr lang="tr-TR" dirty="0"/>
          </a:p>
        </p:txBody>
      </p:sp>
    </p:spTree>
    <p:extLst>
      <p:ext uri="{BB962C8B-B14F-4D97-AF65-F5344CB8AC3E}">
        <p14:creationId xmlns:p14="http://schemas.microsoft.com/office/powerpoint/2010/main" val="648881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E8788E3F-AEBD-470B-BFA3-35CA3FC78051}" type="slidenum">
              <a:rPr lang="tr-TR" smtClean="0"/>
              <a:t>12</a:t>
            </a:fld>
            <a:endParaRPr lang="tr-TR"/>
          </a:p>
        </p:txBody>
      </p:sp>
      <p:pic>
        <p:nvPicPr>
          <p:cNvPr id="4" name="Resim 3"/>
          <p:cNvPicPr>
            <a:picLocks noChangeAspect="1"/>
          </p:cNvPicPr>
          <p:nvPr/>
        </p:nvPicPr>
        <p:blipFill>
          <a:blip r:embed="rId2"/>
          <a:stretch>
            <a:fillRect/>
          </a:stretch>
        </p:blipFill>
        <p:spPr>
          <a:xfrm>
            <a:off x="3852395" y="497009"/>
            <a:ext cx="4124901" cy="1257475"/>
          </a:xfrm>
          <a:prstGeom prst="rect">
            <a:avLst/>
          </a:prstGeom>
        </p:spPr>
      </p:pic>
      <p:pic>
        <p:nvPicPr>
          <p:cNvPr id="5" name="Resim 4"/>
          <p:cNvPicPr>
            <a:picLocks noChangeAspect="1"/>
          </p:cNvPicPr>
          <p:nvPr/>
        </p:nvPicPr>
        <p:blipFill>
          <a:blip r:embed="rId3"/>
          <a:stretch>
            <a:fillRect/>
          </a:stretch>
        </p:blipFill>
        <p:spPr>
          <a:xfrm>
            <a:off x="375668" y="2265430"/>
            <a:ext cx="3701013" cy="3467819"/>
          </a:xfrm>
          <a:prstGeom prst="rect">
            <a:avLst/>
          </a:prstGeom>
        </p:spPr>
      </p:pic>
      <p:pic>
        <p:nvPicPr>
          <p:cNvPr id="6" name="Resim 5"/>
          <p:cNvPicPr>
            <a:picLocks noChangeAspect="1"/>
          </p:cNvPicPr>
          <p:nvPr/>
        </p:nvPicPr>
        <p:blipFill>
          <a:blip r:embed="rId4"/>
          <a:stretch>
            <a:fillRect/>
          </a:stretch>
        </p:blipFill>
        <p:spPr>
          <a:xfrm>
            <a:off x="6672298" y="2049770"/>
            <a:ext cx="4980785" cy="3296940"/>
          </a:xfrm>
          <a:prstGeom prst="rect">
            <a:avLst/>
          </a:prstGeom>
        </p:spPr>
      </p:pic>
      <p:sp>
        <p:nvSpPr>
          <p:cNvPr id="7" name="Dikdörtgen 6"/>
          <p:cNvSpPr/>
          <p:nvPr/>
        </p:nvSpPr>
        <p:spPr>
          <a:xfrm>
            <a:off x="474944" y="231534"/>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Örnek4</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427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E8788E3F-AEBD-470B-BFA3-35CA3FC78051}" type="slidenum">
              <a:rPr lang="tr-TR" smtClean="0"/>
              <a:t>13</a:t>
            </a:fld>
            <a:endParaRPr lang="tr-TR"/>
          </a:p>
        </p:txBody>
      </p:sp>
      <p:sp>
        <p:nvSpPr>
          <p:cNvPr id="3" name="Dikdörtgen 2"/>
          <p:cNvSpPr/>
          <p:nvPr/>
        </p:nvSpPr>
        <p:spPr>
          <a:xfrm>
            <a:off x="414559" y="619722"/>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Örnek4</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pic>
        <p:nvPicPr>
          <p:cNvPr id="5" name="Resim 4"/>
          <p:cNvPicPr>
            <a:picLocks noChangeAspect="1"/>
          </p:cNvPicPr>
          <p:nvPr/>
        </p:nvPicPr>
        <p:blipFill>
          <a:blip r:embed="rId2"/>
          <a:stretch>
            <a:fillRect/>
          </a:stretch>
        </p:blipFill>
        <p:spPr>
          <a:xfrm>
            <a:off x="2018189" y="1326448"/>
            <a:ext cx="7964011" cy="5029902"/>
          </a:xfrm>
          <a:prstGeom prst="rect">
            <a:avLst/>
          </a:prstGeom>
        </p:spPr>
      </p:pic>
    </p:spTree>
    <p:extLst>
      <p:ext uri="{BB962C8B-B14F-4D97-AF65-F5344CB8AC3E}">
        <p14:creationId xmlns:p14="http://schemas.microsoft.com/office/powerpoint/2010/main" val="306132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5" name="Metin kutusu 4"/>
          <p:cNvSpPr txBox="1"/>
          <p:nvPr/>
        </p:nvSpPr>
        <p:spPr>
          <a:xfrm>
            <a:off x="448886" y="814647"/>
            <a:ext cx="11488189" cy="1015663"/>
          </a:xfrm>
          <a:prstGeom prst="rect">
            <a:avLst/>
          </a:prstGeom>
          <a:noFill/>
        </p:spPr>
        <p:txBody>
          <a:bodyPr wrap="square" rtlCol="0">
            <a:spAutoFit/>
          </a:bodyPr>
          <a:lstStyle/>
          <a:p>
            <a:pPr marL="285750" indent="-285750">
              <a:buFont typeface="Wingdings" panose="05000000000000000000" pitchFamily="2" charset="2"/>
              <a:buChar char="v"/>
            </a:pPr>
            <a:r>
              <a:rPr lang="tr-TR" sz="2000" dirty="0" smtClean="0">
                <a:latin typeface="Garamond" panose="02020404030301010803" pitchFamily="18" charset="0"/>
              </a:rPr>
              <a:t>Bir başka örnekte </a:t>
            </a:r>
            <a:r>
              <a:rPr lang="tr-TR" sz="2000" dirty="0" err="1" smtClean="0">
                <a:latin typeface="Garamond" panose="02020404030301010803" pitchFamily="18" charset="0"/>
              </a:rPr>
              <a:t>GirisMenu</a:t>
            </a:r>
            <a:r>
              <a:rPr lang="tr-TR" sz="2000" dirty="0" smtClean="0">
                <a:latin typeface="Garamond" panose="02020404030301010803" pitchFamily="18" charset="0"/>
              </a:rPr>
              <a:t> isimli üç soyut metodu olan soyut bir sınıfımız olsun. Soyut olduğunu belirtmek için aşağıdaki UML diyagramında italik olarak belirtiyoruz. Bu sınıfın üç alt sınıfı bu metotları zorunlu olarak</a:t>
            </a:r>
          </a:p>
          <a:p>
            <a:r>
              <a:rPr lang="tr-TR" sz="2000" dirty="0" smtClean="0">
                <a:latin typeface="Garamond" panose="02020404030301010803" pitchFamily="18" charset="0"/>
              </a:rPr>
              <a:t>    </a:t>
            </a:r>
            <a:r>
              <a:rPr lang="tr-TR" sz="2000" dirty="0" err="1" smtClean="0">
                <a:latin typeface="Garamond" panose="02020404030301010803" pitchFamily="18" charset="0"/>
              </a:rPr>
              <a:t>override</a:t>
            </a:r>
            <a:r>
              <a:rPr lang="tr-TR" sz="2000" dirty="0" smtClean="0">
                <a:latin typeface="Garamond" panose="02020404030301010803" pitchFamily="18" charset="0"/>
              </a:rPr>
              <a:t> etmek zorundadır.</a:t>
            </a:r>
            <a:endParaRPr lang="tr-TR" sz="2000" dirty="0">
              <a:latin typeface="Garamond" panose="02020404030301010803" pitchFamily="18" charset="0"/>
            </a:endParaRPr>
          </a:p>
        </p:txBody>
      </p:sp>
      <p:sp>
        <p:nvSpPr>
          <p:cNvPr id="2" name="Slayt Numarası Yer Tutucusu 1"/>
          <p:cNvSpPr>
            <a:spLocks noGrp="1"/>
          </p:cNvSpPr>
          <p:nvPr>
            <p:ph type="sldNum" sz="quarter" idx="12"/>
          </p:nvPr>
        </p:nvSpPr>
        <p:spPr>
          <a:xfrm>
            <a:off x="8972909" y="6385694"/>
            <a:ext cx="2743200" cy="365125"/>
          </a:xfrm>
        </p:spPr>
        <p:txBody>
          <a:bodyPr/>
          <a:lstStyle/>
          <a:p>
            <a:fld id="{E8788E3F-AEBD-470B-BFA3-35CA3FC78051}" type="slidenum">
              <a:rPr lang="tr-TR" sz="2000" smtClean="0"/>
              <a:t>14</a:t>
            </a:fld>
            <a:endParaRPr lang="tr-TR" sz="2000" dirty="0"/>
          </a:p>
        </p:txBody>
      </p:sp>
      <p:graphicFrame>
        <p:nvGraphicFramePr>
          <p:cNvPr id="6" name="Tablo 5"/>
          <p:cNvGraphicFramePr>
            <a:graphicFrameLocks noGrp="1"/>
          </p:cNvGraphicFramePr>
          <p:nvPr>
            <p:extLst>
              <p:ext uri="{D42A27DB-BD31-4B8C-83A1-F6EECF244321}">
                <p14:modId xmlns:p14="http://schemas.microsoft.com/office/powerpoint/2010/main" val="3129701917"/>
              </p:ext>
            </p:extLst>
          </p:nvPr>
        </p:nvGraphicFramePr>
        <p:xfrm>
          <a:off x="4403463" y="1519215"/>
          <a:ext cx="2540263" cy="1920240"/>
        </p:xfrm>
        <a:graphic>
          <a:graphicData uri="http://schemas.openxmlformats.org/drawingml/2006/table">
            <a:tbl>
              <a:tblPr firstRow="1" bandRow="1">
                <a:tableStyleId>{5C22544A-7EE6-4342-B048-85BDC9FD1C3A}</a:tableStyleId>
              </a:tblPr>
              <a:tblGrid>
                <a:gridCol w="2540263">
                  <a:extLst>
                    <a:ext uri="{9D8B030D-6E8A-4147-A177-3AD203B41FA5}">
                      <a16:colId xmlns:a16="http://schemas.microsoft.com/office/drawing/2014/main" val="4009402233"/>
                    </a:ext>
                  </a:extLst>
                </a:gridCol>
              </a:tblGrid>
              <a:tr h="292607">
                <a:tc>
                  <a:txBody>
                    <a:bodyPr/>
                    <a:lstStyle/>
                    <a:p>
                      <a:pPr algn="ctr"/>
                      <a:r>
                        <a:rPr lang="tr-TR" i="1" dirty="0" err="1" smtClean="0"/>
                        <a:t>GirisMenu</a:t>
                      </a:r>
                      <a:endParaRPr lang="tr-TR" i="1" dirty="0"/>
                    </a:p>
                  </a:txBody>
                  <a:tcPr/>
                </a:tc>
                <a:extLst>
                  <a:ext uri="{0D108BD9-81ED-4DB2-BD59-A6C34878D82A}">
                    <a16:rowId xmlns:a16="http://schemas.microsoft.com/office/drawing/2014/main" val="2161005747"/>
                  </a:ext>
                </a:extLst>
              </a:tr>
              <a:tr h="292607">
                <a:tc>
                  <a:txBody>
                    <a:bodyPr/>
                    <a:lstStyle/>
                    <a:p>
                      <a:pPr algn="ctr"/>
                      <a:endParaRPr lang="tr-TR" dirty="0"/>
                    </a:p>
                  </a:txBody>
                  <a:tcPr/>
                </a:tc>
                <a:extLst>
                  <a:ext uri="{0D108BD9-81ED-4DB2-BD59-A6C34878D82A}">
                    <a16:rowId xmlns:a16="http://schemas.microsoft.com/office/drawing/2014/main" val="1286286174"/>
                  </a:ext>
                </a:extLst>
              </a:tr>
              <a:tr h="292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a:t>
                      </a:r>
                      <a:r>
                        <a:rPr lang="tr-TR" i="1" dirty="0" smtClean="0"/>
                        <a:t>sabah</a:t>
                      </a:r>
                      <a:r>
                        <a:rPr lang="tr-TR" dirty="0" smtClean="0"/>
                        <a:t>(): </a:t>
                      </a:r>
                      <a:r>
                        <a:rPr lang="tr-TR" dirty="0" err="1" smtClean="0"/>
                        <a:t>void</a:t>
                      </a:r>
                      <a:endParaRPr lang="tr-TR"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a:t>
                      </a:r>
                      <a:r>
                        <a:rPr lang="tr-TR" i="1" dirty="0" err="1" smtClean="0"/>
                        <a:t>gunduz</a:t>
                      </a:r>
                      <a:r>
                        <a:rPr lang="tr-TR" dirty="0" smtClean="0"/>
                        <a:t>(): </a:t>
                      </a:r>
                      <a:r>
                        <a:rPr lang="tr-TR" dirty="0" err="1" smtClean="0"/>
                        <a:t>void</a:t>
                      </a:r>
                      <a:endParaRPr lang="tr-TR" dirty="0" smtClean="0"/>
                    </a:p>
                    <a:p>
                      <a:pPr algn="ctr"/>
                      <a:r>
                        <a:rPr lang="tr-TR" dirty="0" smtClean="0"/>
                        <a:t>+</a:t>
                      </a:r>
                      <a:r>
                        <a:rPr lang="tr-TR" i="1" dirty="0" smtClean="0"/>
                        <a:t>aksam</a:t>
                      </a:r>
                      <a:r>
                        <a:rPr lang="tr-TR" dirty="0" smtClean="0"/>
                        <a:t>(): </a:t>
                      </a:r>
                      <a:r>
                        <a:rPr lang="tr-TR" dirty="0" err="1" smtClean="0"/>
                        <a:t>void</a:t>
                      </a:r>
                      <a:endParaRPr lang="tr-TR"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a:t>
                      </a:r>
                      <a:r>
                        <a:rPr lang="tr-TR" i="1" dirty="0" smtClean="0"/>
                        <a:t>gece</a:t>
                      </a:r>
                      <a:r>
                        <a:rPr lang="tr-TR" dirty="0" smtClean="0"/>
                        <a:t>(): </a:t>
                      </a:r>
                      <a:r>
                        <a:rPr lang="tr-TR" dirty="0" err="1" smtClean="0"/>
                        <a:t>void</a:t>
                      </a:r>
                      <a:endParaRPr lang="tr-TR" dirty="0" smtClean="0"/>
                    </a:p>
                  </a:txBody>
                  <a:tcPr/>
                </a:tc>
                <a:extLst>
                  <a:ext uri="{0D108BD9-81ED-4DB2-BD59-A6C34878D82A}">
                    <a16:rowId xmlns:a16="http://schemas.microsoft.com/office/drawing/2014/main" val="3776033964"/>
                  </a:ext>
                </a:extLst>
              </a:tr>
            </a:tbl>
          </a:graphicData>
        </a:graphic>
      </p:graphicFrame>
      <p:cxnSp>
        <p:nvCxnSpPr>
          <p:cNvPr id="24" name="Dirsek Bağlayıcısı 23"/>
          <p:cNvCxnSpPr/>
          <p:nvPr/>
        </p:nvCxnSpPr>
        <p:spPr>
          <a:xfrm flipV="1">
            <a:off x="5075199" y="3421497"/>
            <a:ext cx="598394" cy="448754"/>
          </a:xfrm>
          <a:prstGeom prst="bentConnector3">
            <a:avLst>
              <a:gd name="adj1" fmla="val 997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Dirsek Bağlayıcısı 28"/>
          <p:cNvCxnSpPr>
            <a:stCxn id="34" idx="0"/>
            <a:endCxn id="6" idx="2"/>
          </p:cNvCxnSpPr>
          <p:nvPr/>
        </p:nvCxnSpPr>
        <p:spPr>
          <a:xfrm rot="5400000" flipH="1" flipV="1">
            <a:off x="5114731" y="3998318"/>
            <a:ext cx="1117725" cy="1"/>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graphicFrame>
        <p:nvGraphicFramePr>
          <p:cNvPr id="33" name="Tablo 32"/>
          <p:cNvGraphicFramePr>
            <a:graphicFrameLocks noGrp="1"/>
          </p:cNvGraphicFramePr>
          <p:nvPr>
            <p:extLst>
              <p:ext uri="{D42A27DB-BD31-4B8C-83A1-F6EECF244321}">
                <p14:modId xmlns:p14="http://schemas.microsoft.com/office/powerpoint/2010/main" val="164410799"/>
              </p:ext>
            </p:extLst>
          </p:nvPr>
        </p:nvGraphicFramePr>
        <p:xfrm>
          <a:off x="2501638" y="4557180"/>
          <a:ext cx="1901825" cy="1920240"/>
        </p:xfrm>
        <a:graphic>
          <a:graphicData uri="http://schemas.openxmlformats.org/drawingml/2006/table">
            <a:tbl>
              <a:tblPr firstRow="1" bandRow="1">
                <a:tableStyleId>{5C22544A-7EE6-4342-B048-85BDC9FD1C3A}</a:tableStyleId>
              </a:tblPr>
              <a:tblGrid>
                <a:gridCol w="1901825">
                  <a:extLst>
                    <a:ext uri="{9D8B030D-6E8A-4147-A177-3AD203B41FA5}">
                      <a16:colId xmlns:a16="http://schemas.microsoft.com/office/drawing/2014/main" val="459948474"/>
                    </a:ext>
                  </a:extLst>
                </a:gridCol>
              </a:tblGrid>
              <a:tr h="292607">
                <a:tc>
                  <a:txBody>
                    <a:bodyPr/>
                    <a:lstStyle/>
                    <a:p>
                      <a:pPr algn="ctr"/>
                      <a:r>
                        <a:rPr lang="tr-TR" dirty="0" err="1" smtClean="0"/>
                        <a:t>TurkceMenu</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i="0" dirty="0" smtClean="0"/>
                        <a:t>+sabah(): </a:t>
                      </a:r>
                      <a:r>
                        <a:rPr lang="tr-TR" i="0" dirty="0" err="1" smtClean="0"/>
                        <a:t>void</a:t>
                      </a:r>
                      <a:endParaRPr lang="tr-TR" i="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i="0" dirty="0" smtClean="0"/>
                        <a:t>+</a:t>
                      </a:r>
                      <a:r>
                        <a:rPr lang="tr-TR" i="0" dirty="0" err="1" smtClean="0"/>
                        <a:t>gunduz</a:t>
                      </a:r>
                      <a:r>
                        <a:rPr lang="tr-TR" i="0" dirty="0" smtClean="0"/>
                        <a:t>(): </a:t>
                      </a:r>
                      <a:r>
                        <a:rPr lang="tr-TR" i="0" dirty="0" err="1" smtClean="0"/>
                        <a:t>void</a:t>
                      </a:r>
                      <a:endParaRPr lang="tr-TR" i="0" dirty="0" smtClean="0"/>
                    </a:p>
                    <a:p>
                      <a:pPr algn="ctr"/>
                      <a:r>
                        <a:rPr lang="tr-TR" i="0" dirty="0" smtClean="0"/>
                        <a:t>+aksam(): </a:t>
                      </a:r>
                      <a:r>
                        <a:rPr lang="tr-TR" i="0" dirty="0" err="1" smtClean="0"/>
                        <a:t>void</a:t>
                      </a:r>
                      <a:endParaRPr lang="tr-TR" i="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a:t>
                      </a:r>
                      <a:r>
                        <a:rPr lang="tr-TR" i="0" dirty="0" smtClean="0"/>
                        <a:t>gece</a:t>
                      </a:r>
                      <a:r>
                        <a:rPr lang="tr-TR" dirty="0" smtClean="0"/>
                        <a:t>(): </a:t>
                      </a:r>
                      <a:r>
                        <a:rPr lang="tr-TR" dirty="0" err="1" smtClean="0"/>
                        <a:t>void</a:t>
                      </a:r>
                      <a:endParaRPr lang="tr-TR" dirty="0" smtClean="0"/>
                    </a:p>
                  </a:txBody>
                  <a:tcPr/>
                </a:tc>
                <a:extLst>
                  <a:ext uri="{0D108BD9-81ED-4DB2-BD59-A6C34878D82A}">
                    <a16:rowId xmlns:a16="http://schemas.microsoft.com/office/drawing/2014/main" val="1473769518"/>
                  </a:ext>
                </a:extLst>
              </a:tr>
            </a:tbl>
          </a:graphicData>
        </a:graphic>
      </p:graphicFrame>
      <p:graphicFrame>
        <p:nvGraphicFramePr>
          <p:cNvPr id="34" name="Tablo 33"/>
          <p:cNvGraphicFramePr>
            <a:graphicFrameLocks noGrp="1"/>
          </p:cNvGraphicFramePr>
          <p:nvPr>
            <p:extLst>
              <p:ext uri="{D42A27DB-BD31-4B8C-83A1-F6EECF244321}">
                <p14:modId xmlns:p14="http://schemas.microsoft.com/office/powerpoint/2010/main" val="3286706427"/>
              </p:ext>
            </p:extLst>
          </p:nvPr>
        </p:nvGraphicFramePr>
        <p:xfrm>
          <a:off x="4722681" y="4557180"/>
          <a:ext cx="1901825" cy="1920240"/>
        </p:xfrm>
        <a:graphic>
          <a:graphicData uri="http://schemas.openxmlformats.org/drawingml/2006/table">
            <a:tbl>
              <a:tblPr firstRow="1" bandRow="1">
                <a:tableStyleId>{5C22544A-7EE6-4342-B048-85BDC9FD1C3A}</a:tableStyleId>
              </a:tblPr>
              <a:tblGrid>
                <a:gridCol w="1901825">
                  <a:extLst>
                    <a:ext uri="{9D8B030D-6E8A-4147-A177-3AD203B41FA5}">
                      <a16:colId xmlns:a16="http://schemas.microsoft.com/office/drawing/2014/main" val="459948474"/>
                    </a:ext>
                  </a:extLst>
                </a:gridCol>
              </a:tblGrid>
              <a:tr h="308410">
                <a:tc>
                  <a:txBody>
                    <a:bodyPr/>
                    <a:lstStyle/>
                    <a:p>
                      <a:pPr algn="ctr"/>
                      <a:r>
                        <a:rPr lang="tr-TR" dirty="0" err="1" smtClean="0"/>
                        <a:t>FransizcaMenu</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i="0" dirty="0" smtClean="0"/>
                        <a:t>+sabah(): </a:t>
                      </a:r>
                      <a:r>
                        <a:rPr lang="tr-TR" i="0" dirty="0" err="1" smtClean="0"/>
                        <a:t>void</a:t>
                      </a:r>
                      <a:endParaRPr lang="tr-TR" i="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i="0" dirty="0" smtClean="0"/>
                        <a:t>+</a:t>
                      </a:r>
                      <a:r>
                        <a:rPr lang="tr-TR" i="0" dirty="0" err="1" smtClean="0"/>
                        <a:t>gunduz</a:t>
                      </a:r>
                      <a:r>
                        <a:rPr lang="tr-TR" i="0" dirty="0" smtClean="0"/>
                        <a:t>(): </a:t>
                      </a:r>
                      <a:r>
                        <a:rPr lang="tr-TR" i="0" dirty="0" err="1" smtClean="0"/>
                        <a:t>void</a:t>
                      </a:r>
                      <a:endParaRPr lang="tr-TR" i="0" dirty="0" smtClean="0"/>
                    </a:p>
                    <a:p>
                      <a:pPr algn="ctr"/>
                      <a:r>
                        <a:rPr lang="tr-TR" i="0" dirty="0" smtClean="0"/>
                        <a:t>+aksam(): </a:t>
                      </a:r>
                      <a:r>
                        <a:rPr lang="tr-TR" i="0" dirty="0" err="1" smtClean="0"/>
                        <a:t>void</a:t>
                      </a:r>
                      <a:endParaRPr lang="tr-TR" i="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a:t>
                      </a:r>
                      <a:r>
                        <a:rPr lang="tr-TR" i="0" dirty="0" smtClean="0"/>
                        <a:t>gece</a:t>
                      </a:r>
                      <a:r>
                        <a:rPr lang="tr-TR" dirty="0" smtClean="0"/>
                        <a:t>(): </a:t>
                      </a:r>
                      <a:r>
                        <a:rPr lang="tr-TR" dirty="0" err="1" smtClean="0"/>
                        <a:t>void</a:t>
                      </a:r>
                      <a:endParaRPr lang="tr-TR" dirty="0" smtClean="0"/>
                    </a:p>
                  </a:txBody>
                  <a:tcPr/>
                </a:tc>
                <a:extLst>
                  <a:ext uri="{0D108BD9-81ED-4DB2-BD59-A6C34878D82A}">
                    <a16:rowId xmlns:a16="http://schemas.microsoft.com/office/drawing/2014/main" val="1473769518"/>
                  </a:ext>
                </a:extLst>
              </a:tr>
            </a:tbl>
          </a:graphicData>
        </a:graphic>
      </p:graphicFrame>
      <p:graphicFrame>
        <p:nvGraphicFramePr>
          <p:cNvPr id="20" name="Tablo 19"/>
          <p:cNvGraphicFramePr>
            <a:graphicFrameLocks noGrp="1"/>
          </p:cNvGraphicFramePr>
          <p:nvPr>
            <p:extLst>
              <p:ext uri="{D42A27DB-BD31-4B8C-83A1-F6EECF244321}">
                <p14:modId xmlns:p14="http://schemas.microsoft.com/office/powerpoint/2010/main" val="1138760923"/>
              </p:ext>
            </p:extLst>
          </p:nvPr>
        </p:nvGraphicFramePr>
        <p:xfrm>
          <a:off x="7071084" y="4557180"/>
          <a:ext cx="1901825" cy="1920240"/>
        </p:xfrm>
        <a:graphic>
          <a:graphicData uri="http://schemas.openxmlformats.org/drawingml/2006/table">
            <a:tbl>
              <a:tblPr firstRow="1" bandRow="1">
                <a:tableStyleId>{5C22544A-7EE6-4342-B048-85BDC9FD1C3A}</a:tableStyleId>
              </a:tblPr>
              <a:tblGrid>
                <a:gridCol w="1901825">
                  <a:extLst>
                    <a:ext uri="{9D8B030D-6E8A-4147-A177-3AD203B41FA5}">
                      <a16:colId xmlns:a16="http://schemas.microsoft.com/office/drawing/2014/main" val="459948474"/>
                    </a:ext>
                  </a:extLst>
                </a:gridCol>
              </a:tblGrid>
              <a:tr h="308410">
                <a:tc>
                  <a:txBody>
                    <a:bodyPr/>
                    <a:lstStyle/>
                    <a:p>
                      <a:pPr algn="ctr"/>
                      <a:r>
                        <a:rPr lang="tr-TR" dirty="0" err="1" smtClean="0"/>
                        <a:t>IngilizceMenu</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i="0" dirty="0" smtClean="0"/>
                        <a:t>+sabah(): </a:t>
                      </a:r>
                      <a:r>
                        <a:rPr lang="tr-TR" i="0" dirty="0" err="1" smtClean="0"/>
                        <a:t>void</a:t>
                      </a:r>
                      <a:endParaRPr lang="tr-TR" i="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i="0" dirty="0" smtClean="0"/>
                        <a:t>+</a:t>
                      </a:r>
                      <a:r>
                        <a:rPr lang="tr-TR" i="0" dirty="0" err="1" smtClean="0"/>
                        <a:t>gunduz</a:t>
                      </a:r>
                      <a:r>
                        <a:rPr lang="tr-TR" i="0" dirty="0" smtClean="0"/>
                        <a:t>(): </a:t>
                      </a:r>
                      <a:r>
                        <a:rPr lang="tr-TR" i="0" dirty="0" err="1" smtClean="0"/>
                        <a:t>void</a:t>
                      </a:r>
                      <a:endParaRPr lang="tr-TR" i="0" dirty="0" smtClean="0"/>
                    </a:p>
                    <a:p>
                      <a:pPr algn="ctr"/>
                      <a:r>
                        <a:rPr lang="tr-TR" i="0" dirty="0" smtClean="0"/>
                        <a:t>+aksam(): </a:t>
                      </a:r>
                      <a:r>
                        <a:rPr lang="tr-TR" i="0" dirty="0" err="1" smtClean="0"/>
                        <a:t>void</a:t>
                      </a:r>
                      <a:endParaRPr lang="tr-TR" i="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tr-TR" dirty="0" smtClean="0"/>
                        <a:t>+</a:t>
                      </a:r>
                      <a:r>
                        <a:rPr lang="tr-TR" i="0" dirty="0" smtClean="0"/>
                        <a:t>gece</a:t>
                      </a:r>
                      <a:r>
                        <a:rPr lang="tr-TR" dirty="0" smtClean="0"/>
                        <a:t>(): </a:t>
                      </a:r>
                      <a:r>
                        <a:rPr lang="tr-TR" dirty="0" err="1" smtClean="0"/>
                        <a:t>void</a:t>
                      </a:r>
                      <a:endParaRPr lang="tr-TR" dirty="0" smtClean="0"/>
                    </a:p>
                  </a:txBody>
                  <a:tcPr/>
                </a:tc>
                <a:extLst>
                  <a:ext uri="{0D108BD9-81ED-4DB2-BD59-A6C34878D82A}">
                    <a16:rowId xmlns:a16="http://schemas.microsoft.com/office/drawing/2014/main" val="1473769518"/>
                  </a:ext>
                </a:extLst>
              </a:tr>
            </a:tbl>
          </a:graphicData>
        </a:graphic>
      </p:graphicFrame>
      <p:cxnSp>
        <p:nvCxnSpPr>
          <p:cNvPr id="23" name="Dirsek Bağlayıcısı 22"/>
          <p:cNvCxnSpPr>
            <a:stCxn id="33" idx="0"/>
          </p:cNvCxnSpPr>
          <p:nvPr/>
        </p:nvCxnSpPr>
        <p:spPr>
          <a:xfrm rot="5400000" flipH="1" flipV="1">
            <a:off x="3920411" y="3402393"/>
            <a:ext cx="686926" cy="162264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0" name="Dirsek Bağlayıcısı 39"/>
          <p:cNvCxnSpPr>
            <a:stCxn id="20" idx="0"/>
          </p:cNvCxnSpPr>
          <p:nvPr/>
        </p:nvCxnSpPr>
        <p:spPr>
          <a:xfrm rot="16200000" flipV="1">
            <a:off x="6504331" y="3039515"/>
            <a:ext cx="686928" cy="234840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4" name="Dikdörtgen 43"/>
          <p:cNvSpPr/>
          <p:nvPr/>
        </p:nvSpPr>
        <p:spPr>
          <a:xfrm>
            <a:off x="664725" y="2250115"/>
            <a:ext cx="100469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Örnek5</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0466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E8788E3F-AEBD-470B-BFA3-35CA3FC78051}" type="slidenum">
              <a:rPr lang="tr-TR" smtClean="0"/>
              <a:t>15</a:t>
            </a:fld>
            <a:endParaRPr lang="tr-TR"/>
          </a:p>
        </p:txBody>
      </p:sp>
      <p:sp>
        <p:nvSpPr>
          <p:cNvPr id="8" name="Dikdörtgen 7"/>
          <p:cNvSpPr/>
          <p:nvPr/>
        </p:nvSpPr>
        <p:spPr>
          <a:xfrm>
            <a:off x="3344813" y="2587109"/>
            <a:ext cx="5135317" cy="369332"/>
          </a:xfrm>
          <a:prstGeom prst="rect">
            <a:avLst/>
          </a:prstGeom>
        </p:spPr>
        <p:txBody>
          <a:bodyPr wrap="none">
            <a:spAutoFit/>
          </a:bodyPr>
          <a:lstStyle/>
          <a:p>
            <a:r>
              <a:rPr lang="tr-TR" dirty="0" smtClean="0">
                <a:latin typeface="Garamond" panose="02020404030301010803" pitchFamily="18" charset="0"/>
              </a:rPr>
              <a:t>Alt sınıflar, soyut metotları aşağıdaki gibi </a:t>
            </a:r>
            <a:r>
              <a:rPr lang="tr-TR" dirty="0" err="1" smtClean="0">
                <a:latin typeface="Garamond" panose="02020404030301010803" pitchFamily="18" charset="0"/>
              </a:rPr>
              <a:t>override</a:t>
            </a:r>
            <a:r>
              <a:rPr lang="tr-TR" dirty="0" smtClean="0">
                <a:latin typeface="Garamond" panose="02020404030301010803" pitchFamily="18" charset="0"/>
              </a:rPr>
              <a:t> etsin.</a:t>
            </a:r>
            <a:endParaRPr lang="tr-TR" dirty="0"/>
          </a:p>
        </p:txBody>
      </p:sp>
      <p:pic>
        <p:nvPicPr>
          <p:cNvPr id="9" name="Resim 8"/>
          <p:cNvPicPr>
            <a:picLocks noChangeAspect="1"/>
          </p:cNvPicPr>
          <p:nvPr/>
        </p:nvPicPr>
        <p:blipFill>
          <a:blip r:embed="rId2"/>
          <a:stretch>
            <a:fillRect/>
          </a:stretch>
        </p:blipFill>
        <p:spPr>
          <a:xfrm>
            <a:off x="3921746" y="547872"/>
            <a:ext cx="3981450" cy="1676400"/>
          </a:xfrm>
          <a:prstGeom prst="rect">
            <a:avLst/>
          </a:prstGeom>
        </p:spPr>
      </p:pic>
      <p:pic>
        <p:nvPicPr>
          <p:cNvPr id="10" name="Resim 9"/>
          <p:cNvPicPr>
            <a:picLocks noChangeAspect="1"/>
          </p:cNvPicPr>
          <p:nvPr/>
        </p:nvPicPr>
        <p:blipFill>
          <a:blip r:embed="rId3"/>
          <a:stretch>
            <a:fillRect/>
          </a:stretch>
        </p:blipFill>
        <p:spPr>
          <a:xfrm>
            <a:off x="144413" y="3168502"/>
            <a:ext cx="3314700" cy="2696906"/>
          </a:xfrm>
          <a:prstGeom prst="rect">
            <a:avLst/>
          </a:prstGeom>
        </p:spPr>
      </p:pic>
      <p:pic>
        <p:nvPicPr>
          <p:cNvPr id="11" name="Resim 10"/>
          <p:cNvPicPr>
            <a:picLocks noChangeAspect="1"/>
          </p:cNvPicPr>
          <p:nvPr/>
        </p:nvPicPr>
        <p:blipFill>
          <a:blip r:embed="rId4"/>
          <a:stretch>
            <a:fillRect/>
          </a:stretch>
        </p:blipFill>
        <p:spPr>
          <a:xfrm>
            <a:off x="4365599" y="3168502"/>
            <a:ext cx="3168675" cy="2820962"/>
          </a:xfrm>
          <a:prstGeom prst="rect">
            <a:avLst/>
          </a:prstGeom>
        </p:spPr>
      </p:pic>
      <p:pic>
        <p:nvPicPr>
          <p:cNvPr id="12" name="Resim 11"/>
          <p:cNvPicPr>
            <a:picLocks noChangeAspect="1"/>
          </p:cNvPicPr>
          <p:nvPr/>
        </p:nvPicPr>
        <p:blipFill>
          <a:blip r:embed="rId5"/>
          <a:stretch>
            <a:fillRect/>
          </a:stretch>
        </p:blipFill>
        <p:spPr>
          <a:xfrm>
            <a:off x="8810625" y="3168502"/>
            <a:ext cx="3290234" cy="2826385"/>
          </a:xfrm>
          <a:prstGeom prst="rect">
            <a:avLst/>
          </a:prstGeom>
        </p:spPr>
      </p:pic>
    </p:spTree>
    <p:extLst>
      <p:ext uri="{BB962C8B-B14F-4D97-AF65-F5344CB8AC3E}">
        <p14:creationId xmlns:p14="http://schemas.microsoft.com/office/powerpoint/2010/main" val="5030432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E8788E3F-AEBD-470B-BFA3-35CA3FC78051}" type="slidenum">
              <a:rPr lang="tr-TR" smtClean="0"/>
              <a:t>16</a:t>
            </a:fld>
            <a:endParaRPr lang="tr-TR"/>
          </a:p>
        </p:txBody>
      </p:sp>
      <p:pic>
        <p:nvPicPr>
          <p:cNvPr id="4" name="Resim 3"/>
          <p:cNvPicPr>
            <a:picLocks noChangeAspect="1"/>
          </p:cNvPicPr>
          <p:nvPr/>
        </p:nvPicPr>
        <p:blipFill>
          <a:blip r:embed="rId2"/>
          <a:stretch>
            <a:fillRect/>
          </a:stretch>
        </p:blipFill>
        <p:spPr>
          <a:xfrm>
            <a:off x="5258158" y="2362814"/>
            <a:ext cx="6859114" cy="4495186"/>
          </a:xfrm>
          <a:prstGeom prst="rect">
            <a:avLst/>
          </a:prstGeom>
        </p:spPr>
      </p:pic>
      <p:sp>
        <p:nvSpPr>
          <p:cNvPr id="5" name="Dikdörtgen 4"/>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6" name="Dikdörtgen 5"/>
          <p:cNvSpPr/>
          <p:nvPr/>
        </p:nvSpPr>
        <p:spPr>
          <a:xfrm>
            <a:off x="349481" y="627409"/>
            <a:ext cx="11223393" cy="1631216"/>
          </a:xfrm>
          <a:prstGeom prst="rect">
            <a:avLst/>
          </a:prstGeom>
        </p:spPr>
        <p:txBody>
          <a:bodyPr wrap="square">
            <a:spAutoFit/>
          </a:bodyPr>
          <a:lstStyle/>
          <a:p>
            <a:pPr marL="342900" indent="-342900">
              <a:buFont typeface="Wingdings" panose="05000000000000000000" pitchFamily="2" charset="2"/>
              <a:buChar char="v"/>
            </a:pPr>
            <a:r>
              <a:rPr lang="tr-TR" sz="2000" dirty="0" smtClean="0">
                <a:latin typeface="Garamond" panose="02020404030301010803" pitchFamily="18" charset="0"/>
              </a:rPr>
              <a:t>Aktivite isimli bir sınıf daha tanımlayalım. Bu sınıf </a:t>
            </a:r>
            <a:r>
              <a:rPr lang="tr-TR" sz="2000" dirty="0" err="1" smtClean="0">
                <a:latin typeface="Garamond" panose="02020404030301010803" pitchFamily="18" charset="0"/>
              </a:rPr>
              <a:t>GirisMenu</a:t>
            </a:r>
            <a:r>
              <a:rPr lang="tr-TR" sz="2000" dirty="0" smtClean="0">
                <a:latin typeface="Garamond" panose="02020404030301010803" pitchFamily="18" charset="0"/>
              </a:rPr>
              <a:t> </a:t>
            </a:r>
            <a:r>
              <a:rPr lang="tr-TR" sz="2000" dirty="0" err="1" smtClean="0">
                <a:latin typeface="Garamond" panose="02020404030301010803" pitchFamily="18" charset="0"/>
              </a:rPr>
              <a:t>tipindebir</a:t>
            </a:r>
            <a:r>
              <a:rPr lang="tr-TR" sz="2000" dirty="0" smtClean="0">
                <a:latin typeface="Garamond" panose="02020404030301010803" pitchFamily="18" charset="0"/>
              </a:rPr>
              <a:t> örnek değişkeni olsun. </a:t>
            </a:r>
          </a:p>
          <a:p>
            <a:pPr marL="342900" indent="-342900">
              <a:buFont typeface="Wingdings" panose="05000000000000000000" pitchFamily="2" charset="2"/>
              <a:buChar char="v"/>
            </a:pPr>
            <a:endParaRPr lang="tr-TR" sz="2000" dirty="0" smtClean="0">
              <a:latin typeface="Garamond" panose="02020404030301010803" pitchFamily="18" charset="0"/>
            </a:endParaRPr>
          </a:p>
          <a:p>
            <a:pPr marL="342900" indent="-342900">
              <a:buFont typeface="Wingdings" panose="05000000000000000000" pitchFamily="2" charset="2"/>
              <a:buChar char="v"/>
            </a:pPr>
            <a:r>
              <a:rPr lang="tr-TR" sz="2000" dirty="0" smtClean="0">
                <a:latin typeface="Garamond" panose="02020404030301010803" pitchFamily="18" charset="0"/>
              </a:rPr>
              <a:t>Örnek değişken referans tipini diğer sınıfların üst sınıfı olan </a:t>
            </a:r>
            <a:r>
              <a:rPr lang="tr-TR" sz="2000" dirty="0" err="1" smtClean="0">
                <a:latin typeface="Garamond" panose="02020404030301010803" pitchFamily="18" charset="0"/>
              </a:rPr>
              <a:t>GirisMenu</a:t>
            </a:r>
            <a:r>
              <a:rPr lang="tr-TR" sz="2000" dirty="0" smtClean="0">
                <a:latin typeface="Garamond" panose="02020404030301010803" pitchFamily="18" charset="0"/>
              </a:rPr>
              <a:t> olarak tanımlayarak, diğer alt sınıflardan nesne kabul edebilmesini, çalıştırma zamanında ise ortak imzalı metotlardan (sabah, </a:t>
            </a:r>
            <a:r>
              <a:rPr lang="tr-TR" sz="2000" dirty="0" err="1" smtClean="0">
                <a:latin typeface="Garamond" panose="02020404030301010803" pitchFamily="18" charset="0"/>
              </a:rPr>
              <a:t>gunduz</a:t>
            </a:r>
            <a:r>
              <a:rPr lang="tr-TR" sz="2000" dirty="0" smtClean="0">
                <a:latin typeface="Garamond" panose="02020404030301010803" pitchFamily="18" charset="0"/>
              </a:rPr>
              <a:t>, aksam, gece) nesnenin ait olduğu sınıftakini çalıştırabilmesini sağlarız.</a:t>
            </a:r>
          </a:p>
        </p:txBody>
      </p:sp>
      <p:pic>
        <p:nvPicPr>
          <p:cNvPr id="8" name="Resim 7"/>
          <p:cNvPicPr>
            <a:picLocks noChangeAspect="1"/>
          </p:cNvPicPr>
          <p:nvPr/>
        </p:nvPicPr>
        <p:blipFill>
          <a:blip r:embed="rId3"/>
          <a:stretch>
            <a:fillRect/>
          </a:stretch>
        </p:blipFill>
        <p:spPr>
          <a:xfrm>
            <a:off x="123825" y="2985237"/>
            <a:ext cx="4641056" cy="1806359"/>
          </a:xfrm>
          <a:prstGeom prst="rect">
            <a:avLst/>
          </a:prstGeom>
        </p:spPr>
      </p:pic>
      <p:sp>
        <p:nvSpPr>
          <p:cNvPr id="9" name="Yuvarlatılmış Dikdörtgen 8"/>
          <p:cNvSpPr/>
          <p:nvPr/>
        </p:nvSpPr>
        <p:spPr>
          <a:xfrm>
            <a:off x="3286125" y="3581400"/>
            <a:ext cx="1323975" cy="238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Yuvarlatılmış Dikdörtgen 9"/>
          <p:cNvSpPr/>
          <p:nvPr/>
        </p:nvSpPr>
        <p:spPr>
          <a:xfrm>
            <a:off x="8610600" y="2985237"/>
            <a:ext cx="1000125" cy="26278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35921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00949" y="843260"/>
            <a:ext cx="11914928" cy="923330"/>
          </a:xfrm>
          <a:prstGeom prst="rect">
            <a:avLst/>
          </a:prstGeom>
        </p:spPr>
        <p:txBody>
          <a:bodyPr wrap="none">
            <a:spAutoFit/>
          </a:bodyPr>
          <a:lstStyle/>
          <a:p>
            <a:pPr algn="just"/>
            <a:r>
              <a:rPr lang="tr-TR" dirty="0">
                <a:latin typeface="Garamond" panose="02020404030301010803" pitchFamily="18" charset="0"/>
              </a:rPr>
              <a:t>Aşağıdaki sınıf diyagramı verilen örneği ele alalım</a:t>
            </a:r>
            <a:r>
              <a:rPr lang="tr-TR" dirty="0" smtClean="0">
                <a:latin typeface="Garamond" panose="02020404030301010803" pitchFamily="18" charset="0"/>
              </a:rPr>
              <a:t>. Bu UML (</a:t>
            </a:r>
            <a:r>
              <a:rPr lang="tr-TR" dirty="0" err="1" smtClean="0">
                <a:latin typeface="Garamond" panose="02020404030301010803" pitchFamily="18" charset="0"/>
              </a:rPr>
              <a:t>Unified</a:t>
            </a:r>
            <a:r>
              <a:rPr lang="tr-TR" dirty="0" smtClean="0">
                <a:latin typeface="Garamond" panose="02020404030301010803" pitchFamily="18" charset="0"/>
              </a:rPr>
              <a:t> </a:t>
            </a:r>
            <a:r>
              <a:rPr lang="tr-TR" dirty="0" err="1" smtClean="0">
                <a:latin typeface="Garamond" panose="02020404030301010803" pitchFamily="18" charset="0"/>
              </a:rPr>
              <a:t>Modeling</a:t>
            </a:r>
            <a:r>
              <a:rPr lang="tr-TR" dirty="0" smtClean="0">
                <a:latin typeface="Garamond" panose="02020404030301010803" pitchFamily="18" charset="0"/>
              </a:rPr>
              <a:t> Language: Birleşik Model Dili) diyagramı </a:t>
            </a:r>
          </a:p>
          <a:p>
            <a:pPr algn="just"/>
            <a:r>
              <a:rPr lang="tr-TR" dirty="0" smtClean="0">
                <a:latin typeface="Garamond" panose="02020404030301010803" pitchFamily="18" charset="0"/>
              </a:rPr>
              <a:t>Vali ve Kaymakam sınıflarının Memur sınıfının alt sınıfı olduğunu  ve + işareti ise </a:t>
            </a:r>
            <a:r>
              <a:rPr lang="tr-TR" b="1" dirty="0" err="1" smtClean="0">
                <a:latin typeface="Garamond" panose="02020404030301010803" pitchFamily="18" charset="0"/>
              </a:rPr>
              <a:t>gorevTanimi</a:t>
            </a:r>
            <a:r>
              <a:rPr lang="tr-TR" b="1" dirty="0" smtClean="0">
                <a:latin typeface="Garamond" panose="02020404030301010803" pitchFamily="18" charset="0"/>
              </a:rPr>
              <a:t>() </a:t>
            </a:r>
            <a:r>
              <a:rPr lang="tr-TR" dirty="0" smtClean="0">
                <a:latin typeface="Garamond" panose="02020404030301010803" pitchFamily="18" charset="0"/>
              </a:rPr>
              <a:t>metodunun erişim belirleyicisinin</a:t>
            </a:r>
          </a:p>
          <a:p>
            <a:pPr algn="just"/>
            <a:r>
              <a:rPr lang="tr-TR" dirty="0" err="1" smtClean="0">
                <a:latin typeface="Garamond" panose="02020404030301010803" pitchFamily="18" charset="0"/>
              </a:rPr>
              <a:t>public</a:t>
            </a:r>
            <a:r>
              <a:rPr lang="tr-TR" dirty="0" smtClean="0">
                <a:latin typeface="Garamond" panose="02020404030301010803" pitchFamily="18" charset="0"/>
              </a:rPr>
              <a:t> olduğunu işaret etmektedir. Alt sınıflarda aynı metodun tekrar yazılmış olması ise bu sınıflarda </a:t>
            </a:r>
            <a:r>
              <a:rPr lang="tr-TR" dirty="0" err="1" smtClean="0">
                <a:latin typeface="Garamond" panose="02020404030301010803" pitchFamily="18" charset="0"/>
              </a:rPr>
              <a:t>override</a:t>
            </a:r>
            <a:r>
              <a:rPr lang="tr-TR" dirty="0" smtClean="0">
                <a:latin typeface="Garamond" panose="02020404030301010803" pitchFamily="18" charset="0"/>
              </a:rPr>
              <a:t> edildiği anlamına gelir.</a:t>
            </a:r>
            <a:endParaRPr lang="tr-TR" dirty="0">
              <a:latin typeface="Garamond" panose="02020404030301010803" pitchFamily="18" charset="0"/>
            </a:endParaRPr>
          </a:p>
        </p:txBody>
      </p:sp>
      <p:sp>
        <p:nvSpPr>
          <p:cNvPr id="5" name="Dikdörtgen 4"/>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6" name="Slayt Numarası Yer Tutucusu 5"/>
          <p:cNvSpPr>
            <a:spLocks noGrp="1"/>
          </p:cNvSpPr>
          <p:nvPr>
            <p:ph type="sldNum" sz="quarter" idx="12"/>
          </p:nvPr>
        </p:nvSpPr>
        <p:spPr/>
        <p:txBody>
          <a:bodyPr/>
          <a:lstStyle/>
          <a:p>
            <a:fld id="{0D238C40-FFE3-4AED-A604-373EBFA54F76}" type="slidenum">
              <a:rPr lang="tr-TR" sz="2000" smtClean="0"/>
              <a:t>2</a:t>
            </a:fld>
            <a:endParaRPr lang="tr-TR" sz="2000" dirty="0"/>
          </a:p>
        </p:txBody>
      </p:sp>
      <p:graphicFrame>
        <p:nvGraphicFramePr>
          <p:cNvPr id="7" name="Tablo 6"/>
          <p:cNvGraphicFramePr>
            <a:graphicFrameLocks noGrp="1"/>
          </p:cNvGraphicFramePr>
          <p:nvPr>
            <p:extLst>
              <p:ext uri="{D42A27DB-BD31-4B8C-83A1-F6EECF244321}">
                <p14:modId xmlns:p14="http://schemas.microsoft.com/office/powerpoint/2010/main" val="3995524008"/>
              </p:ext>
            </p:extLst>
          </p:nvPr>
        </p:nvGraphicFramePr>
        <p:xfrm>
          <a:off x="5241629" y="2203906"/>
          <a:ext cx="2179675" cy="1097280"/>
        </p:xfrm>
        <a:graphic>
          <a:graphicData uri="http://schemas.openxmlformats.org/drawingml/2006/table">
            <a:tbl>
              <a:tblPr firstRow="1" bandRow="1">
                <a:tableStyleId>{5C22544A-7EE6-4342-B048-85BDC9FD1C3A}</a:tableStyleId>
              </a:tblPr>
              <a:tblGrid>
                <a:gridCol w="2179675">
                  <a:extLst>
                    <a:ext uri="{9D8B030D-6E8A-4147-A177-3AD203B41FA5}">
                      <a16:colId xmlns:a16="http://schemas.microsoft.com/office/drawing/2014/main" val="4009402233"/>
                    </a:ext>
                  </a:extLst>
                </a:gridCol>
              </a:tblGrid>
              <a:tr h="292607">
                <a:tc>
                  <a:txBody>
                    <a:bodyPr/>
                    <a:lstStyle/>
                    <a:p>
                      <a:pPr algn="ctr"/>
                      <a:r>
                        <a:rPr lang="tr-TR" dirty="0" smtClean="0"/>
                        <a:t>Memur</a:t>
                      </a:r>
                      <a:endParaRPr lang="tr-TR" dirty="0"/>
                    </a:p>
                  </a:txBody>
                  <a:tcPr/>
                </a:tc>
                <a:extLst>
                  <a:ext uri="{0D108BD9-81ED-4DB2-BD59-A6C34878D82A}">
                    <a16:rowId xmlns:a16="http://schemas.microsoft.com/office/drawing/2014/main" val="2161005747"/>
                  </a:ext>
                </a:extLst>
              </a:tr>
              <a:tr h="292607">
                <a:tc>
                  <a:txBody>
                    <a:bodyPr/>
                    <a:lstStyle/>
                    <a:p>
                      <a:pPr algn="ctr"/>
                      <a:endParaRPr lang="tr-TR" dirty="0"/>
                    </a:p>
                  </a:txBody>
                  <a:tcPr/>
                </a:tc>
                <a:extLst>
                  <a:ext uri="{0D108BD9-81ED-4DB2-BD59-A6C34878D82A}">
                    <a16:rowId xmlns:a16="http://schemas.microsoft.com/office/drawing/2014/main" val="1286286174"/>
                  </a:ext>
                </a:extLst>
              </a:tr>
              <a:tr h="292607">
                <a:tc>
                  <a:txBody>
                    <a:bodyPr/>
                    <a:lstStyle/>
                    <a:p>
                      <a:pPr algn="ctr"/>
                      <a:r>
                        <a:rPr lang="tr-TR" dirty="0" smtClean="0"/>
                        <a:t>+</a:t>
                      </a:r>
                      <a:r>
                        <a:rPr lang="tr-TR" dirty="0" err="1" smtClean="0"/>
                        <a:t>gorevTanimi</a:t>
                      </a:r>
                      <a:r>
                        <a:rPr lang="tr-TR" dirty="0" smtClean="0"/>
                        <a:t>(): </a:t>
                      </a:r>
                      <a:r>
                        <a:rPr lang="tr-TR" dirty="0" err="1" smtClean="0"/>
                        <a:t>void</a:t>
                      </a:r>
                      <a:endParaRPr lang="tr-TR" dirty="0"/>
                    </a:p>
                  </a:txBody>
                  <a:tcPr/>
                </a:tc>
                <a:extLst>
                  <a:ext uri="{0D108BD9-81ED-4DB2-BD59-A6C34878D82A}">
                    <a16:rowId xmlns:a16="http://schemas.microsoft.com/office/drawing/2014/main" val="3776033964"/>
                  </a:ext>
                </a:extLst>
              </a:tr>
            </a:tbl>
          </a:graphicData>
        </a:graphic>
      </p:graphicFrame>
      <p:cxnSp>
        <p:nvCxnSpPr>
          <p:cNvPr id="8" name="Dirsek Bağlayıcısı 7"/>
          <p:cNvCxnSpPr/>
          <p:nvPr/>
        </p:nvCxnSpPr>
        <p:spPr>
          <a:xfrm rot="5400000" flipH="1" flipV="1">
            <a:off x="5192757" y="3336010"/>
            <a:ext cx="1174070" cy="1076325"/>
          </a:xfrm>
          <a:prstGeom prst="bentConnector3">
            <a:avLst>
              <a:gd name="adj1" fmla="val 49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Dirsek Bağlayıcısı 8"/>
          <p:cNvCxnSpPr/>
          <p:nvPr/>
        </p:nvCxnSpPr>
        <p:spPr>
          <a:xfrm rot="16200000" flipV="1">
            <a:off x="6288700" y="3344514"/>
            <a:ext cx="1145952" cy="1087436"/>
          </a:xfrm>
          <a:prstGeom prst="bentConnector3">
            <a:avLst>
              <a:gd name="adj1" fmla="val 50928"/>
            </a:avLst>
          </a:prstGeom>
          <a:ln>
            <a:tailEnd type="none"/>
          </a:ln>
        </p:spPr>
        <p:style>
          <a:lnRef idx="1">
            <a:schemeClr val="accent1"/>
          </a:lnRef>
          <a:fillRef idx="0">
            <a:schemeClr val="accent1"/>
          </a:fillRef>
          <a:effectRef idx="0">
            <a:schemeClr val="accent1"/>
          </a:effectRef>
          <a:fontRef idx="minor">
            <a:schemeClr val="tx1"/>
          </a:fontRef>
        </p:style>
      </p:cxnSp>
      <p:graphicFrame>
        <p:nvGraphicFramePr>
          <p:cNvPr id="10" name="Tablo 9"/>
          <p:cNvGraphicFramePr>
            <a:graphicFrameLocks noGrp="1"/>
          </p:cNvGraphicFramePr>
          <p:nvPr>
            <p:extLst>
              <p:ext uri="{D42A27DB-BD31-4B8C-83A1-F6EECF244321}">
                <p14:modId xmlns:p14="http://schemas.microsoft.com/office/powerpoint/2010/main" val="4273533792"/>
              </p:ext>
            </p:extLst>
          </p:nvPr>
        </p:nvGraphicFramePr>
        <p:xfrm>
          <a:off x="4036423" y="4384417"/>
          <a:ext cx="2121987" cy="1097280"/>
        </p:xfrm>
        <a:graphic>
          <a:graphicData uri="http://schemas.openxmlformats.org/drawingml/2006/table">
            <a:tbl>
              <a:tblPr firstRow="1" bandRow="1">
                <a:tableStyleId>{5C22544A-7EE6-4342-B048-85BDC9FD1C3A}</a:tableStyleId>
              </a:tblPr>
              <a:tblGrid>
                <a:gridCol w="2121987">
                  <a:extLst>
                    <a:ext uri="{9D8B030D-6E8A-4147-A177-3AD203B41FA5}">
                      <a16:colId xmlns:a16="http://schemas.microsoft.com/office/drawing/2014/main" val="459948474"/>
                    </a:ext>
                  </a:extLst>
                </a:gridCol>
              </a:tblGrid>
              <a:tr h="292607">
                <a:tc>
                  <a:txBody>
                    <a:bodyPr/>
                    <a:lstStyle/>
                    <a:p>
                      <a:pPr algn="ctr"/>
                      <a:r>
                        <a:rPr lang="tr-TR" dirty="0" smtClean="0"/>
                        <a:t>Vali</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algn="ctr"/>
                      <a:r>
                        <a:rPr lang="tr-TR" dirty="0" smtClean="0"/>
                        <a:t>+</a:t>
                      </a:r>
                      <a:r>
                        <a:rPr lang="tr-TR" dirty="0" err="1" smtClean="0"/>
                        <a:t>gorevTanimi</a:t>
                      </a:r>
                      <a:r>
                        <a:rPr lang="tr-TR" dirty="0" smtClean="0"/>
                        <a:t>(): </a:t>
                      </a:r>
                      <a:r>
                        <a:rPr lang="tr-TR" dirty="0" err="1" smtClean="0"/>
                        <a:t>void</a:t>
                      </a:r>
                      <a:endParaRPr lang="tr-TR" dirty="0"/>
                    </a:p>
                  </a:txBody>
                  <a:tcPr/>
                </a:tc>
                <a:extLst>
                  <a:ext uri="{0D108BD9-81ED-4DB2-BD59-A6C34878D82A}">
                    <a16:rowId xmlns:a16="http://schemas.microsoft.com/office/drawing/2014/main" val="1473769518"/>
                  </a:ext>
                </a:extLst>
              </a:tr>
            </a:tbl>
          </a:graphicData>
        </a:graphic>
      </p:graphicFrame>
      <p:graphicFrame>
        <p:nvGraphicFramePr>
          <p:cNvPr id="11" name="Tablo 10"/>
          <p:cNvGraphicFramePr>
            <a:graphicFrameLocks noGrp="1"/>
          </p:cNvGraphicFramePr>
          <p:nvPr>
            <p:extLst>
              <p:ext uri="{D42A27DB-BD31-4B8C-83A1-F6EECF244321}">
                <p14:modId xmlns:p14="http://schemas.microsoft.com/office/powerpoint/2010/main" val="460191667"/>
              </p:ext>
            </p:extLst>
          </p:nvPr>
        </p:nvGraphicFramePr>
        <p:xfrm>
          <a:off x="6386218" y="4384438"/>
          <a:ext cx="2224382" cy="1097280"/>
        </p:xfrm>
        <a:graphic>
          <a:graphicData uri="http://schemas.openxmlformats.org/drawingml/2006/table">
            <a:tbl>
              <a:tblPr firstRow="1" bandRow="1">
                <a:tableStyleId>{5C22544A-7EE6-4342-B048-85BDC9FD1C3A}</a:tableStyleId>
              </a:tblPr>
              <a:tblGrid>
                <a:gridCol w="2224382">
                  <a:extLst>
                    <a:ext uri="{9D8B030D-6E8A-4147-A177-3AD203B41FA5}">
                      <a16:colId xmlns:a16="http://schemas.microsoft.com/office/drawing/2014/main" val="459948474"/>
                    </a:ext>
                  </a:extLst>
                </a:gridCol>
              </a:tblGrid>
              <a:tr h="292607">
                <a:tc>
                  <a:txBody>
                    <a:bodyPr/>
                    <a:lstStyle/>
                    <a:p>
                      <a:pPr algn="ctr"/>
                      <a:r>
                        <a:rPr lang="tr-TR" dirty="0" smtClean="0"/>
                        <a:t>Kaymakam</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algn="ctr"/>
                      <a:r>
                        <a:rPr lang="tr-TR" dirty="0" smtClean="0"/>
                        <a:t>+</a:t>
                      </a:r>
                      <a:r>
                        <a:rPr lang="tr-TR" dirty="0" err="1" smtClean="0"/>
                        <a:t>gorevTanimi</a:t>
                      </a:r>
                      <a:r>
                        <a:rPr lang="tr-TR" dirty="0" smtClean="0"/>
                        <a:t>(): </a:t>
                      </a:r>
                      <a:r>
                        <a:rPr lang="tr-TR" dirty="0" err="1" smtClean="0"/>
                        <a:t>void</a:t>
                      </a:r>
                      <a:endParaRPr lang="tr-TR" dirty="0"/>
                    </a:p>
                  </a:txBody>
                  <a:tcPr/>
                </a:tc>
                <a:extLst>
                  <a:ext uri="{0D108BD9-81ED-4DB2-BD59-A6C34878D82A}">
                    <a16:rowId xmlns:a16="http://schemas.microsoft.com/office/drawing/2014/main" val="1473769518"/>
                  </a:ext>
                </a:extLst>
              </a:tr>
            </a:tbl>
          </a:graphicData>
        </a:graphic>
      </p:graphicFrame>
    </p:spTree>
    <p:extLst>
      <p:ext uri="{BB962C8B-B14F-4D97-AF65-F5344CB8AC3E}">
        <p14:creationId xmlns:p14="http://schemas.microsoft.com/office/powerpoint/2010/main" val="1630797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5" name="Dikdörtgen 4"/>
          <p:cNvSpPr/>
          <p:nvPr/>
        </p:nvSpPr>
        <p:spPr>
          <a:xfrm>
            <a:off x="404550" y="3095461"/>
            <a:ext cx="11241578" cy="707886"/>
          </a:xfrm>
          <a:prstGeom prst="rect">
            <a:avLst/>
          </a:prstGeom>
        </p:spPr>
        <p:txBody>
          <a:bodyPr wrap="square">
            <a:spAutoFit/>
          </a:bodyPr>
          <a:lstStyle/>
          <a:p>
            <a:pPr marL="285750" indent="-285750">
              <a:buFont typeface="Wingdings" panose="05000000000000000000" pitchFamily="2" charset="2"/>
              <a:buChar char="v"/>
            </a:pPr>
            <a:r>
              <a:rPr lang="tr-TR" sz="2000" b="1" dirty="0" smtClean="0">
                <a:latin typeface="Garamond" panose="02020404030301010803" pitchFamily="18" charset="0"/>
              </a:rPr>
              <a:t>Vali</a:t>
            </a:r>
            <a:r>
              <a:rPr lang="tr-TR" sz="2000" dirty="0" smtClean="0">
                <a:latin typeface="Garamond" panose="02020404030301010803" pitchFamily="18" charset="0"/>
              </a:rPr>
              <a:t> ve </a:t>
            </a:r>
            <a:r>
              <a:rPr lang="tr-TR" sz="2000" b="1" dirty="0">
                <a:latin typeface="Garamond" panose="02020404030301010803" pitchFamily="18" charset="0"/>
              </a:rPr>
              <a:t>K</a:t>
            </a:r>
            <a:r>
              <a:rPr lang="tr-TR" sz="2000" b="1" dirty="0" smtClean="0">
                <a:latin typeface="Garamond" panose="02020404030301010803" pitchFamily="18" charset="0"/>
              </a:rPr>
              <a:t>aymakam</a:t>
            </a:r>
            <a:r>
              <a:rPr lang="tr-TR" sz="2000" dirty="0" smtClean="0">
                <a:latin typeface="Garamond" panose="02020404030301010803" pitchFamily="18" charset="0"/>
              </a:rPr>
              <a:t> sınıfları Memur sınıfının alt sınıflarıdır. Bu sınıflarda </a:t>
            </a:r>
            <a:r>
              <a:rPr lang="tr-TR" sz="2000" b="1" dirty="0" err="1" smtClean="0">
                <a:latin typeface="Garamond" panose="02020404030301010803" pitchFamily="18" charset="0"/>
              </a:rPr>
              <a:t>gorevTanimi</a:t>
            </a:r>
            <a:r>
              <a:rPr lang="tr-TR" sz="2000" b="1" dirty="0" smtClean="0">
                <a:latin typeface="Garamond" panose="02020404030301010803" pitchFamily="18" charset="0"/>
              </a:rPr>
              <a:t>() </a:t>
            </a:r>
            <a:r>
              <a:rPr lang="tr-TR" sz="2000" dirty="0" smtClean="0">
                <a:latin typeface="Garamond" panose="02020404030301010803" pitchFamily="18" charset="0"/>
              </a:rPr>
              <a:t>metoduna metot örtme işlemi yapılmıştır.</a:t>
            </a:r>
          </a:p>
        </p:txBody>
      </p:sp>
      <p:sp>
        <p:nvSpPr>
          <p:cNvPr id="6" name="Dikdörtgen 5"/>
          <p:cNvSpPr/>
          <p:nvPr/>
        </p:nvSpPr>
        <p:spPr>
          <a:xfrm>
            <a:off x="404550" y="786584"/>
            <a:ext cx="10593187" cy="400110"/>
          </a:xfrm>
          <a:prstGeom prst="rect">
            <a:avLst/>
          </a:prstGeom>
        </p:spPr>
        <p:txBody>
          <a:bodyPr wrap="square">
            <a:spAutoFit/>
          </a:bodyPr>
          <a:lstStyle/>
          <a:p>
            <a:pPr marL="285750" indent="-285750">
              <a:buFont typeface="Wingdings" panose="05000000000000000000" pitchFamily="2" charset="2"/>
              <a:buChar char="v"/>
            </a:pPr>
            <a:r>
              <a:rPr lang="tr-TR" sz="2000" b="1" dirty="0" smtClean="0">
                <a:latin typeface="Garamond" panose="02020404030301010803" pitchFamily="18" charset="0"/>
              </a:rPr>
              <a:t>Memur</a:t>
            </a:r>
            <a:r>
              <a:rPr lang="tr-TR" sz="2000" dirty="0" smtClean="0">
                <a:latin typeface="Garamond" panose="02020404030301010803" pitchFamily="18" charset="0"/>
              </a:rPr>
              <a:t> sınıfı değer döndürmeyen ve parametresi olmayan </a:t>
            </a:r>
            <a:r>
              <a:rPr lang="tr-TR" sz="2000" b="1" dirty="0" err="1" smtClean="0">
                <a:latin typeface="Garamond" panose="02020404030301010803" pitchFamily="18" charset="0"/>
              </a:rPr>
              <a:t>gorevTanimi</a:t>
            </a:r>
            <a:r>
              <a:rPr lang="tr-TR" sz="2000" b="1" dirty="0" smtClean="0">
                <a:latin typeface="Garamond" panose="02020404030301010803" pitchFamily="18" charset="0"/>
              </a:rPr>
              <a:t>() </a:t>
            </a:r>
            <a:r>
              <a:rPr lang="tr-TR" sz="2000" dirty="0" smtClean="0">
                <a:latin typeface="Garamond" panose="02020404030301010803" pitchFamily="18" charset="0"/>
              </a:rPr>
              <a:t>metoduna sahiptir.</a:t>
            </a:r>
          </a:p>
        </p:txBody>
      </p:sp>
      <p:pic>
        <p:nvPicPr>
          <p:cNvPr id="2" name="Resim 1"/>
          <p:cNvPicPr>
            <a:picLocks noChangeAspect="1"/>
          </p:cNvPicPr>
          <p:nvPr/>
        </p:nvPicPr>
        <p:blipFill>
          <a:blip r:embed="rId2"/>
          <a:stretch>
            <a:fillRect/>
          </a:stretch>
        </p:blipFill>
        <p:spPr>
          <a:xfrm>
            <a:off x="472927" y="5483072"/>
            <a:ext cx="8031822" cy="1374928"/>
          </a:xfrm>
          <a:prstGeom prst="rect">
            <a:avLst/>
          </a:prstGeom>
        </p:spPr>
      </p:pic>
      <p:pic>
        <p:nvPicPr>
          <p:cNvPr id="9" name="Resim 8"/>
          <p:cNvPicPr>
            <a:picLocks noChangeAspect="1"/>
          </p:cNvPicPr>
          <p:nvPr/>
        </p:nvPicPr>
        <p:blipFill>
          <a:blip r:embed="rId3"/>
          <a:stretch>
            <a:fillRect/>
          </a:stretch>
        </p:blipFill>
        <p:spPr>
          <a:xfrm>
            <a:off x="472927" y="3909702"/>
            <a:ext cx="7943760" cy="1422472"/>
          </a:xfrm>
          <a:prstGeom prst="rect">
            <a:avLst/>
          </a:prstGeom>
        </p:spPr>
      </p:pic>
      <p:pic>
        <p:nvPicPr>
          <p:cNvPr id="10" name="Resim 9"/>
          <p:cNvPicPr>
            <a:picLocks noChangeAspect="1"/>
          </p:cNvPicPr>
          <p:nvPr/>
        </p:nvPicPr>
        <p:blipFill>
          <a:blip r:embed="rId4"/>
          <a:stretch>
            <a:fillRect/>
          </a:stretch>
        </p:blipFill>
        <p:spPr>
          <a:xfrm>
            <a:off x="472927" y="1415736"/>
            <a:ext cx="11261175" cy="1237728"/>
          </a:xfrm>
          <a:prstGeom prst="rect">
            <a:avLst/>
          </a:prstGeom>
        </p:spPr>
      </p:pic>
      <p:sp>
        <p:nvSpPr>
          <p:cNvPr id="11" name="Slayt Numarası Yer Tutucusu 10"/>
          <p:cNvSpPr>
            <a:spLocks noGrp="1"/>
          </p:cNvSpPr>
          <p:nvPr>
            <p:ph type="sldNum" sz="quarter" idx="12"/>
          </p:nvPr>
        </p:nvSpPr>
        <p:spPr/>
        <p:txBody>
          <a:bodyPr/>
          <a:lstStyle/>
          <a:p>
            <a:fld id="{E8788E3F-AEBD-470B-BFA3-35CA3FC78051}" type="slidenum">
              <a:rPr lang="tr-TR" sz="2000" smtClean="0"/>
              <a:t>3</a:t>
            </a:fld>
            <a:endParaRPr lang="tr-TR" sz="2000" dirty="0"/>
          </a:p>
        </p:txBody>
      </p:sp>
    </p:spTree>
    <p:extLst>
      <p:ext uri="{BB962C8B-B14F-4D97-AF65-F5344CB8AC3E}">
        <p14:creationId xmlns:p14="http://schemas.microsoft.com/office/powerpoint/2010/main" val="2844626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655608" y="2380700"/>
            <a:ext cx="10875303" cy="4081293"/>
          </a:xfrm>
          <a:prstGeom prst="rect">
            <a:avLst/>
          </a:prstGeom>
        </p:spPr>
      </p:pic>
      <p:sp>
        <p:nvSpPr>
          <p:cNvPr id="5" name="Dikdörtgen 4"/>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6" name="Dikdörtgen 5"/>
          <p:cNvSpPr/>
          <p:nvPr/>
        </p:nvSpPr>
        <p:spPr>
          <a:xfrm>
            <a:off x="237361" y="768553"/>
            <a:ext cx="11711796" cy="954107"/>
          </a:xfrm>
          <a:prstGeom prst="rect">
            <a:avLst/>
          </a:prstGeom>
        </p:spPr>
        <p:txBody>
          <a:bodyPr wrap="none">
            <a:spAutoFit/>
          </a:bodyPr>
          <a:lstStyle/>
          <a:p>
            <a:r>
              <a:rPr lang="tr-TR" dirty="0" smtClean="0">
                <a:latin typeface="Garamond" panose="02020404030301010803" pitchFamily="18" charset="0"/>
              </a:rPr>
              <a:t>Bu sınıflardan birer nesne oluşturup </a:t>
            </a:r>
            <a:r>
              <a:rPr lang="tr-TR" b="1" dirty="0" err="1" smtClean="0">
                <a:latin typeface="Garamond" panose="02020404030301010803" pitchFamily="18" charset="0"/>
              </a:rPr>
              <a:t>gorevTanimi</a:t>
            </a:r>
            <a:r>
              <a:rPr lang="tr-TR" b="1" dirty="0" smtClean="0">
                <a:latin typeface="Garamond" panose="02020404030301010803" pitchFamily="18" charset="0"/>
              </a:rPr>
              <a:t>() </a:t>
            </a:r>
            <a:r>
              <a:rPr lang="tr-TR" dirty="0" smtClean="0">
                <a:latin typeface="Garamond" panose="02020404030301010803" pitchFamily="18" charset="0"/>
              </a:rPr>
              <a:t>metodunu çağıralım. </a:t>
            </a:r>
            <a:r>
              <a:rPr lang="tr-TR" b="1" dirty="0" smtClean="0">
                <a:latin typeface="Garamond" panose="02020404030301010803" pitchFamily="18" charset="0"/>
              </a:rPr>
              <a:t>Kaymakam</a:t>
            </a:r>
            <a:r>
              <a:rPr lang="tr-TR" dirty="0" smtClean="0">
                <a:latin typeface="Garamond" panose="02020404030301010803" pitchFamily="18" charset="0"/>
              </a:rPr>
              <a:t> ve </a:t>
            </a:r>
            <a:r>
              <a:rPr lang="tr-TR" b="1" dirty="0" smtClean="0">
                <a:latin typeface="Garamond" panose="02020404030301010803" pitchFamily="18" charset="0"/>
              </a:rPr>
              <a:t>Vali</a:t>
            </a:r>
            <a:r>
              <a:rPr lang="tr-TR" dirty="0" smtClean="0">
                <a:latin typeface="Garamond" panose="02020404030301010803" pitchFamily="18" charset="0"/>
              </a:rPr>
              <a:t> sınıflarında bu metot </a:t>
            </a:r>
            <a:r>
              <a:rPr lang="tr-TR" dirty="0" err="1" smtClean="0">
                <a:latin typeface="Garamond" panose="02020404030301010803" pitchFamily="18" charset="0"/>
              </a:rPr>
              <a:t>override</a:t>
            </a:r>
            <a:endParaRPr lang="tr-TR" dirty="0" smtClean="0">
              <a:latin typeface="Garamond" panose="02020404030301010803" pitchFamily="18" charset="0"/>
            </a:endParaRPr>
          </a:p>
          <a:p>
            <a:r>
              <a:rPr lang="tr-TR" dirty="0" smtClean="0">
                <a:latin typeface="Garamond" panose="02020404030301010803" pitchFamily="18" charset="0"/>
              </a:rPr>
              <a:t>edildiğinden kendi versiyonlarını çağıracaktır. Eğer </a:t>
            </a:r>
            <a:r>
              <a:rPr lang="tr-TR" dirty="0" err="1" smtClean="0">
                <a:latin typeface="Garamond" panose="02020404030301010803" pitchFamily="18" charset="0"/>
              </a:rPr>
              <a:t>override</a:t>
            </a:r>
            <a:r>
              <a:rPr lang="tr-TR" dirty="0" smtClean="0">
                <a:latin typeface="Garamond" panose="02020404030301010803" pitchFamily="18" charset="0"/>
              </a:rPr>
              <a:t> edilmeseydi üst sınıfları olan Memur sınıfındaki halini kullanacaklardı.</a:t>
            </a:r>
            <a:endParaRPr lang="tr-TR" dirty="0" smtClean="0"/>
          </a:p>
          <a:p>
            <a:r>
              <a:rPr lang="tr-TR" dirty="0" smtClean="0">
                <a:latin typeface="Garamond" panose="02020404030301010803" pitchFamily="18" charset="0"/>
              </a:rPr>
              <a:t>Buraya kadar daha önce bildiklerimizi kullandık. </a:t>
            </a:r>
            <a:r>
              <a:rPr lang="tr-TR" sz="2000" b="1" dirty="0" smtClean="0">
                <a:latin typeface="Garamond" panose="02020404030301010803" pitchFamily="18" charset="0"/>
              </a:rPr>
              <a:t>Dolayısıyla henüz yeni bir şey yok</a:t>
            </a:r>
            <a:r>
              <a:rPr lang="tr-TR" b="1" dirty="0" smtClean="0">
                <a:latin typeface="Garamond" panose="02020404030301010803" pitchFamily="18" charset="0"/>
              </a:rPr>
              <a:t>.</a:t>
            </a:r>
          </a:p>
        </p:txBody>
      </p:sp>
      <p:sp>
        <p:nvSpPr>
          <p:cNvPr id="7" name="Slayt Numarası Yer Tutucusu 6"/>
          <p:cNvSpPr>
            <a:spLocks noGrp="1"/>
          </p:cNvSpPr>
          <p:nvPr>
            <p:ph type="sldNum" sz="quarter" idx="12"/>
          </p:nvPr>
        </p:nvSpPr>
        <p:spPr/>
        <p:txBody>
          <a:bodyPr/>
          <a:lstStyle/>
          <a:p>
            <a:fld id="{E8788E3F-AEBD-470B-BFA3-35CA3FC78051}" type="slidenum">
              <a:rPr lang="tr-TR" sz="2000" smtClean="0"/>
              <a:t>4</a:t>
            </a:fld>
            <a:endParaRPr lang="tr-TR" sz="2000" dirty="0"/>
          </a:p>
        </p:txBody>
      </p:sp>
      <p:sp>
        <p:nvSpPr>
          <p:cNvPr id="8" name="Dikdörtgen 7"/>
          <p:cNvSpPr/>
          <p:nvPr/>
        </p:nvSpPr>
        <p:spPr>
          <a:xfrm>
            <a:off x="396160" y="1737161"/>
            <a:ext cx="110889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Örnek1a</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741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220109" y="468710"/>
            <a:ext cx="6884257" cy="338554"/>
          </a:xfrm>
          <a:prstGeom prst="rect">
            <a:avLst/>
          </a:prstGeom>
        </p:spPr>
        <p:txBody>
          <a:bodyPr wrap="none">
            <a:spAutoFit/>
          </a:bodyPr>
          <a:lstStyle/>
          <a:p>
            <a:r>
              <a:rPr lang="tr-TR" sz="1600" dirty="0" smtClean="0">
                <a:latin typeface="Garamond" panose="02020404030301010803" pitchFamily="18" charset="0"/>
              </a:rPr>
              <a:t>Peki kaymakam ve </a:t>
            </a:r>
            <a:r>
              <a:rPr lang="tr-TR" sz="1600" dirty="0">
                <a:latin typeface="Garamond" panose="02020404030301010803" pitchFamily="18" charset="0"/>
              </a:rPr>
              <a:t>v</a:t>
            </a:r>
            <a:r>
              <a:rPr lang="tr-TR" sz="1600" dirty="0" smtClean="0">
                <a:latin typeface="Garamond" panose="02020404030301010803" pitchFamily="18" charset="0"/>
              </a:rPr>
              <a:t>ali nesneleri için </a:t>
            </a:r>
            <a:r>
              <a:rPr lang="tr-TR" sz="1600" b="1" dirty="0" smtClean="0">
                <a:solidFill>
                  <a:srgbClr val="FF0000"/>
                </a:solidFill>
                <a:latin typeface="Garamond" panose="02020404030301010803" pitchFamily="18" charset="0"/>
              </a:rPr>
              <a:t>referans tip </a:t>
            </a:r>
            <a:r>
              <a:rPr lang="tr-TR" sz="1600" dirty="0" smtClean="0">
                <a:latin typeface="Garamond" panose="02020404030301010803" pitchFamily="18" charset="0"/>
              </a:rPr>
              <a:t>olarak Memur kullanabilir miydik? </a:t>
            </a:r>
          </a:p>
        </p:txBody>
      </p:sp>
      <p:sp>
        <p:nvSpPr>
          <p:cNvPr id="3" name="Dikdörtgen 2"/>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4" name="Dikdörtgen 3"/>
          <p:cNvSpPr/>
          <p:nvPr/>
        </p:nvSpPr>
        <p:spPr>
          <a:xfrm>
            <a:off x="4648694" y="943984"/>
            <a:ext cx="6096000" cy="584775"/>
          </a:xfrm>
          <a:prstGeom prst="rect">
            <a:avLst/>
          </a:prstGeom>
        </p:spPr>
        <p:txBody>
          <a:bodyPr>
            <a:spAutoFit/>
          </a:bodyPr>
          <a:lstStyle/>
          <a:p>
            <a:r>
              <a:rPr lang="tr-TR" sz="1600" i="1" dirty="0">
                <a:latin typeface="Garamond" panose="02020404030301010803" pitchFamily="18" charset="0"/>
              </a:rPr>
              <a:t>«her Kaymakam (nesnesi) Memur </a:t>
            </a:r>
            <a:r>
              <a:rPr lang="tr-TR" sz="1600" i="1" dirty="0" smtClean="0">
                <a:latin typeface="Garamond" panose="02020404030301010803" pitchFamily="18" charset="0"/>
              </a:rPr>
              <a:t>mudur(Memur </a:t>
            </a:r>
            <a:r>
              <a:rPr lang="tr-TR" sz="1600" i="1" dirty="0">
                <a:latin typeface="Garamond" panose="02020404030301010803" pitchFamily="18" charset="0"/>
              </a:rPr>
              <a:t>nesnesi midir)?»</a:t>
            </a:r>
          </a:p>
          <a:p>
            <a:r>
              <a:rPr lang="tr-TR" sz="1600" i="1" dirty="0">
                <a:latin typeface="Garamond" panose="02020404030301010803" pitchFamily="18" charset="0"/>
              </a:rPr>
              <a:t>«her Vali (nesnesi) Memur mudur(Memur nesnesi midir)?»</a:t>
            </a:r>
          </a:p>
        </p:txBody>
      </p:sp>
      <p:sp>
        <p:nvSpPr>
          <p:cNvPr id="5" name="Dikdörtgen 4"/>
          <p:cNvSpPr/>
          <p:nvPr/>
        </p:nvSpPr>
        <p:spPr>
          <a:xfrm>
            <a:off x="220109" y="959208"/>
            <a:ext cx="3946721" cy="338554"/>
          </a:xfrm>
          <a:prstGeom prst="rect">
            <a:avLst/>
          </a:prstGeom>
        </p:spPr>
        <p:txBody>
          <a:bodyPr wrap="none">
            <a:spAutoFit/>
          </a:bodyPr>
          <a:lstStyle/>
          <a:p>
            <a:r>
              <a:rPr lang="tr-TR" sz="1600" dirty="0" smtClean="0">
                <a:latin typeface="Garamond" panose="02020404030301010803" pitchFamily="18" charset="0"/>
              </a:rPr>
              <a:t>Alt sınıf-üst sınıf ilişkisinde şu soruyu soralım*:</a:t>
            </a:r>
            <a:endParaRPr lang="tr-TR" sz="1600" dirty="0">
              <a:latin typeface="Garamond" panose="02020404030301010803" pitchFamily="18" charset="0"/>
            </a:endParaRPr>
          </a:p>
        </p:txBody>
      </p:sp>
      <p:sp>
        <p:nvSpPr>
          <p:cNvPr id="6" name="Dikdörtgen 5"/>
          <p:cNvSpPr/>
          <p:nvPr/>
        </p:nvSpPr>
        <p:spPr>
          <a:xfrm>
            <a:off x="220109" y="1674140"/>
            <a:ext cx="11823310" cy="830997"/>
          </a:xfrm>
          <a:prstGeom prst="rect">
            <a:avLst/>
          </a:prstGeom>
        </p:spPr>
        <p:txBody>
          <a:bodyPr wrap="square">
            <a:spAutoFit/>
          </a:bodyPr>
          <a:lstStyle/>
          <a:p>
            <a:pPr marL="285750" indent="-285750">
              <a:buFont typeface="Wingdings" panose="05000000000000000000" pitchFamily="2" charset="2"/>
              <a:buChar char="v"/>
            </a:pPr>
            <a:r>
              <a:rPr lang="tr-TR" sz="1600" dirty="0" smtClean="0">
                <a:latin typeface="Garamond" panose="02020404030301010803" pitchFamily="18" charset="0"/>
              </a:rPr>
              <a:t>Dolayısıyla yanıtımız evet olacaktır. Referans tiplerin işaret ettikleri nesnelerin, </a:t>
            </a:r>
            <a:r>
              <a:rPr lang="tr-TR" sz="1600" b="1" dirty="0" smtClean="0">
                <a:latin typeface="Garamond" panose="02020404030301010803" pitchFamily="18" charset="0"/>
              </a:rPr>
              <a:t>aynı sınıftan </a:t>
            </a:r>
            <a:r>
              <a:rPr lang="tr-TR" sz="1600" dirty="0" smtClean="0">
                <a:latin typeface="Garamond" panose="02020404030301010803" pitchFamily="18" charset="0"/>
              </a:rPr>
              <a:t>veya</a:t>
            </a:r>
            <a:r>
              <a:rPr lang="tr-TR" sz="1600" b="1" dirty="0" smtClean="0">
                <a:latin typeface="Garamond" panose="02020404030301010803" pitchFamily="18" charset="0"/>
              </a:rPr>
              <a:t> alt sınıftan </a:t>
            </a:r>
            <a:r>
              <a:rPr lang="tr-TR" sz="1600" dirty="0" smtClean="0">
                <a:latin typeface="Garamond" panose="02020404030301010803" pitchFamily="18" charset="0"/>
              </a:rPr>
              <a:t>nesneler olması beklenir. </a:t>
            </a:r>
            <a:r>
              <a:rPr lang="tr-TR" sz="1600" b="1" dirty="0">
                <a:latin typeface="Garamond" panose="02020404030301010803" pitchFamily="18" charset="0"/>
              </a:rPr>
              <a:t>Derleme zamanı</a:t>
            </a:r>
            <a:r>
              <a:rPr lang="tr-TR" sz="1600" dirty="0">
                <a:latin typeface="Garamond" panose="02020404030301010803" pitchFamily="18" charset="0"/>
              </a:rPr>
              <a:t>nda (</a:t>
            </a:r>
            <a:r>
              <a:rPr lang="tr-TR" sz="1600" b="1" dirty="0" err="1">
                <a:latin typeface="Garamond" panose="02020404030301010803" pitchFamily="18" charset="0"/>
              </a:rPr>
              <a:t>compile</a:t>
            </a:r>
            <a:r>
              <a:rPr lang="tr-TR" sz="1600" b="1" dirty="0">
                <a:latin typeface="Garamond" panose="02020404030301010803" pitchFamily="18" charset="0"/>
              </a:rPr>
              <a:t> time</a:t>
            </a:r>
            <a:r>
              <a:rPr lang="tr-TR" sz="1600" dirty="0">
                <a:latin typeface="Garamond" panose="02020404030301010803" pitchFamily="18" charset="0"/>
              </a:rPr>
              <a:t>) </a:t>
            </a:r>
            <a:r>
              <a:rPr lang="tr-TR" sz="1600" dirty="0" smtClean="0">
                <a:latin typeface="Garamond" panose="02020404030301010803" pitchFamily="18" charset="0"/>
              </a:rPr>
              <a:t>referans tipleri için </a:t>
            </a:r>
            <a:r>
              <a:rPr lang="tr-TR" sz="1600" b="1" dirty="0" err="1" smtClean="0">
                <a:latin typeface="Garamond" panose="02020404030301010803" pitchFamily="18" charset="0"/>
              </a:rPr>
              <a:t>stack</a:t>
            </a:r>
            <a:r>
              <a:rPr lang="tr-TR" sz="1600" dirty="0" err="1" smtClean="0">
                <a:latin typeface="Garamond" panose="02020404030301010803" pitchFamily="18" charset="0"/>
              </a:rPr>
              <a:t>te</a:t>
            </a:r>
            <a:r>
              <a:rPr lang="tr-TR" sz="1600" dirty="0" smtClean="0">
                <a:latin typeface="Garamond" panose="02020404030301010803" pitchFamily="18" charset="0"/>
              </a:rPr>
              <a:t> yer ayrılır. </a:t>
            </a:r>
          </a:p>
          <a:p>
            <a:pPr marL="285750" indent="-285750">
              <a:buFont typeface="Wingdings" panose="05000000000000000000" pitchFamily="2" charset="2"/>
              <a:buChar char="v"/>
            </a:pPr>
            <a:r>
              <a:rPr lang="tr-TR" sz="1600" b="1" dirty="0" smtClean="0">
                <a:latin typeface="Garamond" panose="02020404030301010803" pitchFamily="18" charset="0"/>
              </a:rPr>
              <a:t>=</a:t>
            </a:r>
            <a:r>
              <a:rPr lang="tr-TR" sz="1600" dirty="0" smtClean="0">
                <a:latin typeface="Garamond" panose="02020404030301010803" pitchFamily="18" charset="0"/>
              </a:rPr>
              <a:t> sembolünün sağındaki </a:t>
            </a:r>
            <a:r>
              <a:rPr lang="tr-TR" sz="1600" b="1" dirty="0" err="1" smtClean="0">
                <a:latin typeface="Garamond" panose="02020404030301010803" pitchFamily="18" charset="0"/>
              </a:rPr>
              <a:t>new</a:t>
            </a:r>
            <a:r>
              <a:rPr lang="tr-TR" sz="1600" dirty="0" smtClean="0">
                <a:latin typeface="Garamond" panose="02020404030301010803" pitchFamily="18" charset="0"/>
              </a:rPr>
              <a:t> ifadesi ile nesnenin oluşturularak </a:t>
            </a:r>
            <a:r>
              <a:rPr lang="tr-TR" sz="1600" b="1" dirty="0" err="1" smtClean="0">
                <a:latin typeface="Garamond" panose="02020404030301010803" pitchFamily="18" charset="0"/>
              </a:rPr>
              <a:t>heap</a:t>
            </a:r>
            <a:r>
              <a:rPr lang="tr-TR" sz="1600" dirty="0" err="1" smtClean="0">
                <a:latin typeface="Garamond" panose="02020404030301010803" pitchFamily="18" charset="0"/>
              </a:rPr>
              <a:t>’te</a:t>
            </a:r>
            <a:r>
              <a:rPr lang="tr-TR" sz="1600" dirty="0" smtClean="0">
                <a:latin typeface="Garamond" panose="02020404030301010803" pitchFamily="18" charset="0"/>
              </a:rPr>
              <a:t> yer ayrılması ise </a:t>
            </a:r>
            <a:r>
              <a:rPr lang="tr-TR" sz="1600" b="1" dirty="0" smtClean="0">
                <a:latin typeface="Garamond" panose="02020404030301010803" pitchFamily="18" charset="0"/>
              </a:rPr>
              <a:t>çalışma zamanı</a:t>
            </a:r>
            <a:r>
              <a:rPr lang="tr-TR" sz="1600" dirty="0" smtClean="0">
                <a:latin typeface="Garamond" panose="02020404030301010803" pitchFamily="18" charset="0"/>
              </a:rPr>
              <a:t>nda (</a:t>
            </a:r>
            <a:r>
              <a:rPr lang="tr-TR" sz="1600" b="1" dirty="0" err="1" smtClean="0">
                <a:latin typeface="Garamond" panose="02020404030301010803" pitchFamily="18" charset="0"/>
              </a:rPr>
              <a:t>runtime</a:t>
            </a:r>
            <a:r>
              <a:rPr lang="tr-TR" sz="1600" dirty="0" smtClean="0">
                <a:latin typeface="Garamond" panose="02020404030301010803" pitchFamily="18" charset="0"/>
              </a:rPr>
              <a:t>) olur.</a:t>
            </a:r>
            <a:endParaRPr lang="tr-TR" sz="1600" dirty="0">
              <a:latin typeface="Garamond" panose="02020404030301010803" pitchFamily="18" charset="0"/>
            </a:endParaRPr>
          </a:p>
        </p:txBody>
      </p:sp>
      <p:sp>
        <p:nvSpPr>
          <p:cNvPr id="7" name="Dikdörtgen 6"/>
          <p:cNvSpPr/>
          <p:nvPr/>
        </p:nvSpPr>
        <p:spPr>
          <a:xfrm>
            <a:off x="107965" y="6433097"/>
            <a:ext cx="5581721" cy="307777"/>
          </a:xfrm>
          <a:prstGeom prst="rect">
            <a:avLst/>
          </a:prstGeom>
        </p:spPr>
        <p:txBody>
          <a:bodyPr wrap="none">
            <a:spAutoFit/>
          </a:bodyPr>
          <a:lstStyle/>
          <a:p>
            <a:r>
              <a:rPr lang="tr-TR" sz="1400" dirty="0" smtClean="0">
                <a:latin typeface="Garamond" panose="02020404030301010803" pitchFamily="18" charset="0"/>
              </a:rPr>
              <a:t>*Bu </a:t>
            </a:r>
            <a:r>
              <a:rPr lang="tr-TR" sz="1400" dirty="0">
                <a:latin typeface="Garamond" panose="02020404030301010803" pitchFamily="18" charset="0"/>
              </a:rPr>
              <a:t>kavram </a:t>
            </a:r>
            <a:r>
              <a:rPr lang="tr-TR" sz="1400" b="1" dirty="0">
                <a:latin typeface="Garamond" panose="02020404030301010803" pitchFamily="18" charset="0"/>
              </a:rPr>
              <a:t>is-a </a:t>
            </a:r>
            <a:r>
              <a:rPr lang="tr-TR" sz="1400" b="1" dirty="0" err="1">
                <a:latin typeface="Garamond" panose="02020404030301010803" pitchFamily="18" charset="0"/>
              </a:rPr>
              <a:t>relationship</a:t>
            </a:r>
            <a:r>
              <a:rPr lang="tr-TR" sz="1400" b="1" dirty="0">
                <a:latin typeface="Garamond" panose="02020404030301010803" pitchFamily="18" charset="0"/>
              </a:rPr>
              <a:t> </a:t>
            </a:r>
            <a:r>
              <a:rPr lang="tr-TR" sz="1400" dirty="0">
                <a:latin typeface="Garamond" panose="02020404030301010803" pitchFamily="18" charset="0"/>
              </a:rPr>
              <a:t>olarak ifade </a:t>
            </a:r>
            <a:r>
              <a:rPr lang="tr-TR" sz="1400" dirty="0" smtClean="0">
                <a:latin typeface="Garamond" panose="02020404030301010803" pitchFamily="18" charset="0"/>
              </a:rPr>
              <a:t>edilir («Is a </a:t>
            </a:r>
            <a:r>
              <a:rPr lang="tr-TR" sz="1400" dirty="0" err="1" smtClean="0">
                <a:latin typeface="Garamond" panose="02020404030301010803" pitchFamily="18" charset="0"/>
              </a:rPr>
              <a:t>sports</a:t>
            </a:r>
            <a:r>
              <a:rPr lang="tr-TR" sz="1400" dirty="0" smtClean="0">
                <a:latin typeface="Garamond" panose="02020404030301010803" pitchFamily="18" charset="0"/>
              </a:rPr>
              <a:t>-car a car?» gibi).</a:t>
            </a:r>
            <a:endParaRPr lang="tr-TR" sz="1400" dirty="0"/>
          </a:p>
        </p:txBody>
      </p:sp>
      <p:pic>
        <p:nvPicPr>
          <p:cNvPr id="10" name="Resim 9"/>
          <p:cNvPicPr>
            <a:picLocks noChangeAspect="1"/>
          </p:cNvPicPr>
          <p:nvPr/>
        </p:nvPicPr>
        <p:blipFill>
          <a:blip r:embed="rId2"/>
          <a:stretch>
            <a:fillRect/>
          </a:stretch>
        </p:blipFill>
        <p:spPr>
          <a:xfrm>
            <a:off x="4124" y="3824275"/>
            <a:ext cx="7168875" cy="2532076"/>
          </a:xfrm>
          <a:prstGeom prst="rect">
            <a:avLst/>
          </a:prstGeom>
        </p:spPr>
      </p:pic>
      <p:sp>
        <p:nvSpPr>
          <p:cNvPr id="11" name="Dikdörtgen 10"/>
          <p:cNvSpPr/>
          <p:nvPr/>
        </p:nvSpPr>
        <p:spPr>
          <a:xfrm>
            <a:off x="3769743" y="2826646"/>
            <a:ext cx="8422257" cy="2554545"/>
          </a:xfrm>
          <a:prstGeom prst="rect">
            <a:avLst/>
          </a:prstGeom>
        </p:spPr>
        <p:txBody>
          <a:bodyPr wrap="square">
            <a:spAutoFit/>
          </a:bodyPr>
          <a:lstStyle/>
          <a:p>
            <a:pPr marL="285750" indent="-285750">
              <a:buFont typeface="Wingdings" panose="05000000000000000000" pitchFamily="2" charset="2"/>
              <a:buChar char="v"/>
            </a:pPr>
            <a:r>
              <a:rPr lang="tr-TR" sz="1600" dirty="0" smtClean="0">
                <a:latin typeface="Garamond" panose="02020404030301010803" pitchFamily="18" charset="0"/>
              </a:rPr>
              <a:t>Program çalıştığında, yani çalışma zamanında (</a:t>
            </a:r>
            <a:r>
              <a:rPr lang="tr-TR" sz="1600" b="1" dirty="0" err="1" smtClean="0">
                <a:latin typeface="Garamond" panose="02020404030301010803" pitchFamily="18" charset="0"/>
              </a:rPr>
              <a:t>runtime</a:t>
            </a:r>
            <a:r>
              <a:rPr lang="tr-TR" sz="1600" dirty="0" smtClean="0">
                <a:latin typeface="Garamond" panose="02020404030301010803" pitchFamily="18" charset="0"/>
              </a:rPr>
              <a:t>) ise </a:t>
            </a:r>
            <a:r>
              <a:rPr lang="tr-TR" sz="1600" b="1" dirty="0" smtClean="0">
                <a:latin typeface="Garamond" panose="02020404030301010803" pitchFamily="18" charset="0"/>
              </a:rPr>
              <a:t>referans tiplerin işaret ettiği nesneler </a:t>
            </a:r>
            <a:r>
              <a:rPr lang="tr-TR" sz="1600" b="1" dirty="0" err="1" smtClean="0">
                <a:latin typeface="Garamond" panose="02020404030301010803" pitchFamily="18" charset="0"/>
              </a:rPr>
              <a:t>heap’te</a:t>
            </a:r>
            <a:r>
              <a:rPr lang="tr-TR" sz="1600" b="1" dirty="0" smtClean="0">
                <a:latin typeface="Garamond" panose="02020404030301010803" pitchFamily="18" charset="0"/>
              </a:rPr>
              <a:t> oluşturulur </a:t>
            </a:r>
            <a:r>
              <a:rPr lang="tr-TR" sz="1600" dirty="0" smtClean="0">
                <a:latin typeface="Garamond" panose="02020404030301010803" pitchFamily="18" charset="0"/>
              </a:rPr>
              <a:t>ve</a:t>
            </a:r>
            <a:r>
              <a:rPr lang="tr-TR" sz="1600" b="1" dirty="0" smtClean="0">
                <a:latin typeface="Garamond" panose="02020404030301010803" pitchFamily="18" charset="0"/>
              </a:rPr>
              <a:t> bu nesneler üzerinden metotlar çalıştırılır.</a:t>
            </a:r>
            <a:r>
              <a:rPr lang="tr-TR" sz="1600" dirty="0" smtClean="0">
                <a:latin typeface="Garamond" panose="02020404030301010803" pitchFamily="18" charset="0"/>
              </a:rPr>
              <a:t> </a:t>
            </a:r>
          </a:p>
          <a:p>
            <a:endParaRPr lang="tr-TR" sz="1600" dirty="0" smtClean="0">
              <a:latin typeface="Garamond" panose="02020404030301010803" pitchFamily="18" charset="0"/>
            </a:endParaRPr>
          </a:p>
          <a:p>
            <a:r>
              <a:rPr lang="tr-TR" sz="1600" dirty="0" smtClean="0">
                <a:latin typeface="Garamond" panose="02020404030301010803" pitchFamily="18" charset="0"/>
              </a:rPr>
              <a:t>Buna göre çalışma zamanında (program çalıştırıldığında):</a:t>
            </a:r>
          </a:p>
          <a:p>
            <a:endParaRPr lang="tr-TR" sz="1600" dirty="0">
              <a:latin typeface="Garamond" panose="02020404030301010803" pitchFamily="18" charset="0"/>
            </a:endParaRPr>
          </a:p>
          <a:p>
            <a:pPr marL="285750" indent="-285750">
              <a:buFont typeface="Arial" panose="020B0604020202020204" pitchFamily="34" charset="0"/>
              <a:buChar char="•"/>
            </a:pPr>
            <a:r>
              <a:rPr lang="tr-TR" sz="1600" dirty="0" smtClean="0">
                <a:latin typeface="Garamond" panose="02020404030301010803" pitchFamily="18" charset="0"/>
              </a:rPr>
              <a:t>kaymakam nesnesi Kaymakam sınıfındaki </a:t>
            </a:r>
            <a:r>
              <a:rPr lang="tr-TR" sz="1600" dirty="0" err="1" smtClean="0">
                <a:solidFill>
                  <a:srgbClr val="00B050"/>
                </a:solidFill>
                <a:latin typeface="Garamond" panose="02020404030301010803" pitchFamily="18" charset="0"/>
              </a:rPr>
              <a:t>gorevTanimi</a:t>
            </a:r>
            <a:r>
              <a:rPr lang="tr-TR" sz="1600" dirty="0" smtClean="0">
                <a:solidFill>
                  <a:srgbClr val="00B050"/>
                </a:solidFill>
                <a:latin typeface="Garamond" panose="02020404030301010803" pitchFamily="18" charset="0"/>
              </a:rPr>
              <a:t>()</a:t>
            </a:r>
            <a:r>
              <a:rPr lang="tr-TR" sz="1600" dirty="0" smtClean="0">
                <a:latin typeface="Garamond" panose="02020404030301010803" pitchFamily="18" charset="0"/>
              </a:rPr>
              <a:t> metodunu,</a:t>
            </a:r>
          </a:p>
          <a:p>
            <a:pPr marL="285750" indent="-285750">
              <a:buFont typeface="Arial" panose="020B0604020202020204" pitchFamily="34" charset="0"/>
              <a:buChar char="•"/>
            </a:pPr>
            <a:r>
              <a:rPr lang="tr-TR" sz="1600" dirty="0" smtClean="0">
                <a:latin typeface="Garamond" panose="02020404030301010803" pitchFamily="18" charset="0"/>
              </a:rPr>
              <a:t>vali nesnesi Vali sınıfındaki </a:t>
            </a:r>
            <a:r>
              <a:rPr lang="tr-TR" sz="1600" dirty="0" err="1" smtClean="0">
                <a:solidFill>
                  <a:srgbClr val="00B050"/>
                </a:solidFill>
                <a:latin typeface="Garamond" panose="02020404030301010803" pitchFamily="18" charset="0"/>
              </a:rPr>
              <a:t>gorevTanimi</a:t>
            </a:r>
            <a:r>
              <a:rPr lang="tr-TR" sz="1600" dirty="0" smtClean="0">
                <a:solidFill>
                  <a:srgbClr val="00B050"/>
                </a:solidFill>
                <a:latin typeface="Garamond" panose="02020404030301010803" pitchFamily="18" charset="0"/>
              </a:rPr>
              <a:t>()</a:t>
            </a:r>
            <a:r>
              <a:rPr lang="tr-TR" sz="1600" dirty="0" smtClean="0">
                <a:latin typeface="Garamond" panose="02020404030301010803" pitchFamily="18" charset="0"/>
              </a:rPr>
              <a:t> metodunu kullanacaktır.</a:t>
            </a:r>
          </a:p>
          <a:p>
            <a:r>
              <a:rPr lang="tr-TR" sz="1600" dirty="0" smtClean="0">
                <a:latin typeface="Garamond" panose="02020404030301010803" pitchFamily="18" charset="0"/>
              </a:rPr>
              <a:t>Dolayısıyla önceki slayttaki program ile </a:t>
            </a:r>
            <a:r>
              <a:rPr lang="tr-TR" sz="1600" b="1" dirty="0" smtClean="0">
                <a:latin typeface="Garamond" panose="02020404030301010803" pitchFamily="18" charset="0"/>
              </a:rPr>
              <a:t>çıktısı aynı </a:t>
            </a:r>
            <a:r>
              <a:rPr lang="tr-TR" sz="1600" dirty="0" smtClean="0">
                <a:latin typeface="Garamond" panose="02020404030301010803" pitchFamily="18" charset="0"/>
              </a:rPr>
              <a:t>olacaktır.  Peki o zaman </a:t>
            </a:r>
            <a:r>
              <a:rPr lang="tr-TR" sz="1600" b="1" dirty="0" smtClean="0">
                <a:latin typeface="Garamond" panose="02020404030301010803" pitchFamily="18" charset="0"/>
              </a:rPr>
              <a:t>referans tipini üst sınıf (Memur) yapmanın </a:t>
            </a:r>
            <a:r>
              <a:rPr lang="tr-TR" sz="1600" dirty="0" smtClean="0">
                <a:latin typeface="Garamond" panose="02020404030301010803" pitchFamily="18" charset="0"/>
              </a:rPr>
              <a:t>bize nasıl bir faydası olabilir? Bunu sonraki slayttaki gibi bir metodun parametre tipini belirtmede kullanabiliriz.</a:t>
            </a:r>
            <a:endParaRPr lang="tr-TR" sz="1600" dirty="0"/>
          </a:p>
        </p:txBody>
      </p:sp>
      <p:sp>
        <p:nvSpPr>
          <p:cNvPr id="12" name="Slayt Numarası Yer Tutucusu 11"/>
          <p:cNvSpPr>
            <a:spLocks noGrp="1"/>
          </p:cNvSpPr>
          <p:nvPr>
            <p:ph type="sldNum" sz="quarter" idx="12"/>
          </p:nvPr>
        </p:nvSpPr>
        <p:spPr/>
        <p:txBody>
          <a:bodyPr/>
          <a:lstStyle/>
          <a:p>
            <a:fld id="{E8788E3F-AEBD-470B-BFA3-35CA3FC78051}" type="slidenum">
              <a:rPr lang="tr-TR" sz="2000" smtClean="0"/>
              <a:t>5</a:t>
            </a:fld>
            <a:endParaRPr lang="tr-TR" sz="2000" dirty="0"/>
          </a:p>
        </p:txBody>
      </p:sp>
      <p:sp>
        <p:nvSpPr>
          <p:cNvPr id="13" name="Dikdörtgen 12"/>
          <p:cNvSpPr/>
          <p:nvPr/>
        </p:nvSpPr>
        <p:spPr>
          <a:xfrm>
            <a:off x="231756" y="2829651"/>
            <a:ext cx="112652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Örnek1b</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8" name="Yuvarlatılmış Dikdörtgen 7"/>
          <p:cNvSpPr/>
          <p:nvPr/>
        </p:nvSpPr>
        <p:spPr>
          <a:xfrm>
            <a:off x="785003" y="4465192"/>
            <a:ext cx="374871" cy="26208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554945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Resim 29"/>
          <p:cNvPicPr>
            <a:picLocks noChangeAspect="1"/>
          </p:cNvPicPr>
          <p:nvPr/>
        </p:nvPicPr>
        <p:blipFill>
          <a:blip r:embed="rId2"/>
          <a:stretch>
            <a:fillRect/>
          </a:stretch>
        </p:blipFill>
        <p:spPr>
          <a:xfrm>
            <a:off x="0" y="2038350"/>
            <a:ext cx="7134225" cy="4819650"/>
          </a:xfrm>
          <a:prstGeom prst="rect">
            <a:avLst/>
          </a:prstGeom>
        </p:spPr>
      </p:pic>
      <p:sp>
        <p:nvSpPr>
          <p:cNvPr id="4" name="Dikdörtgen 3"/>
          <p:cNvSpPr/>
          <p:nvPr/>
        </p:nvSpPr>
        <p:spPr>
          <a:xfrm>
            <a:off x="144495" y="-1954"/>
            <a:ext cx="11989278" cy="1754326"/>
          </a:xfrm>
          <a:prstGeom prst="rect">
            <a:avLst/>
          </a:prstGeom>
        </p:spPr>
        <p:txBody>
          <a:bodyPr wrap="square">
            <a:spAutoFit/>
          </a:bodyPr>
          <a:lstStyle/>
          <a:p>
            <a:pPr marL="342900" indent="-342900">
              <a:buFont typeface="Wingdings" panose="05000000000000000000" pitchFamily="2" charset="2"/>
              <a:buChar char="v"/>
            </a:pPr>
            <a:r>
              <a:rPr lang="tr-TR" dirty="0" smtClean="0">
                <a:latin typeface="Garamond" panose="02020404030301010803" pitchFamily="18" charset="0"/>
              </a:rPr>
              <a:t>Son soruyu cevaplamak için bu ve sonraki slaytta karşılaştırma yapacağız. Yine </a:t>
            </a:r>
            <a:r>
              <a:rPr lang="tr-TR" dirty="0" smtClean="0">
                <a:solidFill>
                  <a:srgbClr val="7030A0"/>
                </a:solidFill>
                <a:latin typeface="Garamond" panose="02020404030301010803" pitchFamily="18" charset="0"/>
              </a:rPr>
              <a:t>örnek1</a:t>
            </a:r>
            <a:r>
              <a:rPr lang="tr-TR" dirty="0" smtClean="0">
                <a:latin typeface="Garamond" panose="02020404030301010803" pitchFamily="18" charset="0"/>
              </a:rPr>
              <a:t>’e dönelim (4. slayt) ve kaymakam ve vali nesneleri için referans tip olarak üst sınıfı (Memur) belirtmeyelim. </a:t>
            </a:r>
            <a:r>
              <a:rPr lang="tr-TR" dirty="0">
                <a:solidFill>
                  <a:srgbClr val="FF0000"/>
                </a:solidFill>
                <a:latin typeface="Garamond" panose="02020404030301010803" pitchFamily="18" charset="0"/>
              </a:rPr>
              <a:t>r</a:t>
            </a:r>
            <a:r>
              <a:rPr lang="tr-TR" dirty="0" smtClean="0">
                <a:solidFill>
                  <a:srgbClr val="FF0000"/>
                </a:solidFill>
                <a:latin typeface="Garamond" panose="02020404030301010803" pitchFamily="18" charset="0"/>
              </a:rPr>
              <a:t>eferans tip </a:t>
            </a:r>
            <a:r>
              <a:rPr lang="tr-TR" dirty="0" smtClean="0">
                <a:latin typeface="Garamond" panose="02020404030301010803" pitchFamily="18" charset="0"/>
              </a:rPr>
              <a:t>olarak kendi sınıflarını (Vali, Kaymakam) belirtelim. </a:t>
            </a:r>
          </a:p>
          <a:p>
            <a:pPr marL="342900" indent="-342900">
              <a:buFont typeface="Wingdings" panose="05000000000000000000" pitchFamily="2" charset="2"/>
              <a:buChar char="v"/>
            </a:pPr>
            <a:endParaRPr lang="tr-TR" dirty="0">
              <a:latin typeface="Garamond" panose="02020404030301010803" pitchFamily="18" charset="0"/>
            </a:endParaRPr>
          </a:p>
          <a:p>
            <a:pPr marL="342900" indent="-342900">
              <a:buFont typeface="Wingdings" panose="05000000000000000000" pitchFamily="2" charset="2"/>
              <a:buChar char="v"/>
            </a:pPr>
            <a:r>
              <a:rPr lang="tr-TR" dirty="0" err="1" smtClean="0">
                <a:solidFill>
                  <a:srgbClr val="FF0000"/>
                </a:solidFill>
                <a:latin typeface="Garamond" panose="02020404030301010803" pitchFamily="18" charset="0"/>
              </a:rPr>
              <a:t>testGorevYazdir</a:t>
            </a:r>
            <a:r>
              <a:rPr lang="tr-TR" dirty="0" smtClean="0">
                <a:latin typeface="Garamond" panose="02020404030301010803" pitchFamily="18" charset="0"/>
              </a:rPr>
              <a:t> isimli parametresi Kaymakam tipinde olan bir metot </a:t>
            </a:r>
            <a:r>
              <a:rPr lang="tr-TR" dirty="0">
                <a:latin typeface="Garamond" panose="02020404030301010803" pitchFamily="18" charset="0"/>
              </a:rPr>
              <a:t>tanımlayalım</a:t>
            </a:r>
            <a:r>
              <a:rPr lang="tr-TR" dirty="0" smtClean="0">
                <a:latin typeface="Garamond" panose="02020404030301010803" pitchFamily="18" charset="0"/>
              </a:rPr>
              <a:t>. </a:t>
            </a:r>
          </a:p>
          <a:p>
            <a:pPr marL="342900" indent="-342900">
              <a:buFont typeface="Wingdings" panose="05000000000000000000" pitchFamily="2" charset="2"/>
              <a:buChar char="v"/>
            </a:pPr>
            <a:endParaRPr lang="tr-TR" dirty="0" smtClean="0">
              <a:latin typeface="Garamond" panose="02020404030301010803" pitchFamily="18" charset="0"/>
            </a:endParaRPr>
          </a:p>
          <a:p>
            <a:pPr marL="342900" indent="-342900">
              <a:buFont typeface="Wingdings" panose="05000000000000000000" pitchFamily="2" charset="2"/>
              <a:buChar char="v"/>
            </a:pPr>
            <a:r>
              <a:rPr lang="tr-TR" dirty="0" smtClean="0">
                <a:latin typeface="Garamond" panose="02020404030301010803" pitchFamily="18" charset="0"/>
              </a:rPr>
              <a:t>Bu metodu parametresi Vali tipinde olacak biçimde aşırı yükleyelim (Vali nesnesi kabul eden ikinci versiyon tanımlayalım). </a:t>
            </a:r>
          </a:p>
        </p:txBody>
      </p:sp>
      <p:sp>
        <p:nvSpPr>
          <p:cNvPr id="7" name="Slayt Numarası Yer Tutucusu 6"/>
          <p:cNvSpPr>
            <a:spLocks noGrp="1"/>
          </p:cNvSpPr>
          <p:nvPr>
            <p:ph type="sldNum" sz="quarter" idx="12"/>
          </p:nvPr>
        </p:nvSpPr>
        <p:spPr/>
        <p:txBody>
          <a:bodyPr/>
          <a:lstStyle/>
          <a:p>
            <a:fld id="{E8788E3F-AEBD-470B-BFA3-35CA3FC78051}" type="slidenum">
              <a:rPr lang="tr-TR" sz="2000" smtClean="0"/>
              <a:t>6</a:t>
            </a:fld>
            <a:endParaRPr lang="tr-TR" sz="2000" dirty="0"/>
          </a:p>
        </p:txBody>
      </p:sp>
      <p:sp>
        <p:nvSpPr>
          <p:cNvPr id="16" name="Dikdörtgen 15"/>
          <p:cNvSpPr/>
          <p:nvPr/>
        </p:nvSpPr>
        <p:spPr>
          <a:xfrm>
            <a:off x="6663140" y="2252233"/>
            <a:ext cx="5101509" cy="1754326"/>
          </a:xfrm>
          <a:prstGeom prst="rect">
            <a:avLst/>
          </a:prstGeom>
        </p:spPr>
        <p:txBody>
          <a:bodyPr wrap="square">
            <a:spAutoFit/>
          </a:bodyPr>
          <a:lstStyle/>
          <a:p>
            <a:pPr marL="342900" indent="-342900">
              <a:buFont typeface="Wingdings" panose="05000000000000000000" pitchFamily="2" charset="2"/>
              <a:buChar char="v"/>
            </a:pPr>
            <a:r>
              <a:rPr lang="tr-TR" dirty="0" smtClean="0">
                <a:latin typeface="Garamond" panose="02020404030301010803" pitchFamily="18" charset="0"/>
              </a:rPr>
              <a:t>Bu metotlarda, verilen parametreleri üzerinden </a:t>
            </a:r>
            <a:r>
              <a:rPr lang="tr-TR" dirty="0" err="1" smtClean="0">
                <a:latin typeface="Garamond" panose="02020404030301010803" pitchFamily="18" charset="0"/>
              </a:rPr>
              <a:t>gorevYazdir</a:t>
            </a:r>
            <a:r>
              <a:rPr lang="tr-TR" dirty="0" smtClean="0">
                <a:latin typeface="Garamond" panose="02020404030301010803" pitchFamily="18" charset="0"/>
              </a:rPr>
              <a:t> metodunu çağıralım.</a:t>
            </a:r>
          </a:p>
          <a:p>
            <a:pPr marL="342900" indent="-342900">
              <a:buFont typeface="Wingdings" panose="05000000000000000000" pitchFamily="2" charset="2"/>
              <a:buChar char="v"/>
            </a:pPr>
            <a:endParaRPr lang="tr-TR" dirty="0">
              <a:latin typeface="Garamond" panose="02020404030301010803" pitchFamily="18" charset="0"/>
            </a:endParaRPr>
          </a:p>
          <a:p>
            <a:pPr marL="342900" indent="-342900">
              <a:buFont typeface="Wingdings" panose="05000000000000000000" pitchFamily="2" charset="2"/>
              <a:buChar char="v"/>
            </a:pPr>
            <a:r>
              <a:rPr lang="tr-TR" dirty="0" smtClean="0">
                <a:latin typeface="Garamond" panose="02020404030301010803" pitchFamily="18" charset="0"/>
              </a:rPr>
              <a:t>Artık; </a:t>
            </a:r>
            <a:r>
              <a:rPr lang="tr-TR" dirty="0" err="1" smtClean="0">
                <a:latin typeface="Garamond" panose="02020404030301010803" pitchFamily="18" charset="0"/>
              </a:rPr>
              <a:t>testGorevYazdir</a:t>
            </a:r>
            <a:r>
              <a:rPr lang="tr-TR" dirty="0" smtClean="0">
                <a:latin typeface="Garamond" panose="02020404030301010803" pitchFamily="18" charset="0"/>
              </a:rPr>
              <a:t> metodunu </a:t>
            </a:r>
            <a:r>
              <a:rPr lang="tr-TR" dirty="0" err="1" smtClean="0">
                <a:latin typeface="Garamond" panose="02020404030301010803" pitchFamily="18" charset="0"/>
              </a:rPr>
              <a:t>main’de</a:t>
            </a:r>
            <a:r>
              <a:rPr lang="tr-TR" dirty="0" smtClean="0">
                <a:latin typeface="Garamond" panose="02020404030301010803" pitchFamily="18" charset="0"/>
              </a:rPr>
              <a:t> oluşturduğumuz nesneler üzerinden çağırabiliriz.</a:t>
            </a:r>
          </a:p>
          <a:p>
            <a:pPr marL="342900" indent="-342900">
              <a:buFont typeface="Wingdings" panose="05000000000000000000" pitchFamily="2" charset="2"/>
              <a:buChar char="v"/>
            </a:pPr>
            <a:endParaRPr lang="tr-TR" dirty="0">
              <a:latin typeface="Garamond" panose="02020404030301010803" pitchFamily="18" charset="0"/>
            </a:endParaRPr>
          </a:p>
        </p:txBody>
      </p:sp>
      <p:pic>
        <p:nvPicPr>
          <p:cNvPr id="17" name="Resim 16"/>
          <p:cNvPicPr>
            <a:picLocks noChangeAspect="1"/>
          </p:cNvPicPr>
          <p:nvPr/>
        </p:nvPicPr>
        <p:blipFill>
          <a:blip r:embed="rId3"/>
          <a:stretch>
            <a:fillRect/>
          </a:stretch>
        </p:blipFill>
        <p:spPr>
          <a:xfrm>
            <a:off x="415801" y="4800021"/>
            <a:ext cx="6591300" cy="790575"/>
          </a:xfrm>
          <a:prstGeom prst="rect">
            <a:avLst/>
          </a:prstGeom>
        </p:spPr>
      </p:pic>
      <p:pic>
        <p:nvPicPr>
          <p:cNvPr id="19" name="Resim 18"/>
          <p:cNvPicPr>
            <a:picLocks noChangeAspect="1"/>
          </p:cNvPicPr>
          <p:nvPr/>
        </p:nvPicPr>
        <p:blipFill>
          <a:blip r:embed="rId4"/>
          <a:stretch>
            <a:fillRect/>
          </a:stretch>
        </p:blipFill>
        <p:spPr>
          <a:xfrm>
            <a:off x="451772" y="5639861"/>
            <a:ext cx="5600700" cy="752475"/>
          </a:xfrm>
          <a:prstGeom prst="rect">
            <a:avLst/>
          </a:prstGeom>
        </p:spPr>
      </p:pic>
      <p:pic>
        <p:nvPicPr>
          <p:cNvPr id="20" name="Resim 19"/>
          <p:cNvPicPr>
            <a:picLocks noChangeAspect="1"/>
          </p:cNvPicPr>
          <p:nvPr/>
        </p:nvPicPr>
        <p:blipFill>
          <a:blip r:embed="rId5"/>
          <a:stretch>
            <a:fillRect/>
          </a:stretch>
        </p:blipFill>
        <p:spPr>
          <a:xfrm>
            <a:off x="696788" y="5071483"/>
            <a:ext cx="2733675" cy="247650"/>
          </a:xfrm>
          <a:prstGeom prst="rect">
            <a:avLst/>
          </a:prstGeom>
        </p:spPr>
      </p:pic>
      <p:pic>
        <p:nvPicPr>
          <p:cNvPr id="21" name="Resim 20"/>
          <p:cNvPicPr>
            <a:picLocks noChangeAspect="1"/>
          </p:cNvPicPr>
          <p:nvPr/>
        </p:nvPicPr>
        <p:blipFill>
          <a:blip r:embed="rId6"/>
          <a:stretch>
            <a:fillRect/>
          </a:stretch>
        </p:blipFill>
        <p:spPr>
          <a:xfrm>
            <a:off x="732759" y="5893056"/>
            <a:ext cx="2324100" cy="228600"/>
          </a:xfrm>
          <a:prstGeom prst="rect">
            <a:avLst/>
          </a:prstGeom>
        </p:spPr>
      </p:pic>
      <p:sp>
        <p:nvSpPr>
          <p:cNvPr id="14" name="Yuvarlatılmış Dikdörtgen 13"/>
          <p:cNvSpPr/>
          <p:nvPr/>
        </p:nvSpPr>
        <p:spPr>
          <a:xfrm>
            <a:off x="5664794" y="4864104"/>
            <a:ext cx="911345" cy="22751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Yuvarlatılmış Dikdörtgen 14"/>
          <p:cNvSpPr/>
          <p:nvPr/>
        </p:nvSpPr>
        <p:spPr>
          <a:xfrm>
            <a:off x="696787" y="5091618"/>
            <a:ext cx="970921" cy="22751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Yuvarlatılmış Dikdörtgen 22"/>
          <p:cNvSpPr/>
          <p:nvPr/>
        </p:nvSpPr>
        <p:spPr>
          <a:xfrm>
            <a:off x="5147820" y="5701269"/>
            <a:ext cx="494671" cy="212334"/>
          </a:xfrm>
          <a:prstGeom prst="round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70C0"/>
              </a:solidFill>
            </a:endParaRPr>
          </a:p>
        </p:txBody>
      </p:sp>
      <p:sp>
        <p:nvSpPr>
          <p:cNvPr id="24" name="Yuvarlatılmış Dikdörtgen 23"/>
          <p:cNvSpPr/>
          <p:nvPr/>
        </p:nvSpPr>
        <p:spPr>
          <a:xfrm>
            <a:off x="794986" y="5913603"/>
            <a:ext cx="460121" cy="218727"/>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70C0"/>
              </a:solidFill>
            </a:endParaRPr>
          </a:p>
        </p:txBody>
      </p:sp>
      <p:cxnSp>
        <p:nvCxnSpPr>
          <p:cNvPr id="26" name="Eğri Bağlayıcı 25"/>
          <p:cNvCxnSpPr/>
          <p:nvPr/>
        </p:nvCxnSpPr>
        <p:spPr>
          <a:xfrm rot="10800000" flipV="1">
            <a:off x="1682482" y="5074212"/>
            <a:ext cx="3997086" cy="20134"/>
          </a:xfrm>
          <a:prstGeom prst="curved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1" name="Resim 30"/>
          <p:cNvPicPr>
            <a:picLocks noChangeAspect="1"/>
          </p:cNvPicPr>
          <p:nvPr/>
        </p:nvPicPr>
        <p:blipFill>
          <a:blip r:embed="rId7"/>
          <a:stretch>
            <a:fillRect/>
          </a:stretch>
        </p:blipFill>
        <p:spPr>
          <a:xfrm>
            <a:off x="1028700" y="3851034"/>
            <a:ext cx="3028950" cy="266700"/>
          </a:xfrm>
          <a:prstGeom prst="rect">
            <a:avLst/>
          </a:prstGeom>
        </p:spPr>
      </p:pic>
      <p:sp>
        <p:nvSpPr>
          <p:cNvPr id="2" name="Yuvarlatılmış Dikdörtgen 1"/>
          <p:cNvSpPr/>
          <p:nvPr/>
        </p:nvSpPr>
        <p:spPr>
          <a:xfrm>
            <a:off x="2910875" y="3891110"/>
            <a:ext cx="957532" cy="20367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Dikdörtgen 31"/>
          <p:cNvSpPr/>
          <p:nvPr/>
        </p:nvSpPr>
        <p:spPr>
          <a:xfrm>
            <a:off x="6663140" y="3931923"/>
            <a:ext cx="5115888" cy="369332"/>
          </a:xfrm>
          <a:prstGeom prst="rect">
            <a:avLst/>
          </a:prstGeom>
        </p:spPr>
        <p:txBody>
          <a:bodyPr wrap="none">
            <a:spAutoFit/>
          </a:bodyPr>
          <a:lstStyle/>
          <a:p>
            <a:pPr marL="342900" indent="-342900">
              <a:buFont typeface="Wingdings" panose="05000000000000000000" pitchFamily="2" charset="2"/>
              <a:buChar char="v"/>
            </a:pPr>
            <a:r>
              <a:rPr lang="tr-TR" dirty="0">
                <a:latin typeface="Garamond" panose="02020404030301010803" pitchFamily="18" charset="0"/>
              </a:rPr>
              <a:t>Sonuçta programın çıktısı aşağıdaki gibi </a:t>
            </a:r>
            <a:r>
              <a:rPr lang="tr-TR" dirty="0" smtClean="0">
                <a:latin typeface="Garamond" panose="02020404030301010803" pitchFamily="18" charset="0"/>
              </a:rPr>
              <a:t>olmaktadır</a:t>
            </a:r>
            <a:r>
              <a:rPr lang="tr-TR" dirty="0">
                <a:latin typeface="Garamond" panose="02020404030301010803" pitchFamily="18" charset="0"/>
              </a:rPr>
              <a:t>.</a:t>
            </a:r>
          </a:p>
        </p:txBody>
      </p:sp>
      <p:pic>
        <p:nvPicPr>
          <p:cNvPr id="33" name="Resim 32"/>
          <p:cNvPicPr>
            <a:picLocks noChangeAspect="1"/>
          </p:cNvPicPr>
          <p:nvPr/>
        </p:nvPicPr>
        <p:blipFill>
          <a:blip r:embed="rId8"/>
          <a:stretch>
            <a:fillRect/>
          </a:stretch>
        </p:blipFill>
        <p:spPr>
          <a:xfrm>
            <a:off x="6765746" y="5190546"/>
            <a:ext cx="5429250" cy="400050"/>
          </a:xfrm>
          <a:prstGeom prst="rect">
            <a:avLst/>
          </a:prstGeom>
        </p:spPr>
      </p:pic>
      <p:pic>
        <p:nvPicPr>
          <p:cNvPr id="34" name="Resim 33"/>
          <p:cNvPicPr>
            <a:picLocks noChangeAspect="1"/>
          </p:cNvPicPr>
          <p:nvPr/>
        </p:nvPicPr>
        <p:blipFill>
          <a:blip r:embed="rId9"/>
          <a:stretch>
            <a:fillRect/>
          </a:stretch>
        </p:blipFill>
        <p:spPr>
          <a:xfrm>
            <a:off x="6761673" y="5602904"/>
            <a:ext cx="5372100" cy="142875"/>
          </a:xfrm>
          <a:prstGeom prst="rect">
            <a:avLst/>
          </a:prstGeom>
        </p:spPr>
      </p:pic>
      <p:pic>
        <p:nvPicPr>
          <p:cNvPr id="35" name="Resim 34"/>
          <p:cNvPicPr>
            <a:picLocks noChangeAspect="1"/>
          </p:cNvPicPr>
          <p:nvPr/>
        </p:nvPicPr>
        <p:blipFill>
          <a:blip r:embed="rId10"/>
          <a:stretch>
            <a:fillRect/>
          </a:stretch>
        </p:blipFill>
        <p:spPr>
          <a:xfrm>
            <a:off x="1052691" y="4128123"/>
            <a:ext cx="2581275" cy="238125"/>
          </a:xfrm>
          <a:prstGeom prst="rect">
            <a:avLst/>
          </a:prstGeom>
        </p:spPr>
      </p:pic>
      <p:sp>
        <p:nvSpPr>
          <p:cNvPr id="18" name="Yuvarlatılmış Dikdörtgen 17"/>
          <p:cNvSpPr/>
          <p:nvPr/>
        </p:nvSpPr>
        <p:spPr>
          <a:xfrm>
            <a:off x="2910875" y="4143826"/>
            <a:ext cx="498122" cy="18128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0070C0"/>
              </a:solidFill>
            </a:endParaRPr>
          </a:p>
        </p:txBody>
      </p:sp>
      <p:cxnSp>
        <p:nvCxnSpPr>
          <p:cNvPr id="41" name="Düz Ok Bağlayıcısı 40"/>
          <p:cNvCxnSpPr/>
          <p:nvPr/>
        </p:nvCxnSpPr>
        <p:spPr>
          <a:xfrm flipH="1">
            <a:off x="1255108" y="5888375"/>
            <a:ext cx="3862386" cy="498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Serbest Form 45"/>
          <p:cNvSpPr/>
          <p:nvPr/>
        </p:nvSpPr>
        <p:spPr>
          <a:xfrm>
            <a:off x="3398837" y="4323397"/>
            <a:ext cx="2214647" cy="1330960"/>
          </a:xfrm>
          <a:custGeom>
            <a:avLst/>
            <a:gdLst>
              <a:gd name="connsiteX0" fmla="*/ 0 w 2214647"/>
              <a:gd name="connsiteY0" fmla="*/ 0 h 1330960"/>
              <a:gd name="connsiteX1" fmla="*/ 2072640 w 2214647"/>
              <a:gd name="connsiteY1" fmla="*/ 396240 h 1330960"/>
              <a:gd name="connsiteX2" fmla="*/ 2032000 w 2214647"/>
              <a:gd name="connsiteY2" fmla="*/ 1330960 h 1330960"/>
            </a:gdLst>
            <a:ahLst/>
            <a:cxnLst>
              <a:cxn ang="0">
                <a:pos x="connsiteX0" y="connsiteY0"/>
              </a:cxn>
              <a:cxn ang="0">
                <a:pos x="connsiteX1" y="connsiteY1"/>
              </a:cxn>
              <a:cxn ang="0">
                <a:pos x="connsiteX2" y="connsiteY2"/>
              </a:cxn>
            </a:cxnLst>
            <a:rect l="l" t="t" r="r" b="b"/>
            <a:pathLst>
              <a:path w="2214647" h="1330960">
                <a:moveTo>
                  <a:pt x="0" y="0"/>
                </a:moveTo>
                <a:cubicBezTo>
                  <a:pt x="866986" y="87206"/>
                  <a:pt x="1733973" y="174413"/>
                  <a:pt x="2072640" y="396240"/>
                </a:cubicBezTo>
                <a:cubicBezTo>
                  <a:pt x="2411307" y="618067"/>
                  <a:pt x="2038773" y="1166707"/>
                  <a:pt x="2032000" y="133096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7" name="Serbest Form 46"/>
          <p:cNvSpPr/>
          <p:nvPr/>
        </p:nvSpPr>
        <p:spPr>
          <a:xfrm>
            <a:off x="3886517" y="4069397"/>
            <a:ext cx="2133600" cy="792480"/>
          </a:xfrm>
          <a:custGeom>
            <a:avLst/>
            <a:gdLst>
              <a:gd name="connsiteX0" fmla="*/ 0 w 2133600"/>
              <a:gd name="connsiteY0" fmla="*/ 0 h 792480"/>
              <a:gd name="connsiteX1" fmla="*/ 1513840 w 2133600"/>
              <a:gd name="connsiteY1" fmla="*/ 182880 h 792480"/>
              <a:gd name="connsiteX2" fmla="*/ 2133600 w 2133600"/>
              <a:gd name="connsiteY2" fmla="*/ 792480 h 792480"/>
            </a:gdLst>
            <a:ahLst/>
            <a:cxnLst>
              <a:cxn ang="0">
                <a:pos x="connsiteX0" y="connsiteY0"/>
              </a:cxn>
              <a:cxn ang="0">
                <a:pos x="connsiteX1" y="connsiteY1"/>
              </a:cxn>
              <a:cxn ang="0">
                <a:pos x="connsiteX2" y="connsiteY2"/>
              </a:cxn>
            </a:cxnLst>
            <a:rect l="l" t="t" r="r" b="b"/>
            <a:pathLst>
              <a:path w="2133600" h="792480">
                <a:moveTo>
                  <a:pt x="0" y="0"/>
                </a:moveTo>
                <a:cubicBezTo>
                  <a:pt x="579120" y="25400"/>
                  <a:pt x="1158240" y="50800"/>
                  <a:pt x="1513840" y="182880"/>
                </a:cubicBezTo>
                <a:cubicBezTo>
                  <a:pt x="1869440" y="314960"/>
                  <a:pt x="2001520" y="553720"/>
                  <a:pt x="2133600" y="792480"/>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0" name="Düz Ok Bağlayıcısı 49"/>
          <p:cNvCxnSpPr>
            <a:stCxn id="20" idx="3"/>
          </p:cNvCxnSpPr>
          <p:nvPr/>
        </p:nvCxnSpPr>
        <p:spPr>
          <a:xfrm>
            <a:off x="3430463" y="5195308"/>
            <a:ext cx="3331210" cy="31022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Serbest Form 54"/>
          <p:cNvSpPr/>
          <p:nvPr/>
        </p:nvSpPr>
        <p:spPr>
          <a:xfrm>
            <a:off x="2976880" y="5622376"/>
            <a:ext cx="3686260" cy="454858"/>
          </a:xfrm>
          <a:custGeom>
            <a:avLst/>
            <a:gdLst>
              <a:gd name="connsiteX0" fmla="*/ 0 w 3789680"/>
              <a:gd name="connsiteY0" fmla="*/ 391770 h 433964"/>
              <a:gd name="connsiteX1" fmla="*/ 3403600 w 3789680"/>
              <a:gd name="connsiteY1" fmla="*/ 401930 h 433964"/>
              <a:gd name="connsiteX2" fmla="*/ 3261360 w 3789680"/>
              <a:gd name="connsiteY2" fmla="*/ 36170 h 433964"/>
              <a:gd name="connsiteX3" fmla="*/ 3789680 w 3789680"/>
              <a:gd name="connsiteY3" fmla="*/ 26010 h 433964"/>
            </a:gdLst>
            <a:ahLst/>
            <a:cxnLst>
              <a:cxn ang="0">
                <a:pos x="connsiteX0" y="connsiteY0"/>
              </a:cxn>
              <a:cxn ang="0">
                <a:pos x="connsiteX1" y="connsiteY1"/>
              </a:cxn>
              <a:cxn ang="0">
                <a:pos x="connsiteX2" y="connsiteY2"/>
              </a:cxn>
              <a:cxn ang="0">
                <a:pos x="connsiteX3" y="connsiteY3"/>
              </a:cxn>
            </a:cxnLst>
            <a:rect l="l" t="t" r="r" b="b"/>
            <a:pathLst>
              <a:path w="3789680" h="433964">
                <a:moveTo>
                  <a:pt x="0" y="391770"/>
                </a:moveTo>
                <a:cubicBezTo>
                  <a:pt x="1430020" y="426483"/>
                  <a:pt x="2860040" y="461197"/>
                  <a:pt x="3403600" y="401930"/>
                </a:cubicBezTo>
                <a:cubicBezTo>
                  <a:pt x="3947160" y="342663"/>
                  <a:pt x="3197013" y="98823"/>
                  <a:pt x="3261360" y="36170"/>
                </a:cubicBezTo>
                <a:cubicBezTo>
                  <a:pt x="3325707" y="-26483"/>
                  <a:pt x="3750733" y="7383"/>
                  <a:pt x="3789680" y="26010"/>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57" name="Düz Ok Bağlayıcısı 56"/>
          <p:cNvCxnSpPr>
            <a:endCxn id="34" idx="1"/>
          </p:cNvCxnSpPr>
          <p:nvPr/>
        </p:nvCxnSpPr>
        <p:spPr>
          <a:xfrm>
            <a:off x="6663140" y="5654357"/>
            <a:ext cx="98533" cy="1998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Yuvarlatılmış Dikdörtgen 4"/>
          <p:cNvSpPr/>
          <p:nvPr/>
        </p:nvSpPr>
        <p:spPr>
          <a:xfrm>
            <a:off x="1028700" y="3165894"/>
            <a:ext cx="938123" cy="232914"/>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Yuvarlatılmış Dikdörtgen 35"/>
          <p:cNvSpPr/>
          <p:nvPr/>
        </p:nvSpPr>
        <p:spPr>
          <a:xfrm>
            <a:off x="980548" y="3382902"/>
            <a:ext cx="537701" cy="253978"/>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Dikdörtgen 36"/>
          <p:cNvSpPr/>
          <p:nvPr/>
        </p:nvSpPr>
        <p:spPr>
          <a:xfrm>
            <a:off x="20347" y="1693405"/>
            <a:ext cx="11281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Örnek2a</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80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3" grpId="0" animBg="1"/>
      <p:bldP spid="24" grpId="0" animBg="1"/>
      <p:bldP spid="2" grpId="0" animBg="1"/>
      <p:bldP spid="18" grpId="0" animBg="1"/>
      <p:bldP spid="46" grpId="0" animBg="1"/>
      <p:bldP spid="47" grpId="0" animBg="1"/>
      <p:bldP spid="55" grpId="0" animBg="1"/>
      <p:bldP spid="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452551" y="0"/>
            <a:ext cx="6369949" cy="523220"/>
          </a:xfrm>
          <a:prstGeom prst="rect">
            <a:avLst/>
          </a:prstGeom>
        </p:spPr>
        <p:txBody>
          <a:bodyPr wrap="none">
            <a:spAutoFit/>
          </a:bodyPr>
          <a:lstStyle/>
          <a:p>
            <a:r>
              <a:rPr lang="tr-TR" sz="2800" dirty="0" smtClean="0">
                <a:solidFill>
                  <a:srgbClr val="00B050"/>
                </a:solidFill>
                <a:latin typeface="Times New Roman" pitchFamily="18" charset="0"/>
                <a:cs typeface="Times New Roman" pitchFamily="18" charset="0"/>
              </a:rPr>
              <a:t>ÇOK BİÇİMLİLİK-1(POLYMORPHISM)</a:t>
            </a:r>
          </a:p>
        </p:txBody>
      </p:sp>
      <p:sp>
        <p:nvSpPr>
          <p:cNvPr id="4" name="Dikdörtgen 3"/>
          <p:cNvSpPr/>
          <p:nvPr/>
        </p:nvSpPr>
        <p:spPr>
          <a:xfrm>
            <a:off x="171685" y="523220"/>
            <a:ext cx="11794893" cy="2031325"/>
          </a:xfrm>
          <a:prstGeom prst="rect">
            <a:avLst/>
          </a:prstGeom>
        </p:spPr>
        <p:txBody>
          <a:bodyPr wrap="square">
            <a:spAutoFit/>
          </a:bodyPr>
          <a:lstStyle/>
          <a:p>
            <a:pPr marL="342900" indent="-342900">
              <a:buFont typeface="Wingdings" panose="05000000000000000000" pitchFamily="2" charset="2"/>
              <a:buChar char="v"/>
            </a:pPr>
            <a:r>
              <a:rPr lang="tr-TR" dirty="0" smtClean="0">
                <a:latin typeface="Garamond" panose="02020404030301010803" pitchFamily="18" charset="0"/>
              </a:rPr>
              <a:t>Önceki slayttaki gibi farklı tipte parametreler kabul eden metotlar tanımlamak yerine (aşırı yükleme yerine) üst sınıftan (Memur) bir referans tip kullanabiliriz. Bu şekilde aynı metot Memur, Vali ve Kaymakam sınıfından nesneler de kabul edilebilir.</a:t>
            </a:r>
          </a:p>
          <a:p>
            <a:endParaRPr lang="tr-TR" dirty="0"/>
          </a:p>
          <a:p>
            <a:endParaRPr lang="tr-TR" dirty="0" smtClean="0">
              <a:latin typeface="Garamond" panose="02020404030301010803" pitchFamily="18" charset="0"/>
            </a:endParaRPr>
          </a:p>
          <a:p>
            <a:r>
              <a:rPr lang="tr-TR" b="1" dirty="0" smtClean="0">
                <a:latin typeface="Garamond" panose="02020404030301010803" pitchFamily="18" charset="0"/>
              </a:rPr>
              <a:t>Çalışma zamanında (</a:t>
            </a:r>
            <a:r>
              <a:rPr lang="tr-TR" b="1" dirty="0" err="1" smtClean="0">
                <a:latin typeface="Garamond" panose="02020404030301010803" pitchFamily="18" charset="0"/>
              </a:rPr>
              <a:t>runtime</a:t>
            </a:r>
            <a:r>
              <a:rPr lang="tr-TR" b="1" dirty="0" smtClean="0">
                <a:latin typeface="Garamond" panose="02020404030301010803" pitchFamily="18" charset="0"/>
              </a:rPr>
              <a:t>) </a:t>
            </a:r>
            <a:r>
              <a:rPr lang="tr-TR" dirty="0" smtClean="0">
                <a:latin typeface="Garamond" panose="02020404030301010803" pitchFamily="18" charset="0"/>
              </a:rPr>
              <a:t>ise her nesnenin kendi sınıfındaki metodunu çalıştırması ayrımına varılabilmektedir.</a:t>
            </a:r>
          </a:p>
          <a:p>
            <a:r>
              <a:rPr lang="tr-TR" dirty="0" smtClean="0">
                <a:latin typeface="Garamond" panose="02020404030301010803" pitchFamily="18" charset="0"/>
              </a:rPr>
              <a:t>Dolayısıyla üst (süper </a:t>
            </a:r>
            <a:r>
              <a:rPr lang="tr-TR" dirty="0" err="1" smtClean="0">
                <a:latin typeface="Garamond" panose="02020404030301010803" pitchFamily="18" charset="0"/>
              </a:rPr>
              <a:t>class</a:t>
            </a:r>
            <a:r>
              <a:rPr lang="tr-TR" dirty="0" smtClean="0">
                <a:latin typeface="Garamond" panose="02020404030301010803" pitchFamily="18" charset="0"/>
              </a:rPr>
              <a:t>, </a:t>
            </a:r>
            <a:r>
              <a:rPr lang="tr-TR" dirty="0" err="1" smtClean="0">
                <a:latin typeface="Garamond" panose="02020404030301010803" pitchFamily="18" charset="0"/>
              </a:rPr>
              <a:t>parent</a:t>
            </a:r>
            <a:r>
              <a:rPr lang="tr-TR" dirty="0" smtClean="0">
                <a:latin typeface="Garamond" panose="02020404030301010803" pitchFamily="18" charset="0"/>
              </a:rPr>
              <a:t> </a:t>
            </a:r>
            <a:r>
              <a:rPr lang="tr-TR" dirty="0" err="1" smtClean="0">
                <a:latin typeface="Garamond" panose="02020404030301010803" pitchFamily="18" charset="0"/>
              </a:rPr>
              <a:t>class</a:t>
            </a:r>
            <a:r>
              <a:rPr lang="tr-TR" dirty="0" smtClean="0">
                <a:latin typeface="Garamond" panose="02020404030301010803" pitchFamily="18" charset="0"/>
              </a:rPr>
              <a:t>) sınıftan nesne bekleyen bir metoda alt sınıfından (</a:t>
            </a:r>
            <a:r>
              <a:rPr lang="tr-TR" dirty="0" err="1" smtClean="0">
                <a:latin typeface="Garamond" panose="02020404030301010803" pitchFamily="18" charset="0"/>
              </a:rPr>
              <a:t>sub-class</a:t>
            </a:r>
            <a:r>
              <a:rPr lang="tr-TR" dirty="0" smtClean="0">
                <a:latin typeface="Garamond" panose="02020404030301010803" pitchFamily="18" charset="0"/>
              </a:rPr>
              <a:t>, </a:t>
            </a:r>
            <a:r>
              <a:rPr lang="tr-TR" dirty="0" err="1" smtClean="0">
                <a:latin typeface="Garamond" panose="02020404030301010803" pitchFamily="18" charset="0"/>
              </a:rPr>
              <a:t>child</a:t>
            </a:r>
            <a:r>
              <a:rPr lang="tr-TR" dirty="0" smtClean="0">
                <a:latin typeface="Garamond" panose="02020404030301010803" pitchFamily="18" charset="0"/>
              </a:rPr>
              <a:t> </a:t>
            </a:r>
            <a:r>
              <a:rPr lang="tr-TR" dirty="0" err="1" smtClean="0">
                <a:latin typeface="Garamond" panose="02020404030301010803" pitchFamily="18" charset="0"/>
              </a:rPr>
              <a:t>class</a:t>
            </a:r>
            <a:r>
              <a:rPr lang="tr-TR" dirty="0" smtClean="0">
                <a:latin typeface="Garamond" panose="02020404030301010803" pitchFamily="18" charset="0"/>
              </a:rPr>
              <a:t>) bir nesne gönderebiliriz.</a:t>
            </a:r>
          </a:p>
        </p:txBody>
      </p:sp>
      <p:sp>
        <p:nvSpPr>
          <p:cNvPr id="5" name="Slayt Numarası Yer Tutucusu 4"/>
          <p:cNvSpPr>
            <a:spLocks noGrp="1"/>
          </p:cNvSpPr>
          <p:nvPr>
            <p:ph type="sldNum" sz="quarter" idx="12"/>
          </p:nvPr>
        </p:nvSpPr>
        <p:spPr>
          <a:xfrm>
            <a:off x="9358312" y="6492875"/>
            <a:ext cx="2743200" cy="365125"/>
          </a:xfrm>
        </p:spPr>
        <p:txBody>
          <a:bodyPr/>
          <a:lstStyle/>
          <a:p>
            <a:fld id="{E8788E3F-AEBD-470B-BFA3-35CA3FC78051}" type="slidenum">
              <a:rPr lang="tr-TR" sz="2000" smtClean="0"/>
              <a:t>7</a:t>
            </a:fld>
            <a:endParaRPr lang="tr-TR" sz="2000" dirty="0"/>
          </a:p>
        </p:txBody>
      </p:sp>
      <p:pic>
        <p:nvPicPr>
          <p:cNvPr id="2" name="Resim 1"/>
          <p:cNvPicPr>
            <a:picLocks noChangeAspect="1"/>
          </p:cNvPicPr>
          <p:nvPr/>
        </p:nvPicPr>
        <p:blipFill>
          <a:blip r:embed="rId2"/>
          <a:stretch>
            <a:fillRect/>
          </a:stretch>
        </p:blipFill>
        <p:spPr>
          <a:xfrm>
            <a:off x="858779" y="2711930"/>
            <a:ext cx="9596437" cy="4044779"/>
          </a:xfrm>
          <a:prstGeom prst="rect">
            <a:avLst/>
          </a:prstGeom>
        </p:spPr>
      </p:pic>
      <p:sp>
        <p:nvSpPr>
          <p:cNvPr id="8" name="Dikdörtgen 7"/>
          <p:cNvSpPr/>
          <p:nvPr/>
        </p:nvSpPr>
        <p:spPr>
          <a:xfrm>
            <a:off x="2268801" y="2233128"/>
            <a:ext cx="1145763"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2000" b="1" i="0" u="sng" strike="noStrike" kern="1200" cap="none" spc="0" normalizeH="0" baseline="0" noProof="0" dirty="0" smtClean="0">
                <a:ln>
                  <a:noFill/>
                </a:ln>
                <a:solidFill>
                  <a:srgbClr val="7030A0"/>
                </a:solidFill>
                <a:effectLst/>
                <a:uLnTx/>
                <a:uFillTx/>
                <a:latin typeface="Garamond" panose="02020404030301010803" pitchFamily="18" charset="0"/>
                <a:ea typeface="+mn-ea"/>
                <a:cs typeface="+mn-cs"/>
              </a:rPr>
              <a:t>Örnek2b</a:t>
            </a:r>
            <a:endParaRPr kumimoji="0" lang="tr-TR" sz="2000" b="1" i="0" u="sng" strike="noStrike" kern="1200" cap="none" spc="0" normalizeH="0" baseline="0" noProof="0" dirty="0">
              <a:ln>
                <a:noFill/>
              </a:ln>
              <a:solidFill>
                <a:srgbClr val="7030A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64823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Numarası Yer Tutucusu 1"/>
          <p:cNvSpPr>
            <a:spLocks noGrp="1"/>
          </p:cNvSpPr>
          <p:nvPr>
            <p:ph type="sldNum" sz="quarter" idx="12"/>
          </p:nvPr>
        </p:nvSpPr>
        <p:spPr/>
        <p:txBody>
          <a:bodyPr/>
          <a:lstStyle/>
          <a:p>
            <a:fld id="{E8788E3F-AEBD-470B-BFA3-35CA3FC78051}" type="slidenum">
              <a:rPr lang="tr-TR" smtClean="0"/>
              <a:t>8</a:t>
            </a:fld>
            <a:endParaRPr lang="tr-TR"/>
          </a:p>
        </p:txBody>
      </p:sp>
      <p:sp>
        <p:nvSpPr>
          <p:cNvPr id="3" name="Dikdörtgen 2"/>
          <p:cNvSpPr/>
          <p:nvPr/>
        </p:nvSpPr>
        <p:spPr>
          <a:xfrm>
            <a:off x="642128" y="532842"/>
            <a:ext cx="10902172" cy="5909310"/>
          </a:xfrm>
          <a:prstGeom prst="rect">
            <a:avLst/>
          </a:prstGeom>
        </p:spPr>
        <p:txBody>
          <a:bodyPr wrap="square">
            <a:spAutoFit/>
          </a:bodyPr>
          <a:lstStyle/>
          <a:p>
            <a:pPr marL="285750" indent="-285750">
              <a:buFont typeface="Wingdings" panose="05000000000000000000" pitchFamily="2" charset="2"/>
              <a:buChar char="v"/>
            </a:pPr>
            <a:r>
              <a:rPr lang="tr-TR" dirty="0" smtClean="0">
                <a:latin typeface="Garamond" panose="02020404030301010803" pitchFamily="18" charset="0"/>
              </a:rPr>
              <a:t> </a:t>
            </a:r>
            <a:r>
              <a:rPr lang="tr-TR" dirty="0">
                <a:latin typeface="Garamond" panose="02020404030301010803" pitchFamily="18" charset="0"/>
              </a:rPr>
              <a:t>Bir üst sınıf referansı alt sınıf nesnesine işaret ettiğinde, örtülen metodun çağrılacağı </a:t>
            </a:r>
            <a:r>
              <a:rPr lang="tr-TR" b="1" dirty="0">
                <a:latin typeface="Garamond" panose="02020404030301010803" pitchFamily="18" charset="0"/>
              </a:rPr>
              <a:t>çalışma zamanında </a:t>
            </a:r>
            <a:r>
              <a:rPr lang="tr-TR" dirty="0">
                <a:latin typeface="Garamond" panose="02020404030301010803" pitchFamily="18" charset="0"/>
              </a:rPr>
              <a:t>belirlenir, çünkü metot çağrısı sırasında hangi metodun (üst sınıf veya alt sınıf) yürütüleceği nesne türüne göre belirlenir. </a:t>
            </a:r>
            <a:r>
              <a:rPr lang="tr-TR" dirty="0" err="1" smtClean="0">
                <a:latin typeface="Garamond" panose="02020404030301010803" pitchFamily="18" charset="0"/>
              </a:rPr>
              <a:t>Override</a:t>
            </a:r>
            <a:r>
              <a:rPr lang="tr-TR" dirty="0" smtClean="0">
                <a:latin typeface="Garamond" panose="02020404030301010803" pitchFamily="18" charset="0"/>
              </a:rPr>
              <a:t> edilen metodunun çağrıldığının </a:t>
            </a:r>
            <a:r>
              <a:rPr lang="tr-TR" dirty="0">
                <a:latin typeface="Garamond" panose="02020404030301010803" pitchFamily="18" charset="0"/>
              </a:rPr>
              <a:t>çalışma zamanında </a:t>
            </a:r>
            <a:r>
              <a:rPr lang="tr-TR" dirty="0" smtClean="0">
                <a:latin typeface="Garamond" panose="02020404030301010803" pitchFamily="18" charset="0"/>
              </a:rPr>
              <a:t>anlaşıldığı </a:t>
            </a:r>
            <a:r>
              <a:rPr lang="tr-TR" dirty="0">
                <a:latin typeface="Garamond" panose="02020404030301010803" pitchFamily="18" charset="0"/>
              </a:rPr>
              <a:t>bu işlem, dinamik </a:t>
            </a:r>
            <a:r>
              <a:rPr lang="tr-TR" dirty="0" smtClean="0">
                <a:latin typeface="Garamond" panose="02020404030301010803" pitchFamily="18" charset="0"/>
              </a:rPr>
              <a:t>metot çalıştırma olarak </a:t>
            </a:r>
            <a:r>
              <a:rPr lang="tr-TR" dirty="0">
                <a:latin typeface="Garamond" panose="02020404030301010803" pitchFamily="18" charset="0"/>
              </a:rPr>
              <a:t>bilinir. </a:t>
            </a:r>
          </a:p>
          <a:p>
            <a:pPr marL="285750" indent="-285750">
              <a:buFont typeface="Wingdings" panose="05000000000000000000" pitchFamily="2" charset="2"/>
              <a:buChar char="v"/>
            </a:pPr>
            <a:endParaRPr lang="tr-TR" dirty="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Bir benzetme için </a:t>
            </a:r>
            <a:r>
              <a:rPr lang="tr-TR" dirty="0" smtClean="0">
                <a:solidFill>
                  <a:srgbClr val="FF0000"/>
                </a:solidFill>
                <a:latin typeface="Garamond" panose="02020404030301010803" pitchFamily="18" charset="0"/>
              </a:rPr>
              <a:t>Araba</a:t>
            </a:r>
            <a:r>
              <a:rPr lang="tr-TR" dirty="0" smtClean="0">
                <a:latin typeface="Garamond" panose="02020404030301010803" pitchFamily="18" charset="0"/>
              </a:rPr>
              <a:t> sınıfının </a:t>
            </a:r>
            <a:r>
              <a:rPr lang="tr-TR" dirty="0" err="1" smtClean="0">
                <a:solidFill>
                  <a:srgbClr val="00B050"/>
                </a:solidFill>
                <a:latin typeface="Garamond" panose="02020404030301010803" pitchFamily="18" charset="0"/>
              </a:rPr>
              <a:t>ElektrikliAraba</a:t>
            </a:r>
            <a:r>
              <a:rPr lang="tr-TR" dirty="0" smtClean="0">
                <a:solidFill>
                  <a:srgbClr val="00B050"/>
                </a:solidFill>
                <a:latin typeface="Garamond" panose="02020404030301010803" pitchFamily="18" charset="0"/>
              </a:rPr>
              <a:t> ve </a:t>
            </a:r>
            <a:r>
              <a:rPr lang="tr-TR" dirty="0" err="1" smtClean="0">
                <a:solidFill>
                  <a:srgbClr val="00B050"/>
                </a:solidFill>
                <a:latin typeface="Garamond" panose="02020404030301010803" pitchFamily="18" charset="0"/>
              </a:rPr>
              <a:t>BenzinliAraba</a:t>
            </a:r>
            <a:r>
              <a:rPr lang="tr-TR" dirty="0" smtClean="0">
                <a:latin typeface="Garamond" panose="02020404030301010803" pitchFamily="18" charset="0"/>
              </a:rPr>
              <a:t> olarak iki alt sınıfı olduğunu varsayalım. Bir arkadaştan ödünç olarak arabasını kullanmak istediğimizde beklediğimiz bir arabadır.</a:t>
            </a:r>
          </a:p>
          <a:p>
            <a:r>
              <a:rPr lang="tr-TR" dirty="0" smtClean="0">
                <a:latin typeface="Garamond" panose="02020404030301010803" pitchFamily="18" charset="0"/>
              </a:rPr>
              <a:t>                    </a:t>
            </a:r>
            <a:endParaRPr lang="tr-TR" dirty="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 Bize bir araba anahtarı verildiğinde arabayı ödünç aldığımızı biliyoruz ancak arabayı kullanana kadar hangi tipte yani benzinli mi yoksa elektrikli mi olduğunu bilmiyoruz. Bu anahtarı </a:t>
            </a:r>
            <a:r>
              <a:rPr lang="tr-TR" b="1" dirty="0" smtClean="0">
                <a:latin typeface="Garamond" panose="02020404030301010803" pitchFamily="18" charset="0"/>
              </a:rPr>
              <a:t>referans tip </a:t>
            </a:r>
            <a:r>
              <a:rPr lang="tr-TR" dirty="0" smtClean="0">
                <a:latin typeface="Garamond" panose="02020404030301010803" pitchFamily="18" charset="0"/>
              </a:rPr>
              <a:t>gibi düşünebiliriz, nesneye (arabaya) işaret edecek. Bu kısmı da derleme zamanı gibi düşünebiliriz.</a:t>
            </a:r>
          </a:p>
          <a:p>
            <a:pPr marL="285750" indent="-285750">
              <a:buFont typeface="Wingdings" panose="05000000000000000000" pitchFamily="2" charset="2"/>
              <a:buChar char="v"/>
            </a:pPr>
            <a:endParaRPr lang="tr-TR" dirty="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 Araba hangi sınıftan olursa olsun (yakıtı için) </a:t>
            </a:r>
            <a:r>
              <a:rPr lang="tr-TR" dirty="0" smtClean="0">
                <a:solidFill>
                  <a:srgbClr val="0070C0"/>
                </a:solidFill>
                <a:latin typeface="Garamond" panose="02020404030301010803" pitchFamily="18" charset="0"/>
              </a:rPr>
              <a:t>doldur() </a:t>
            </a:r>
            <a:r>
              <a:rPr lang="tr-TR" dirty="0" smtClean="0">
                <a:latin typeface="Garamond" panose="02020404030301010803" pitchFamily="18" charset="0"/>
              </a:rPr>
              <a:t>metodunu olduğunu biliyoruz. </a:t>
            </a:r>
            <a:r>
              <a:rPr lang="tr-TR" dirty="0">
                <a:latin typeface="Garamond" panose="02020404030301010803" pitchFamily="18" charset="0"/>
              </a:rPr>
              <a:t>Anahtarın ait olduğu </a:t>
            </a:r>
            <a:r>
              <a:rPr lang="tr-TR" dirty="0" smtClean="0">
                <a:latin typeface="Garamond" panose="02020404030301010803" pitchFamily="18" charset="0"/>
              </a:rPr>
              <a:t>araba </a:t>
            </a:r>
            <a:r>
              <a:rPr lang="tr-TR" dirty="0">
                <a:latin typeface="Garamond" panose="02020404030301010803" pitchFamily="18" charset="0"/>
              </a:rPr>
              <a:t>nesnesini </a:t>
            </a:r>
            <a:r>
              <a:rPr lang="tr-TR" dirty="0" smtClean="0">
                <a:latin typeface="Garamond" panose="02020404030301010803" pitchFamily="18" charset="0"/>
              </a:rPr>
              <a:t>buluyoruz ve arabayı kullanacağımız zaman (</a:t>
            </a:r>
            <a:r>
              <a:rPr lang="tr-TR" b="1" dirty="0" smtClean="0">
                <a:latin typeface="Garamond" panose="02020404030301010803" pitchFamily="18" charset="0"/>
              </a:rPr>
              <a:t>çalışma zamanında</a:t>
            </a:r>
            <a:r>
              <a:rPr lang="tr-TR" dirty="0">
                <a:latin typeface="Garamond" panose="02020404030301010803" pitchFamily="18" charset="0"/>
              </a:rPr>
              <a:t>) arabanın hangi tipte </a:t>
            </a:r>
            <a:r>
              <a:rPr lang="tr-TR" dirty="0" smtClean="0">
                <a:latin typeface="Garamond" panose="02020404030301010803" pitchFamily="18" charset="0"/>
              </a:rPr>
              <a:t>olduğunu fark ediyoruz. Bu aşamada artık arabanın ait olduğu alt sınıftaki </a:t>
            </a:r>
            <a:r>
              <a:rPr lang="tr-TR" dirty="0">
                <a:solidFill>
                  <a:srgbClr val="0070C0"/>
                </a:solidFill>
                <a:latin typeface="Garamond" panose="02020404030301010803" pitchFamily="18" charset="0"/>
              </a:rPr>
              <a:t>doldur()</a:t>
            </a:r>
            <a:r>
              <a:rPr lang="tr-TR" dirty="0" smtClean="0">
                <a:latin typeface="Garamond" panose="02020404030301010803" pitchFamily="18" charset="0"/>
              </a:rPr>
              <a:t> metoduna </a:t>
            </a:r>
            <a:r>
              <a:rPr lang="tr-TR" dirty="0">
                <a:latin typeface="Garamond" panose="02020404030301010803" pitchFamily="18" charset="0"/>
              </a:rPr>
              <a:t>göre doldurma işlemi </a:t>
            </a:r>
            <a:r>
              <a:rPr lang="tr-TR" dirty="0" smtClean="0">
                <a:latin typeface="Garamond" panose="02020404030301010803" pitchFamily="18" charset="0"/>
              </a:rPr>
              <a:t>yapıyoruz.  Bizim beklediğimiz bir Araba nesnesiydi ve bu sınıfın hangi alt sınıfından nesne gelirse gelsin </a:t>
            </a:r>
            <a:r>
              <a:rPr lang="tr-TR" dirty="0">
                <a:solidFill>
                  <a:srgbClr val="0070C0"/>
                </a:solidFill>
                <a:latin typeface="Garamond" panose="02020404030301010803" pitchFamily="18" charset="0"/>
              </a:rPr>
              <a:t>doldur()</a:t>
            </a:r>
            <a:r>
              <a:rPr lang="tr-TR" dirty="0">
                <a:latin typeface="Garamond" panose="02020404030301010803" pitchFamily="18" charset="0"/>
              </a:rPr>
              <a:t> </a:t>
            </a:r>
            <a:r>
              <a:rPr lang="tr-TR" dirty="0" smtClean="0">
                <a:latin typeface="Garamond" panose="02020404030301010803" pitchFamily="18" charset="0"/>
              </a:rPr>
              <a:t>işlemi yapacaktı. Bu kısmı da çalışma zamanı gibi düşünebiliriz. </a:t>
            </a:r>
          </a:p>
          <a:p>
            <a:pPr marL="285750" indent="-285750">
              <a:buFont typeface="Wingdings" panose="05000000000000000000" pitchFamily="2" charset="2"/>
              <a:buChar char="v"/>
            </a:pPr>
            <a:endParaRPr lang="tr-TR" dirty="0">
              <a:latin typeface="Garamond" panose="02020404030301010803" pitchFamily="18" charset="0"/>
            </a:endParaRPr>
          </a:p>
          <a:p>
            <a:pPr marL="285750" indent="-285750">
              <a:buFont typeface="Wingdings" panose="05000000000000000000" pitchFamily="2" charset="2"/>
              <a:buChar char="v"/>
            </a:pPr>
            <a:r>
              <a:rPr lang="tr-TR" dirty="0" smtClean="0">
                <a:latin typeface="Garamond" panose="02020404030301010803" pitchFamily="18" charset="0"/>
              </a:rPr>
              <a:t>Bu örnekte Araba sınıfı soyut bir sınıf ve </a:t>
            </a:r>
            <a:r>
              <a:rPr lang="tr-TR" dirty="0">
                <a:solidFill>
                  <a:srgbClr val="0070C0"/>
                </a:solidFill>
                <a:latin typeface="Garamond" panose="02020404030301010803" pitchFamily="18" charset="0"/>
              </a:rPr>
              <a:t>doldur() </a:t>
            </a:r>
            <a:r>
              <a:rPr lang="tr-TR" dirty="0">
                <a:latin typeface="Garamond" panose="02020404030301010803" pitchFamily="18" charset="0"/>
              </a:rPr>
              <a:t>metodu da Araba sınıfı içinde soyut bir metottur</a:t>
            </a:r>
            <a:r>
              <a:rPr lang="tr-TR" dirty="0" smtClean="0">
                <a:latin typeface="Garamond" panose="02020404030301010803" pitchFamily="18" charset="0"/>
              </a:rPr>
              <a:t>. Bu </a:t>
            </a:r>
            <a:r>
              <a:rPr lang="tr-TR" dirty="0">
                <a:latin typeface="Garamond" panose="02020404030301010803" pitchFamily="18" charset="0"/>
              </a:rPr>
              <a:t>h</a:t>
            </a:r>
            <a:r>
              <a:rPr lang="tr-TR" dirty="0" smtClean="0">
                <a:latin typeface="Garamond" panose="02020404030301010803" pitchFamily="18" charset="0"/>
              </a:rPr>
              <a:t>er </a:t>
            </a:r>
            <a:r>
              <a:rPr lang="tr-TR" dirty="0">
                <a:latin typeface="Garamond" panose="02020404030301010803" pitchFamily="18" charset="0"/>
              </a:rPr>
              <a:t>alt </a:t>
            </a:r>
            <a:r>
              <a:rPr lang="tr-TR" dirty="0" smtClean="0">
                <a:latin typeface="Garamond" panose="02020404030301010803" pitchFamily="18" charset="0"/>
              </a:rPr>
              <a:t>sınıfta</a:t>
            </a:r>
            <a:endParaRPr lang="tr-TR" dirty="0">
              <a:latin typeface="Garamond" panose="02020404030301010803" pitchFamily="18" charset="0"/>
            </a:endParaRPr>
          </a:p>
          <a:p>
            <a:r>
              <a:rPr lang="tr-TR" dirty="0" smtClean="0">
                <a:latin typeface="Garamond" panose="02020404030301010803" pitchFamily="18" charset="0"/>
              </a:rPr>
              <a:t>       elektrikli </a:t>
            </a:r>
            <a:r>
              <a:rPr lang="tr-TR" dirty="0">
                <a:latin typeface="Garamond" panose="02020404030301010803" pitchFamily="18" charset="0"/>
              </a:rPr>
              <a:t>veya benzinli kendine has bir doldur() metodu </a:t>
            </a:r>
            <a:r>
              <a:rPr lang="tr-TR" dirty="0" smtClean="0">
                <a:latin typeface="Garamond" panose="02020404030301010803" pitchFamily="18" charset="0"/>
              </a:rPr>
              <a:t>tanımlanmasını zorunlu kılar. Soyut olmayan bir sınıf için de  </a:t>
            </a:r>
          </a:p>
          <a:p>
            <a:r>
              <a:rPr lang="tr-TR" dirty="0" smtClean="0">
                <a:latin typeface="Garamond" panose="02020404030301010803" pitchFamily="18" charset="0"/>
              </a:rPr>
              <a:t>       örnek verebilirdik.</a:t>
            </a:r>
            <a:endParaRPr lang="tr-TR" dirty="0">
              <a:latin typeface="Garamond" panose="02020404030301010803" pitchFamily="18" charset="0"/>
            </a:endParaRPr>
          </a:p>
        </p:txBody>
      </p:sp>
    </p:spTree>
    <p:extLst>
      <p:ext uri="{BB962C8B-B14F-4D97-AF65-F5344CB8AC3E}">
        <p14:creationId xmlns:p14="http://schemas.microsoft.com/office/powerpoint/2010/main" val="2997808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3452551" y="0"/>
            <a:ext cx="6258636" cy="523220"/>
          </a:xfrm>
          <a:prstGeom prst="rect">
            <a:avLst/>
          </a:prstGeom>
        </p:spPr>
        <p:txBody>
          <a:bodyPr wrap="none">
            <a:spAutoFit/>
          </a:bodyPr>
          <a:lstStyle/>
          <a:p>
            <a:r>
              <a:rPr lang="tr-TR" sz="2800" dirty="0" smtClean="0">
                <a:solidFill>
                  <a:srgbClr val="00B050"/>
                </a:solidFill>
                <a:latin typeface="Garamond" panose="02020404030301010803" pitchFamily="18" charset="0"/>
                <a:cs typeface="Times New Roman" pitchFamily="18" charset="0"/>
              </a:rPr>
              <a:t>ÇOK BİÇİMLİLİK-1(POLYMORPHISM)</a:t>
            </a:r>
          </a:p>
        </p:txBody>
      </p:sp>
      <p:sp>
        <p:nvSpPr>
          <p:cNvPr id="5" name="Metin kutusu 4"/>
          <p:cNvSpPr txBox="1"/>
          <p:nvPr/>
        </p:nvSpPr>
        <p:spPr>
          <a:xfrm>
            <a:off x="448886" y="814647"/>
            <a:ext cx="11488189" cy="707886"/>
          </a:xfrm>
          <a:prstGeom prst="rect">
            <a:avLst/>
          </a:prstGeom>
          <a:noFill/>
        </p:spPr>
        <p:txBody>
          <a:bodyPr wrap="square" rtlCol="0">
            <a:spAutoFit/>
          </a:bodyPr>
          <a:lstStyle/>
          <a:p>
            <a:pPr marL="285750" indent="-285750">
              <a:buFont typeface="Wingdings" panose="05000000000000000000" pitchFamily="2" charset="2"/>
              <a:buChar char="v"/>
            </a:pPr>
            <a:r>
              <a:rPr lang="tr-TR" sz="2000" dirty="0" smtClean="0">
                <a:latin typeface="Garamond" panose="02020404030301010803" pitchFamily="18" charset="0"/>
              </a:rPr>
              <a:t>Bir başka örnekte Urun sınıfının fiyat isimli bir değişkeni ve </a:t>
            </a:r>
            <a:r>
              <a:rPr lang="tr-TR" sz="2000" dirty="0" err="1" smtClean="0">
                <a:latin typeface="Garamond" panose="02020404030301010803" pitchFamily="18" charset="0"/>
              </a:rPr>
              <a:t>kdvBilgisi</a:t>
            </a:r>
            <a:r>
              <a:rPr lang="tr-TR" sz="2000" dirty="0" smtClean="0">
                <a:latin typeface="Garamond" panose="02020404030301010803" pitchFamily="18" charset="0"/>
              </a:rPr>
              <a:t>() isimli bir metodu olsun. Değişken ve</a:t>
            </a:r>
          </a:p>
          <a:p>
            <a:r>
              <a:rPr lang="tr-TR" sz="2000" dirty="0" smtClean="0">
                <a:latin typeface="Garamond" panose="02020404030301010803" pitchFamily="18" charset="0"/>
              </a:rPr>
              <a:t>    metot </a:t>
            </a:r>
            <a:r>
              <a:rPr lang="tr-TR" sz="2000" dirty="0" err="1" smtClean="0">
                <a:latin typeface="Garamond" panose="02020404030301010803" pitchFamily="18" charset="0"/>
              </a:rPr>
              <a:t>public</a:t>
            </a:r>
            <a:r>
              <a:rPr lang="tr-TR" sz="2000" dirty="0" smtClean="0">
                <a:latin typeface="Garamond" panose="02020404030301010803" pitchFamily="18" charset="0"/>
              </a:rPr>
              <a:t> olduğundan alt sınıflara miras kalacaktır.</a:t>
            </a:r>
            <a:endParaRPr lang="tr-TR" sz="2000" dirty="0">
              <a:latin typeface="Garamond" panose="02020404030301010803" pitchFamily="18" charset="0"/>
            </a:endParaRPr>
          </a:p>
        </p:txBody>
      </p:sp>
      <p:sp>
        <p:nvSpPr>
          <p:cNvPr id="2" name="Slayt Numarası Yer Tutucusu 1"/>
          <p:cNvSpPr>
            <a:spLocks noGrp="1"/>
          </p:cNvSpPr>
          <p:nvPr>
            <p:ph type="sldNum" sz="quarter" idx="12"/>
          </p:nvPr>
        </p:nvSpPr>
        <p:spPr>
          <a:xfrm>
            <a:off x="8972909" y="6385694"/>
            <a:ext cx="2743200" cy="365125"/>
          </a:xfrm>
        </p:spPr>
        <p:txBody>
          <a:bodyPr/>
          <a:lstStyle/>
          <a:p>
            <a:fld id="{E8788E3F-AEBD-470B-BFA3-35CA3FC78051}" type="slidenum">
              <a:rPr lang="tr-TR" sz="2000" smtClean="0"/>
              <a:t>9</a:t>
            </a:fld>
            <a:endParaRPr lang="tr-TR" sz="2000" dirty="0"/>
          </a:p>
        </p:txBody>
      </p:sp>
      <p:graphicFrame>
        <p:nvGraphicFramePr>
          <p:cNvPr id="6" name="Tablo 5"/>
          <p:cNvGraphicFramePr>
            <a:graphicFrameLocks noGrp="1"/>
          </p:cNvGraphicFramePr>
          <p:nvPr>
            <p:extLst>
              <p:ext uri="{D42A27DB-BD31-4B8C-83A1-F6EECF244321}">
                <p14:modId xmlns:p14="http://schemas.microsoft.com/office/powerpoint/2010/main" val="119068654"/>
              </p:ext>
            </p:extLst>
          </p:nvPr>
        </p:nvGraphicFramePr>
        <p:xfrm>
          <a:off x="5041901" y="1813960"/>
          <a:ext cx="1901825" cy="1097280"/>
        </p:xfrm>
        <a:graphic>
          <a:graphicData uri="http://schemas.openxmlformats.org/drawingml/2006/table">
            <a:tbl>
              <a:tblPr firstRow="1" bandRow="1">
                <a:tableStyleId>{5C22544A-7EE6-4342-B048-85BDC9FD1C3A}</a:tableStyleId>
              </a:tblPr>
              <a:tblGrid>
                <a:gridCol w="1901825">
                  <a:extLst>
                    <a:ext uri="{9D8B030D-6E8A-4147-A177-3AD203B41FA5}">
                      <a16:colId xmlns:a16="http://schemas.microsoft.com/office/drawing/2014/main" val="4009402233"/>
                    </a:ext>
                  </a:extLst>
                </a:gridCol>
              </a:tblGrid>
              <a:tr h="292607">
                <a:tc>
                  <a:txBody>
                    <a:bodyPr/>
                    <a:lstStyle/>
                    <a:p>
                      <a:pPr algn="ctr"/>
                      <a:r>
                        <a:rPr lang="tr-TR" dirty="0" smtClean="0"/>
                        <a:t>Urun</a:t>
                      </a:r>
                      <a:endParaRPr lang="tr-TR" dirty="0"/>
                    </a:p>
                  </a:txBody>
                  <a:tcPr/>
                </a:tc>
                <a:extLst>
                  <a:ext uri="{0D108BD9-81ED-4DB2-BD59-A6C34878D82A}">
                    <a16:rowId xmlns:a16="http://schemas.microsoft.com/office/drawing/2014/main" val="2161005747"/>
                  </a:ext>
                </a:extLst>
              </a:tr>
              <a:tr h="292607">
                <a:tc>
                  <a:txBody>
                    <a:bodyPr/>
                    <a:lstStyle/>
                    <a:p>
                      <a:pPr algn="ctr"/>
                      <a:r>
                        <a:rPr lang="tr-TR" dirty="0" smtClean="0"/>
                        <a:t>+fiyat</a:t>
                      </a:r>
                      <a:endParaRPr lang="tr-TR" dirty="0"/>
                    </a:p>
                  </a:txBody>
                  <a:tcPr/>
                </a:tc>
                <a:extLst>
                  <a:ext uri="{0D108BD9-81ED-4DB2-BD59-A6C34878D82A}">
                    <a16:rowId xmlns:a16="http://schemas.microsoft.com/office/drawing/2014/main" val="1286286174"/>
                  </a:ext>
                </a:extLst>
              </a:tr>
              <a:tr h="292607">
                <a:tc>
                  <a:txBody>
                    <a:bodyPr/>
                    <a:lstStyle/>
                    <a:p>
                      <a:pPr algn="ctr"/>
                      <a:r>
                        <a:rPr lang="tr-TR" dirty="0" smtClean="0"/>
                        <a:t>+</a:t>
                      </a:r>
                      <a:r>
                        <a:rPr lang="tr-TR" dirty="0" err="1" smtClean="0"/>
                        <a:t>kdvBilgisi</a:t>
                      </a:r>
                      <a:r>
                        <a:rPr lang="tr-TR" dirty="0" smtClean="0"/>
                        <a:t>(): </a:t>
                      </a:r>
                      <a:r>
                        <a:rPr lang="tr-TR" dirty="0" err="1" smtClean="0"/>
                        <a:t>void</a:t>
                      </a:r>
                      <a:endParaRPr lang="tr-TR" dirty="0"/>
                    </a:p>
                  </a:txBody>
                  <a:tcPr/>
                </a:tc>
                <a:extLst>
                  <a:ext uri="{0D108BD9-81ED-4DB2-BD59-A6C34878D82A}">
                    <a16:rowId xmlns:a16="http://schemas.microsoft.com/office/drawing/2014/main" val="3776033964"/>
                  </a:ext>
                </a:extLst>
              </a:tr>
            </a:tbl>
          </a:graphicData>
        </a:graphic>
      </p:graphicFrame>
      <p:cxnSp>
        <p:nvCxnSpPr>
          <p:cNvPr id="24" name="Dirsek Bağlayıcısı 23"/>
          <p:cNvCxnSpPr/>
          <p:nvPr/>
        </p:nvCxnSpPr>
        <p:spPr>
          <a:xfrm rot="5400000" flipH="1" flipV="1">
            <a:off x="4799352" y="2903878"/>
            <a:ext cx="1174070" cy="1076325"/>
          </a:xfrm>
          <a:prstGeom prst="bentConnector3">
            <a:avLst>
              <a:gd name="adj1" fmla="val 4942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Dirsek Bağlayıcısı 28"/>
          <p:cNvCxnSpPr/>
          <p:nvPr/>
        </p:nvCxnSpPr>
        <p:spPr>
          <a:xfrm rot="16200000" flipV="1">
            <a:off x="5895295" y="2912382"/>
            <a:ext cx="1145952" cy="1087436"/>
          </a:xfrm>
          <a:prstGeom prst="bentConnector3">
            <a:avLst>
              <a:gd name="adj1" fmla="val 50000"/>
            </a:avLst>
          </a:prstGeom>
          <a:ln>
            <a:tailEnd type="none"/>
          </a:ln>
        </p:spPr>
        <p:style>
          <a:lnRef idx="1">
            <a:schemeClr val="accent1"/>
          </a:lnRef>
          <a:fillRef idx="0">
            <a:schemeClr val="accent1"/>
          </a:fillRef>
          <a:effectRef idx="0">
            <a:schemeClr val="accent1"/>
          </a:effectRef>
          <a:fontRef idx="minor">
            <a:schemeClr val="tx1"/>
          </a:fontRef>
        </p:style>
      </p:cxnSp>
      <p:graphicFrame>
        <p:nvGraphicFramePr>
          <p:cNvPr id="33" name="Tablo 32"/>
          <p:cNvGraphicFramePr>
            <a:graphicFrameLocks noGrp="1"/>
          </p:cNvGraphicFramePr>
          <p:nvPr>
            <p:extLst>
              <p:ext uri="{D42A27DB-BD31-4B8C-83A1-F6EECF244321}">
                <p14:modId xmlns:p14="http://schemas.microsoft.com/office/powerpoint/2010/main" val="2199556674"/>
              </p:ext>
            </p:extLst>
          </p:nvPr>
        </p:nvGraphicFramePr>
        <p:xfrm>
          <a:off x="3863180" y="3952285"/>
          <a:ext cx="1901825" cy="1097280"/>
        </p:xfrm>
        <a:graphic>
          <a:graphicData uri="http://schemas.openxmlformats.org/drawingml/2006/table">
            <a:tbl>
              <a:tblPr firstRow="1" bandRow="1">
                <a:tableStyleId>{5C22544A-7EE6-4342-B048-85BDC9FD1C3A}</a:tableStyleId>
              </a:tblPr>
              <a:tblGrid>
                <a:gridCol w="1901825">
                  <a:extLst>
                    <a:ext uri="{9D8B030D-6E8A-4147-A177-3AD203B41FA5}">
                      <a16:colId xmlns:a16="http://schemas.microsoft.com/office/drawing/2014/main" val="459948474"/>
                    </a:ext>
                  </a:extLst>
                </a:gridCol>
              </a:tblGrid>
              <a:tr h="292607">
                <a:tc>
                  <a:txBody>
                    <a:bodyPr/>
                    <a:lstStyle/>
                    <a:p>
                      <a:pPr algn="ctr"/>
                      <a:r>
                        <a:rPr lang="tr-TR" dirty="0" smtClean="0"/>
                        <a:t>Kitap</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algn="ctr"/>
                      <a:r>
                        <a:rPr lang="tr-TR" dirty="0" smtClean="0"/>
                        <a:t>+</a:t>
                      </a:r>
                      <a:r>
                        <a:rPr lang="tr-TR" dirty="0" err="1" smtClean="0"/>
                        <a:t>kdvBilgisi</a:t>
                      </a:r>
                      <a:r>
                        <a:rPr lang="tr-TR" dirty="0" smtClean="0"/>
                        <a:t>(): </a:t>
                      </a:r>
                      <a:r>
                        <a:rPr lang="tr-TR" dirty="0" err="1" smtClean="0"/>
                        <a:t>void</a:t>
                      </a:r>
                      <a:endParaRPr lang="tr-TR" dirty="0"/>
                    </a:p>
                  </a:txBody>
                  <a:tcPr/>
                </a:tc>
                <a:extLst>
                  <a:ext uri="{0D108BD9-81ED-4DB2-BD59-A6C34878D82A}">
                    <a16:rowId xmlns:a16="http://schemas.microsoft.com/office/drawing/2014/main" val="1473769518"/>
                  </a:ext>
                </a:extLst>
              </a:tr>
            </a:tbl>
          </a:graphicData>
        </a:graphic>
      </p:graphicFrame>
      <p:graphicFrame>
        <p:nvGraphicFramePr>
          <p:cNvPr id="34" name="Tablo 33"/>
          <p:cNvGraphicFramePr>
            <a:graphicFrameLocks noGrp="1"/>
          </p:cNvGraphicFramePr>
          <p:nvPr>
            <p:extLst>
              <p:ext uri="{D42A27DB-BD31-4B8C-83A1-F6EECF244321}">
                <p14:modId xmlns:p14="http://schemas.microsoft.com/office/powerpoint/2010/main" val="3649268006"/>
              </p:ext>
            </p:extLst>
          </p:nvPr>
        </p:nvGraphicFramePr>
        <p:xfrm>
          <a:off x="5992813" y="3952306"/>
          <a:ext cx="1901825" cy="1097280"/>
        </p:xfrm>
        <a:graphic>
          <a:graphicData uri="http://schemas.openxmlformats.org/drawingml/2006/table">
            <a:tbl>
              <a:tblPr firstRow="1" bandRow="1">
                <a:tableStyleId>{5C22544A-7EE6-4342-B048-85BDC9FD1C3A}</a:tableStyleId>
              </a:tblPr>
              <a:tblGrid>
                <a:gridCol w="1901825">
                  <a:extLst>
                    <a:ext uri="{9D8B030D-6E8A-4147-A177-3AD203B41FA5}">
                      <a16:colId xmlns:a16="http://schemas.microsoft.com/office/drawing/2014/main" val="459948474"/>
                    </a:ext>
                  </a:extLst>
                </a:gridCol>
              </a:tblGrid>
              <a:tr h="292607">
                <a:tc>
                  <a:txBody>
                    <a:bodyPr/>
                    <a:lstStyle/>
                    <a:p>
                      <a:pPr algn="ctr"/>
                      <a:r>
                        <a:rPr lang="tr-TR" dirty="0" smtClean="0"/>
                        <a:t>Elektronik</a:t>
                      </a:r>
                      <a:endParaRPr lang="tr-TR" dirty="0"/>
                    </a:p>
                  </a:txBody>
                  <a:tcPr/>
                </a:tc>
                <a:extLst>
                  <a:ext uri="{0D108BD9-81ED-4DB2-BD59-A6C34878D82A}">
                    <a16:rowId xmlns:a16="http://schemas.microsoft.com/office/drawing/2014/main" val="3442943718"/>
                  </a:ext>
                </a:extLst>
              </a:tr>
              <a:tr h="292607">
                <a:tc>
                  <a:txBody>
                    <a:bodyPr/>
                    <a:lstStyle/>
                    <a:p>
                      <a:pPr algn="ctr"/>
                      <a:endParaRPr lang="tr-TR" dirty="0"/>
                    </a:p>
                  </a:txBody>
                  <a:tcPr/>
                </a:tc>
                <a:extLst>
                  <a:ext uri="{0D108BD9-81ED-4DB2-BD59-A6C34878D82A}">
                    <a16:rowId xmlns:a16="http://schemas.microsoft.com/office/drawing/2014/main" val="3858208057"/>
                  </a:ext>
                </a:extLst>
              </a:tr>
              <a:tr h="292607">
                <a:tc>
                  <a:txBody>
                    <a:bodyPr/>
                    <a:lstStyle/>
                    <a:p>
                      <a:pPr algn="ctr"/>
                      <a:r>
                        <a:rPr lang="tr-TR" dirty="0" smtClean="0"/>
                        <a:t>+</a:t>
                      </a:r>
                      <a:r>
                        <a:rPr lang="tr-TR" dirty="0" err="1" smtClean="0"/>
                        <a:t>kdvBilgisi</a:t>
                      </a:r>
                      <a:r>
                        <a:rPr lang="tr-TR" dirty="0" smtClean="0"/>
                        <a:t>(): </a:t>
                      </a:r>
                      <a:r>
                        <a:rPr lang="tr-TR" dirty="0" err="1" smtClean="0"/>
                        <a:t>void</a:t>
                      </a:r>
                      <a:endParaRPr lang="tr-TR" dirty="0"/>
                    </a:p>
                  </a:txBody>
                  <a:tcPr/>
                </a:tc>
                <a:extLst>
                  <a:ext uri="{0D108BD9-81ED-4DB2-BD59-A6C34878D82A}">
                    <a16:rowId xmlns:a16="http://schemas.microsoft.com/office/drawing/2014/main" val="1473769518"/>
                  </a:ext>
                </a:extLst>
              </a:tr>
            </a:tbl>
          </a:graphicData>
        </a:graphic>
      </p:graphicFrame>
    </p:spTree>
    <p:extLst>
      <p:ext uri="{BB962C8B-B14F-4D97-AF65-F5344CB8AC3E}">
        <p14:creationId xmlns:p14="http://schemas.microsoft.com/office/powerpoint/2010/main" val="4032236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7102</TotalTime>
  <Words>1254</Words>
  <Application>Microsoft Office PowerPoint</Application>
  <PresentationFormat>Geniş ekran</PresentationFormat>
  <Paragraphs>135</Paragraphs>
  <Slides>16</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Arial</vt:lpstr>
      <vt:lpstr>Calibri</vt:lpstr>
      <vt:lpstr>Calibri Light</vt:lpstr>
      <vt:lpstr>Garamond</vt:lpstr>
      <vt:lpstr>Times New Roman</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Neo</dc:creator>
  <cp:lastModifiedBy>Neo</cp:lastModifiedBy>
  <cp:revision>67</cp:revision>
  <dcterms:created xsi:type="dcterms:W3CDTF">2018-11-12T12:55:55Z</dcterms:created>
  <dcterms:modified xsi:type="dcterms:W3CDTF">2020-08-06T19:04:04Z</dcterms:modified>
</cp:coreProperties>
</file>