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0" r:id="rId5"/>
    <p:sldId id="256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12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8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2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3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5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5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3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47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88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69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464A-CEFC-4AFD-A03B-E2D92E64D36A}" type="datetimeFigureOut">
              <a:rPr lang="tr-TR" smtClean="0"/>
              <a:t>26.10.2019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C4F3-F6B7-4F22-AA10-F643315EFC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70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67420" y="1187433"/>
            <a:ext cx="1143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Üst sınıfta </a:t>
            </a:r>
            <a:r>
              <a:rPr lang="tr-TR" sz="2000" dirty="0" smtClean="0"/>
              <a:t>mevcut </a:t>
            </a:r>
            <a:r>
              <a:rPr lang="tr-TR" sz="2000" dirty="0"/>
              <a:t>olan </a:t>
            </a:r>
            <a:r>
              <a:rPr lang="tr-TR" sz="2000" dirty="0" smtClean="0"/>
              <a:t>bir metodu, döndüreceği değer ve imzası ile aynı olacak şekilde yeniden yazılması, metot örtme (</a:t>
            </a:r>
            <a:r>
              <a:rPr lang="tr-TR" sz="2000" dirty="0" err="1" smtClean="0"/>
              <a:t>method</a:t>
            </a:r>
            <a:r>
              <a:rPr lang="tr-TR" sz="2000" dirty="0" smtClean="0"/>
              <a:t> </a:t>
            </a:r>
            <a:r>
              <a:rPr lang="tr-TR" sz="2000" dirty="0" err="1" smtClean="0"/>
              <a:t>overriding</a:t>
            </a:r>
            <a:r>
              <a:rPr lang="tr-TR" sz="2000" dirty="0" smtClean="0"/>
              <a:t>) olarak </a:t>
            </a:r>
            <a:r>
              <a:rPr lang="tr-TR" sz="2000" dirty="0"/>
              <a:t>bilinir. </a:t>
            </a:r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Metot </a:t>
            </a:r>
            <a:r>
              <a:rPr lang="tr-TR" sz="2000" dirty="0"/>
              <a:t>örtmenin (ezmenin) yararı: alt sınıf türüne özgü bir davranış tanımlama yeteneğini sunması, yani bir alt sınıfın gereksinimine göre bir üst sınıf metodunu özelleştirebilmesidir.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Sonuçta, metot çağrıldığında miras alınan hali değil alt sınıfa özgü hali çalışacaktır.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Bir </a:t>
            </a:r>
            <a:r>
              <a:rPr lang="tr-TR" sz="2000" dirty="0"/>
              <a:t>sınıf, üst sınıfından bir </a:t>
            </a:r>
            <a:r>
              <a:rPr lang="tr-TR" sz="2000" dirty="0" smtClean="0"/>
              <a:t>metodu </a:t>
            </a:r>
            <a:r>
              <a:rPr lang="tr-TR" sz="2000" dirty="0"/>
              <a:t>miras alırsa, </a:t>
            </a:r>
            <a:r>
              <a:rPr lang="tr-TR" sz="2000" b="1" dirty="0" smtClean="0"/>
              <a:t>final</a:t>
            </a:r>
            <a:r>
              <a:rPr lang="tr-TR" sz="2000" dirty="0" smtClean="0"/>
              <a:t> </a:t>
            </a:r>
            <a:r>
              <a:rPr lang="tr-TR" sz="2000" dirty="0"/>
              <a:t>olarak </a:t>
            </a:r>
            <a:r>
              <a:rPr lang="tr-TR" sz="2000" dirty="0" smtClean="0"/>
              <a:t>belirtilmemiş olması </a:t>
            </a:r>
            <a:r>
              <a:rPr lang="tr-TR" sz="2000" dirty="0"/>
              <a:t>koşuluyla </a:t>
            </a:r>
            <a:r>
              <a:rPr lang="tr-TR" sz="2000" dirty="0" smtClean="0"/>
              <a:t>metodun örtülmesi (ezilmesi) imkanı vardır</a:t>
            </a:r>
            <a:r>
              <a:rPr lang="tr-TR" sz="2000" smtClean="0"/>
              <a:t>. </a:t>
            </a:r>
            <a:endParaRPr lang="tr-TR" sz="2000" dirty="0"/>
          </a:p>
        </p:txBody>
      </p:sp>
      <p:sp>
        <p:nvSpPr>
          <p:cNvPr id="3" name="Dikdörtgen 2"/>
          <p:cNvSpPr/>
          <p:nvPr/>
        </p:nvSpPr>
        <p:spPr>
          <a:xfrm>
            <a:off x="2787534" y="119475"/>
            <a:ext cx="7037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METOT ÖRTME (METHOD OVERRIDING)</a:t>
            </a:r>
          </a:p>
        </p:txBody>
      </p:sp>
    </p:spTree>
    <p:extLst>
      <p:ext uri="{BB962C8B-B14F-4D97-AF65-F5344CB8AC3E}">
        <p14:creationId xmlns:p14="http://schemas.microsoft.com/office/powerpoint/2010/main" val="27591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7" y="1470315"/>
            <a:ext cx="5362575" cy="24098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42" y="1470315"/>
            <a:ext cx="5419725" cy="22574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63484" y="546985"/>
            <a:ext cx="10798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Garamond" panose="02020404030301010803" pitchFamily="18" charset="0"/>
              </a:rPr>
              <a:t>Ogrenci</a:t>
            </a:r>
            <a:r>
              <a:rPr lang="tr-TR" dirty="0" smtClean="0">
                <a:latin typeface="Garamond" panose="02020404030301010803" pitchFamily="18" charset="0"/>
              </a:rPr>
              <a:t> sınıfı örneğinde; </a:t>
            </a:r>
            <a:r>
              <a:rPr lang="tr-TR" b="1" dirty="0" err="1" smtClean="0">
                <a:latin typeface="Garamond" panose="02020404030301010803" pitchFamily="18" charset="0"/>
              </a:rPr>
              <a:t>bilgiGoruntule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metodu eklenmiş olsun. Bu metot erişim belirleyicisi </a:t>
            </a:r>
            <a:r>
              <a:rPr lang="tr-TR" dirty="0" err="1" smtClean="0">
                <a:solidFill>
                  <a:srgbClr val="00B050"/>
                </a:solidFill>
                <a:latin typeface="Garamond" panose="02020404030301010803" pitchFamily="18" charset="0"/>
              </a:rPr>
              <a:t>public</a:t>
            </a:r>
            <a:r>
              <a:rPr lang="tr-TR" i="1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olduğu için, </a:t>
            </a:r>
            <a:r>
              <a:rPr lang="tr-TR" b="1" dirty="0" err="1" smtClean="0">
                <a:latin typeface="Garamond" panose="02020404030301010803" pitchFamily="18" charset="0"/>
              </a:rPr>
              <a:t>Ogrenci</a:t>
            </a:r>
            <a:r>
              <a:rPr lang="tr-TR" dirty="0" smtClean="0">
                <a:latin typeface="Garamond" panose="02020404030301010803" pitchFamily="18" charset="0"/>
              </a:rPr>
              <a:t> sınıfının alt sınıfı olan </a:t>
            </a:r>
            <a:r>
              <a:rPr lang="tr-TR" b="1" dirty="0" err="1" smtClean="0">
                <a:latin typeface="Garamond" panose="02020404030301010803" pitchFamily="18" charset="0"/>
              </a:rPr>
              <a:t>UniversiteOgrencisi</a:t>
            </a:r>
            <a:r>
              <a:rPr lang="tr-TR" dirty="0" smtClean="0">
                <a:latin typeface="Garamond" panose="02020404030301010803" pitchFamily="18" charset="0"/>
              </a:rPr>
              <a:t> sınıfına miras kalacaktır. 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-11170" y="4103435"/>
            <a:ext cx="6328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  Yanda gösterildiği gibi main metodu içinde bir </a:t>
            </a:r>
          </a:p>
          <a:p>
            <a:r>
              <a:rPr lang="tr-TR" i="1" dirty="0">
                <a:latin typeface="Garamond" panose="02020404030301010803" pitchFamily="18" charset="0"/>
              </a:rPr>
              <a:t> </a:t>
            </a:r>
            <a:r>
              <a:rPr lang="tr-TR" b="1" dirty="0" err="1" smtClean="0">
                <a:latin typeface="Garamond" panose="02020404030301010803" pitchFamily="18" charset="0"/>
              </a:rPr>
              <a:t>UniversiteOgrencisi</a:t>
            </a:r>
            <a:r>
              <a:rPr lang="tr-TR" dirty="0" smtClean="0">
                <a:latin typeface="Garamond" panose="02020404030301010803" pitchFamily="18" charset="0"/>
              </a:rPr>
              <a:t> nesnesi oluşturulup bu nesne üzerinden </a:t>
            </a:r>
            <a:r>
              <a:rPr lang="tr-TR" b="1" dirty="0" err="1" smtClean="0">
                <a:latin typeface="Garamond" panose="02020404030301010803" pitchFamily="18" charset="0"/>
              </a:rPr>
              <a:t>bilgiGoruntule</a:t>
            </a:r>
            <a:r>
              <a:rPr lang="tr-TR" dirty="0" smtClean="0">
                <a:latin typeface="Garamond" panose="02020404030301010803" pitchFamily="18" charset="0"/>
              </a:rPr>
              <a:t> metodu çağırılabilir.</a:t>
            </a:r>
          </a:p>
          <a:p>
            <a:endParaRPr lang="tr-TR" i="1" dirty="0">
              <a:latin typeface="Garamond" panose="02020404030301010803" pitchFamily="18" charset="0"/>
            </a:endParaRPr>
          </a:p>
          <a:p>
            <a:r>
              <a:rPr lang="tr-TR" dirty="0" smtClean="0">
                <a:latin typeface="Garamond" panose="02020404030301010803" pitchFamily="18" charset="0"/>
              </a:rPr>
              <a:t>Burada metot çağırılırken önce nesnenin ait olduğu sınıfa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(bu örnekte </a:t>
            </a:r>
            <a:r>
              <a:rPr lang="tr-TR" b="1" dirty="0" err="1" smtClean="0">
                <a:latin typeface="Garamond" panose="02020404030301010803" pitchFamily="18" charset="0"/>
              </a:rPr>
              <a:t>UniversiteOgrencisi</a:t>
            </a:r>
            <a:r>
              <a:rPr lang="tr-TR" dirty="0" smtClean="0">
                <a:latin typeface="Garamond" panose="02020404030301010803" pitchFamily="18" charset="0"/>
              </a:rPr>
              <a:t> sınıfı) bakılmaktadır.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Bu sınıfta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böyle bir metot yoksa üst sınıfına bakılır.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4366782"/>
            <a:ext cx="6210300" cy="1685925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2787534" y="-35801"/>
            <a:ext cx="7037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METOT ÖRTME (METHOD OVERRIDING)</a:t>
            </a:r>
          </a:p>
        </p:txBody>
      </p:sp>
    </p:spTree>
    <p:extLst>
      <p:ext uri="{BB962C8B-B14F-4D97-AF65-F5344CB8AC3E}">
        <p14:creationId xmlns:p14="http://schemas.microsoft.com/office/powerpoint/2010/main" val="296296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236" y="3967424"/>
            <a:ext cx="6219825" cy="26384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754283" y="80577"/>
            <a:ext cx="7037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METOT ÖRTME (METHOD OVERRIDING)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16131" y="867598"/>
            <a:ext cx="5381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Garamond" panose="02020404030301010803" pitchFamily="18" charset="0"/>
              </a:rPr>
              <a:t>UniversiteOgrencisi</a:t>
            </a:r>
            <a:r>
              <a:rPr lang="tr-TR" dirty="0" smtClean="0">
                <a:latin typeface="Garamond" panose="02020404030301010803" pitchFamily="18" charset="0"/>
              </a:rPr>
              <a:t> sınıfının içerisine üst sınıfındaki </a:t>
            </a:r>
            <a:r>
              <a:rPr lang="tr-TR" b="1" dirty="0" err="1" smtClean="0">
                <a:latin typeface="Garamond" panose="02020404030301010803" pitchFamily="18" charset="0"/>
              </a:rPr>
              <a:t>bilgiGoruntule</a:t>
            </a:r>
            <a:r>
              <a:rPr lang="tr-TR" i="1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 metodunu aynı imza ile yazıp, içeriğini değiştirebiliriz. 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Bu işleme metot örtme (</a:t>
            </a:r>
            <a:r>
              <a:rPr lang="tr-TR" dirty="0" err="1" smtClean="0">
                <a:latin typeface="Garamond" panose="02020404030301010803" pitchFamily="18" charset="0"/>
              </a:rPr>
              <a:t>method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overriding</a:t>
            </a:r>
            <a:r>
              <a:rPr lang="tr-TR" dirty="0" smtClean="0">
                <a:latin typeface="Garamond" panose="02020404030301010803" pitchFamily="18" charset="0"/>
              </a:rPr>
              <a:t>) denir.  </a:t>
            </a: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10" y="867598"/>
            <a:ext cx="6381750" cy="28194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216130" y="3967424"/>
            <a:ext cx="5381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Şimdi </a:t>
            </a:r>
            <a:r>
              <a:rPr lang="tr-TR" b="1" dirty="0" err="1" smtClean="0">
                <a:latin typeface="Garamond" panose="02020404030301010803" pitchFamily="18" charset="0"/>
              </a:rPr>
              <a:t>UniversiteOgrencisi</a:t>
            </a:r>
            <a:r>
              <a:rPr lang="tr-TR" dirty="0" smtClean="0">
                <a:latin typeface="Garamond" panose="02020404030301010803" pitchFamily="18" charset="0"/>
              </a:rPr>
              <a:t> nesnesi üzerinden </a:t>
            </a:r>
            <a:r>
              <a:rPr lang="tr-TR" b="1" dirty="0" err="1" smtClean="0">
                <a:latin typeface="Garamond" panose="02020404030301010803" pitchFamily="18" charset="0"/>
              </a:rPr>
              <a:t>bilgiGoruntule</a:t>
            </a:r>
            <a:r>
              <a:rPr lang="tr-TR" dirty="0" smtClean="0">
                <a:latin typeface="Garamond" panose="02020404030301010803" pitchFamily="18" charset="0"/>
              </a:rPr>
              <a:t> metodunu çağırırsak, yeni tanımladığımız </a:t>
            </a:r>
            <a:r>
              <a:rPr lang="tr-TR" dirty="0">
                <a:latin typeface="Garamond" panose="02020404030301010803" pitchFamily="18" charset="0"/>
              </a:rPr>
              <a:t>metodu </a:t>
            </a:r>
            <a:r>
              <a:rPr lang="tr-TR" dirty="0" smtClean="0">
                <a:latin typeface="Garamond" panose="02020404030301010803" pitchFamily="18" charset="0"/>
              </a:rPr>
              <a:t>çalıştıracaktır (</a:t>
            </a:r>
            <a:r>
              <a:rPr lang="tr-TR" dirty="0">
                <a:latin typeface="Garamond" panose="02020404030301010803" pitchFamily="18" charset="0"/>
              </a:rPr>
              <a:t>daha önce belirttiğimiz gibi önce kendi sınıfı içerisinde metodu </a:t>
            </a:r>
            <a:r>
              <a:rPr lang="tr-TR" dirty="0" smtClean="0">
                <a:latin typeface="Garamond" panose="02020404030301010803" pitchFamily="18" charset="0"/>
              </a:rPr>
              <a:t>arıyor, varsa bu metodu çalıştırıyor).</a:t>
            </a:r>
            <a:endParaRPr lang="tr-T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745970" y="24100"/>
            <a:ext cx="6927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METOT ÖRTME (METHOD OVERRIDING)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4815" y="565749"/>
            <a:ext cx="11783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smtClean="0">
                <a:latin typeface="Garamond" panose="02020404030301010803" pitchFamily="18" charset="0"/>
              </a:rPr>
              <a:t>Bir başka örnekte </a:t>
            </a:r>
            <a:r>
              <a:rPr lang="tr-TR" b="1" dirty="0" smtClean="0">
                <a:latin typeface="Garamond" panose="02020404030301010803" pitchFamily="18" charset="0"/>
              </a:rPr>
              <a:t>Ev</a:t>
            </a:r>
            <a:r>
              <a:rPr lang="tr-TR" dirty="0" smtClean="0">
                <a:latin typeface="Garamond" panose="02020404030301010803" pitchFamily="18" charset="0"/>
              </a:rPr>
              <a:t> ve alt sınıfı olarak </a:t>
            </a:r>
            <a:r>
              <a:rPr lang="tr-TR" b="1" dirty="0" smtClean="0">
                <a:latin typeface="Garamond" panose="02020404030301010803" pitchFamily="18" charset="0"/>
              </a:rPr>
              <a:t>Villa</a:t>
            </a:r>
            <a:r>
              <a:rPr lang="tr-TR" dirty="0" smtClean="0">
                <a:latin typeface="Garamond" panose="02020404030301010803" pitchFamily="18" charset="0"/>
              </a:rPr>
              <a:t> sınıfını ele alalım. </a:t>
            </a:r>
            <a:r>
              <a:rPr lang="tr-TR" b="1" dirty="0" smtClean="0">
                <a:latin typeface="Garamond" panose="02020404030301010803" pitchFamily="18" charset="0"/>
              </a:rPr>
              <a:t>Villa</a:t>
            </a:r>
            <a:r>
              <a:rPr lang="tr-TR" dirty="0" smtClean="0">
                <a:latin typeface="Garamond" panose="02020404030301010803" pitchFamily="18" charset="0"/>
              </a:rPr>
              <a:t> sınıfında </a:t>
            </a:r>
            <a:r>
              <a:rPr lang="tr-TR" b="1" dirty="0" smtClean="0">
                <a:latin typeface="Garamond" panose="02020404030301010803" pitchFamily="18" charset="0"/>
              </a:rPr>
              <a:t>Ev</a:t>
            </a:r>
            <a:r>
              <a:rPr lang="tr-TR" dirty="0" smtClean="0">
                <a:latin typeface="Garamond" panose="02020404030301010803" pitchFamily="18" charset="0"/>
              </a:rPr>
              <a:t> sınıfından miras aldığı değişkenlere ek olarak </a:t>
            </a:r>
            <a:r>
              <a:rPr lang="tr-TR" b="1" dirty="0" smtClean="0">
                <a:latin typeface="Garamond" panose="02020404030301010803" pitchFamily="18" charset="0"/>
              </a:rPr>
              <a:t>havuz</a:t>
            </a:r>
            <a:r>
              <a:rPr lang="tr-TR" dirty="0" smtClean="0">
                <a:latin typeface="Garamond" panose="02020404030301010803" pitchFamily="18" charset="0"/>
              </a:rPr>
              <a:t> isminde </a:t>
            </a:r>
            <a:r>
              <a:rPr lang="tr-TR" i="1" dirty="0" err="1" smtClean="0">
                <a:latin typeface="Garamond" panose="02020404030301010803" pitchFamily="18" charset="0"/>
              </a:rPr>
              <a:t>boolean</a:t>
            </a:r>
            <a:r>
              <a:rPr lang="tr-TR" dirty="0" smtClean="0">
                <a:latin typeface="Garamond" panose="02020404030301010803" pitchFamily="18" charset="0"/>
              </a:rPr>
              <a:t> bir değişkeni daha olsun. Ev sınıfının </a:t>
            </a:r>
            <a:r>
              <a:rPr lang="tr-TR" b="1" dirty="0" smtClean="0">
                <a:latin typeface="Garamond" panose="02020404030301010803" pitchFamily="18" charset="0"/>
              </a:rPr>
              <a:t>fiyat() </a:t>
            </a:r>
            <a:r>
              <a:rPr lang="tr-TR" dirty="0" smtClean="0">
                <a:latin typeface="Garamond" panose="02020404030301010803" pitchFamily="18" charset="0"/>
              </a:rPr>
              <a:t>metodu; verilen arsa metrekare fiyatı ile evin yüzölçümünü ve verilen oda fiyatı ile oda sayısını çarpıp toplayarak sonucu döndürmektedir.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smtClean="0">
                <a:latin typeface="Garamond" panose="02020404030301010803" pitchFamily="18" charset="0"/>
              </a:rPr>
              <a:t>Ev</a:t>
            </a:r>
            <a:r>
              <a:rPr lang="tr-TR" dirty="0" smtClean="0">
                <a:latin typeface="Garamond" panose="02020404030301010803" pitchFamily="18" charset="0"/>
              </a:rPr>
              <a:t> sınıfının fiyat metodundan farklı olarak </a:t>
            </a:r>
            <a:r>
              <a:rPr lang="tr-TR" b="1" dirty="0" smtClean="0">
                <a:latin typeface="Garamond" panose="02020404030301010803" pitchFamily="18" charset="0"/>
              </a:rPr>
              <a:t>Villa</a:t>
            </a:r>
            <a:r>
              <a:rPr lang="tr-TR" dirty="0" smtClean="0">
                <a:latin typeface="Garamond" panose="02020404030301010803" pitchFamily="18" charset="0"/>
              </a:rPr>
              <a:t> nesnesinin fiyatını hesaplarken, havuz varsa 50000 daha eklensin. Bunun için metot </a:t>
            </a:r>
            <a:r>
              <a:rPr lang="tr-TR" dirty="0" smtClean="0">
                <a:latin typeface="Garamond" panose="02020404030301010803" pitchFamily="18" charset="0"/>
              </a:rPr>
              <a:t>örtme (</a:t>
            </a:r>
            <a:r>
              <a:rPr lang="tr-TR" dirty="0" err="1" smtClean="0">
                <a:latin typeface="Garamond" panose="02020404030301010803" pitchFamily="18" charset="0"/>
              </a:rPr>
              <a:t>method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overriding</a:t>
            </a:r>
            <a:r>
              <a:rPr lang="tr-TR" dirty="0" smtClean="0">
                <a:latin typeface="Garamond" panose="02020404030301010803" pitchFamily="18" charset="0"/>
              </a:rPr>
              <a:t>)  yapabiliriz.</a:t>
            </a: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40" y="2043077"/>
            <a:ext cx="4581525" cy="25622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" y="2223432"/>
            <a:ext cx="4067175" cy="24003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429" y="4623732"/>
            <a:ext cx="4570094" cy="22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745970" y="24100"/>
            <a:ext cx="66959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METOT ÖRTME (METHOD OVERRIDING)</a:t>
            </a:r>
          </a:p>
          <a:p>
            <a:pPr algn="ctr"/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metodu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52718" y="978207"/>
            <a:ext cx="11561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Java’da bütün sınıfların süper sınıfı Object sınıfıdır. Bunun için </a:t>
            </a:r>
            <a:r>
              <a:rPr lang="tr-TR" dirty="0" err="1" smtClean="0">
                <a:latin typeface="Garamond" panose="02020404030301010803" pitchFamily="18" charset="0"/>
              </a:rPr>
              <a:t>extends</a:t>
            </a:r>
            <a:r>
              <a:rPr lang="tr-TR" dirty="0" smtClean="0">
                <a:latin typeface="Garamond" panose="02020404030301010803" pitchFamily="18" charset="0"/>
              </a:rPr>
              <a:t> Object gibi bir ifade olmasa da,  sağa tıklayıp Source içinden </a:t>
            </a:r>
            <a:r>
              <a:rPr lang="tr-TR" dirty="0" err="1" smtClean="0">
                <a:latin typeface="Garamond" panose="02020404030301010803" pitchFamily="18" charset="0"/>
              </a:rPr>
              <a:t>Override</a:t>
            </a:r>
            <a:r>
              <a:rPr lang="tr-TR" dirty="0" smtClean="0">
                <a:latin typeface="Garamond" panose="02020404030301010803" pitchFamily="18" charset="0"/>
              </a:rPr>
              <a:t>/</a:t>
            </a:r>
            <a:r>
              <a:rPr lang="tr-TR" dirty="0" err="1" smtClean="0">
                <a:latin typeface="Garamond" panose="02020404030301010803" pitchFamily="18" charset="0"/>
              </a:rPr>
              <a:t>Implement</a:t>
            </a:r>
            <a:r>
              <a:rPr lang="tr-TR" dirty="0" smtClean="0">
                <a:latin typeface="Garamond" panose="02020404030301010803" pitchFamily="18" charset="0"/>
              </a:rPr>
              <a:t> seçeneğini seçince </a:t>
            </a:r>
            <a:r>
              <a:rPr lang="tr-TR" dirty="0" err="1" smtClean="0">
                <a:latin typeface="Garamond" panose="02020404030301010803" pitchFamily="18" charset="0"/>
              </a:rPr>
              <a:t>override</a:t>
            </a:r>
            <a:r>
              <a:rPr lang="tr-TR" dirty="0" smtClean="0">
                <a:latin typeface="Garamond" panose="02020404030301010803" pitchFamily="18" charset="0"/>
              </a:rPr>
              <a:t> edilebilecek metotları görebiliriz.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Yine her yeni sınıf açtığımızda (görünmese de) bize sağlanan </a:t>
            </a:r>
            <a:r>
              <a:rPr lang="tr-TR" dirty="0" err="1" smtClean="0">
                <a:latin typeface="Garamond" panose="02020404030301010803" pitchFamily="18" charset="0"/>
              </a:rPr>
              <a:t>default</a:t>
            </a:r>
            <a:r>
              <a:rPr lang="tr-TR" dirty="0" smtClean="0">
                <a:latin typeface="Garamond" panose="02020404030301010803" pitchFamily="18" charset="0"/>
              </a:rPr>
              <a:t> yapılandırıcı içerisinde </a:t>
            </a:r>
            <a:r>
              <a:rPr lang="tr-TR" i="1" dirty="0" err="1" smtClean="0">
                <a:latin typeface="Garamond" panose="02020404030301010803" pitchFamily="18" charset="0"/>
              </a:rPr>
              <a:t>super</a:t>
            </a:r>
            <a:r>
              <a:rPr lang="tr-TR" i="1" dirty="0" smtClean="0">
                <a:latin typeface="Garamond" panose="02020404030301010803" pitchFamily="18" charset="0"/>
              </a:rPr>
              <a:t>()  </a:t>
            </a:r>
            <a:r>
              <a:rPr lang="tr-TR" dirty="0" smtClean="0">
                <a:latin typeface="Garamond" panose="02020404030301010803" pitchFamily="18" charset="0"/>
              </a:rPr>
              <a:t>ile üst sınıf olan Object sınıfının yapılandırıcısı çağrılmaktadır.</a:t>
            </a: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16" y="3551616"/>
            <a:ext cx="3676304" cy="298998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9" y="2367501"/>
            <a:ext cx="4205130" cy="4174096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V="1">
            <a:off x="4023359" y="3832167"/>
            <a:ext cx="2294313" cy="25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5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45970" y="24100"/>
            <a:ext cx="69276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METOT ÖRTME (METHOD OVERRIDING)</a:t>
            </a:r>
          </a:p>
          <a:p>
            <a:pPr algn="ctr"/>
            <a:r>
              <a:rPr lang="tr-T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metodu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53721" y="1023524"/>
            <a:ext cx="115131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Object sınıfının </a:t>
            </a:r>
            <a:r>
              <a:rPr lang="tr-TR" b="1" dirty="0" err="1" smtClean="0">
                <a:latin typeface="Garamond" panose="02020404030301010803" pitchFamily="18" charset="0"/>
              </a:rPr>
              <a:t>toString</a:t>
            </a:r>
            <a:r>
              <a:rPr lang="tr-TR" b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metodu bize bir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döndürmektedir. Bu metodu  kullanmak istersek her zaman yaptığımız </a:t>
            </a:r>
            <a:r>
              <a:rPr lang="tr-TR" i="1" dirty="0" err="1" smtClean="0">
                <a:latin typeface="Garamond" panose="02020404030301010803" pitchFamily="18" charset="0"/>
              </a:rPr>
              <a:t>nesneAdi.toString</a:t>
            </a:r>
            <a:r>
              <a:rPr lang="tr-TR" i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biçimi ile çağırabilir ve    </a:t>
            </a:r>
            <a:r>
              <a:rPr lang="tr-TR" i="1" dirty="0" err="1" smtClean="0">
                <a:latin typeface="Garamond" panose="02020404030301010803" pitchFamily="18" charset="0"/>
              </a:rPr>
              <a:t>System.out.println</a:t>
            </a:r>
            <a:r>
              <a:rPr lang="tr-TR" dirty="0" smtClean="0">
                <a:latin typeface="Garamond" panose="02020404030301010803" pitchFamily="18" charset="0"/>
              </a:rPr>
              <a:t>(</a:t>
            </a:r>
            <a:r>
              <a:rPr lang="tr-TR" i="1" dirty="0" err="1" smtClean="0">
                <a:latin typeface="Garamond" panose="02020404030301010803" pitchFamily="18" charset="0"/>
              </a:rPr>
              <a:t>nesneAdi.toString</a:t>
            </a:r>
            <a:r>
              <a:rPr lang="tr-TR" i="1" dirty="0">
                <a:latin typeface="Garamond" panose="02020404030301010803" pitchFamily="18" charset="0"/>
              </a:rPr>
              <a:t>() </a:t>
            </a:r>
            <a:r>
              <a:rPr lang="tr-TR" i="1" dirty="0" smtClean="0">
                <a:latin typeface="Garamond" panose="02020404030301010803" pitchFamily="18" charset="0"/>
              </a:rPr>
              <a:t> )  </a:t>
            </a:r>
            <a:r>
              <a:rPr lang="tr-TR" dirty="0" smtClean="0">
                <a:latin typeface="Garamond" panose="02020404030301010803" pitchFamily="18" charset="0"/>
              </a:rPr>
              <a:t>ile konsola yazdırabiliriz</a:t>
            </a:r>
            <a:r>
              <a:rPr lang="tr-TR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Bunun  </a:t>
            </a:r>
            <a:r>
              <a:rPr lang="tr-TR" dirty="0" err="1" smtClean="0">
                <a:latin typeface="Garamond" panose="02020404030301010803" pitchFamily="18" charset="0"/>
              </a:rPr>
              <a:t>yanısıra</a:t>
            </a:r>
            <a:r>
              <a:rPr lang="tr-TR" dirty="0" smtClean="0">
                <a:latin typeface="Garamond" panose="02020404030301010803" pitchFamily="18" charset="0"/>
              </a:rPr>
              <a:t>  </a:t>
            </a:r>
            <a:r>
              <a:rPr lang="tr-TR" i="1" dirty="0" err="1" smtClean="0">
                <a:latin typeface="Garamond" panose="02020404030301010803" pitchFamily="18" charset="0"/>
              </a:rPr>
              <a:t>System.out.println</a:t>
            </a:r>
            <a:r>
              <a:rPr lang="tr-TR" i="1" dirty="0" smtClean="0">
                <a:latin typeface="Garamond" panose="02020404030301010803" pitchFamily="18" charset="0"/>
              </a:rPr>
              <a:t>(</a:t>
            </a:r>
            <a:r>
              <a:rPr lang="tr-TR" i="1" dirty="0" err="1" smtClean="0">
                <a:latin typeface="Garamond" panose="02020404030301010803" pitchFamily="18" charset="0"/>
              </a:rPr>
              <a:t>nesneAdi</a:t>
            </a:r>
            <a:r>
              <a:rPr lang="tr-TR" i="1" dirty="0" smtClean="0">
                <a:latin typeface="Garamond" panose="02020404030301010803" pitchFamily="18" charset="0"/>
              </a:rPr>
              <a:t>) </a:t>
            </a:r>
            <a:r>
              <a:rPr lang="tr-TR" dirty="0" smtClean="0">
                <a:latin typeface="Garamond" panose="02020404030301010803" pitchFamily="18" charset="0"/>
              </a:rPr>
              <a:t>şeklinde yazarsak da, derleyici </a:t>
            </a:r>
            <a:r>
              <a:rPr lang="tr-TR" i="1" dirty="0" smtClean="0">
                <a:latin typeface="Garamond" panose="02020404030301010803" pitchFamily="18" charset="0"/>
              </a:rPr>
              <a:t>.</a:t>
            </a:r>
            <a:r>
              <a:rPr lang="tr-TR" i="1" dirty="0" err="1" smtClean="0">
                <a:latin typeface="Garamond" panose="02020404030301010803" pitchFamily="18" charset="0"/>
              </a:rPr>
              <a:t>toString</a:t>
            </a:r>
            <a:r>
              <a:rPr lang="tr-TR" i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ifadesini yazılmış gibi yine metodu çağırıp, döndürülen </a:t>
            </a:r>
            <a:r>
              <a:rPr lang="tr-TR" dirty="0" err="1" smtClean="0">
                <a:latin typeface="Garamond" panose="02020404030301010803" pitchFamily="18" charset="0"/>
              </a:rPr>
              <a:t>Stringi</a:t>
            </a:r>
            <a:r>
              <a:rPr lang="tr-TR" dirty="0" smtClean="0">
                <a:latin typeface="Garamond" panose="02020404030301010803" pitchFamily="18" charset="0"/>
              </a:rPr>
              <a:t> konsola yazdırır. 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Aşağıda bu iki biçimin de aynı sonucu verdiği görülmektedir. </a:t>
            </a: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21" y="2496044"/>
            <a:ext cx="3514725" cy="28670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33003" y="5363069"/>
            <a:ext cx="11905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 smtClean="0">
                <a:latin typeface="Garamond" panose="02020404030301010803" pitchFamily="18" charset="0"/>
              </a:rPr>
              <a:t>Yukarıdaki çıktıda görülen sonuç Object sınıfının </a:t>
            </a:r>
            <a:r>
              <a:rPr lang="tr-TR" b="1" dirty="0" err="1" smtClean="0">
                <a:latin typeface="Garamond" panose="02020404030301010803" pitchFamily="18" charset="0"/>
              </a:rPr>
              <a:t>toString</a:t>
            </a:r>
            <a:r>
              <a:rPr lang="tr-TR" b="1" dirty="0" smtClean="0">
                <a:latin typeface="Garamond" panose="02020404030301010803" pitchFamily="18" charset="0"/>
              </a:rPr>
              <a:t>()</a:t>
            </a:r>
            <a:r>
              <a:rPr lang="tr-TR" dirty="0" smtClean="0">
                <a:latin typeface="Garamond" panose="02020404030301010803" pitchFamily="18" charset="0"/>
              </a:rPr>
              <a:t> metodunun nesnenin bellek adresini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olarak döndürdüğünü</a:t>
            </a:r>
          </a:p>
          <a:p>
            <a:pPr algn="just"/>
            <a:r>
              <a:rPr lang="tr-TR" dirty="0" smtClean="0">
                <a:latin typeface="Garamond" panose="02020404030301010803" pitchFamily="18" charset="0"/>
              </a:rPr>
              <a:t>göstermektedir. Bunun yerine (her sınıf  bu metodu Object sınıfından miras aldığı için ) </a:t>
            </a:r>
            <a:r>
              <a:rPr lang="tr-TR" dirty="0">
                <a:latin typeface="Garamond" panose="02020404030301010803" pitchFamily="18" charset="0"/>
              </a:rPr>
              <a:t>metot örtme </a:t>
            </a:r>
            <a:r>
              <a:rPr lang="tr-TR" dirty="0" smtClean="0">
                <a:latin typeface="Garamond" panose="02020404030301010803" pitchFamily="18" charset="0"/>
              </a:rPr>
              <a:t>ile bu metodun çalışmasını</a:t>
            </a:r>
          </a:p>
          <a:p>
            <a:pPr algn="just"/>
            <a:r>
              <a:rPr lang="tr-TR" dirty="0" smtClean="0">
                <a:latin typeface="Garamond" panose="02020404030301010803" pitchFamily="18" charset="0"/>
              </a:rPr>
              <a:t>değiştirebiliriz. Bu işlem genellikle nesne hakkında bilgi vermek için yapılır. Özetle daha önce </a:t>
            </a:r>
            <a:r>
              <a:rPr lang="tr-TR" b="1" dirty="0" err="1" smtClean="0">
                <a:latin typeface="Garamond" panose="02020404030301010803" pitchFamily="18" charset="0"/>
              </a:rPr>
              <a:t>bilgiGoruntule</a:t>
            </a:r>
            <a:r>
              <a:rPr lang="tr-TR" dirty="0" smtClean="0">
                <a:latin typeface="Garamond" panose="02020404030301010803" pitchFamily="18" charset="0"/>
              </a:rPr>
              <a:t>() gibi özel isim </a:t>
            </a:r>
          </a:p>
          <a:p>
            <a:pPr algn="just"/>
            <a:r>
              <a:rPr lang="tr-TR" dirty="0" smtClean="0">
                <a:latin typeface="Garamond" panose="02020404030301010803" pitchFamily="18" charset="0"/>
              </a:rPr>
              <a:t>verdiğimiz metotlar yerine , </a:t>
            </a:r>
            <a:r>
              <a:rPr lang="tr-TR" b="1" dirty="0" err="1" smtClean="0">
                <a:latin typeface="Garamond" panose="02020404030301010803" pitchFamily="18" charset="0"/>
              </a:rPr>
              <a:t>toString</a:t>
            </a:r>
            <a:r>
              <a:rPr lang="tr-TR" b="1" dirty="0" smtClean="0">
                <a:latin typeface="Garamond" panose="02020404030301010803" pitchFamily="18" charset="0"/>
              </a:rPr>
              <a:t>()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metodunu örtebiliriz. Artık doğrudan nesneyi yazdırmak istediğimizde bu metot çağrılacaktır.</a:t>
            </a:r>
          </a:p>
          <a:p>
            <a:pPr algn="just"/>
            <a:r>
              <a:rPr lang="tr-TR" dirty="0" smtClean="0">
                <a:latin typeface="Garamond" panose="02020404030301010803" pitchFamily="18" charset="0"/>
              </a:rPr>
              <a:t>Bir sonraki örnek bunu göstermektedir.</a:t>
            </a:r>
            <a:endParaRPr lang="tr-TR" dirty="0">
              <a:latin typeface="Garamond" panose="02020404030301010803" pitchFamily="18" charset="0"/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 flipH="1" flipV="1">
            <a:off x="5822831" y="3929557"/>
            <a:ext cx="1915063" cy="23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45970" y="24100"/>
            <a:ext cx="70378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METOT ÖRTME (METHOD OVERRIDING)</a:t>
            </a:r>
          </a:p>
          <a:p>
            <a:pPr algn="ctr"/>
            <a:r>
              <a:rPr lang="tr-TR" sz="2800" dirty="0" err="1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toString</a:t>
            </a:r>
            <a:r>
              <a:rPr lang="tr-TR" sz="28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() metodu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33003" y="1182277"/>
            <a:ext cx="11513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Garamond" panose="02020404030301010803" pitchFamily="18" charset="0"/>
              </a:rPr>
              <a:t>Ev sınıfının içerisinde metot örtme ile </a:t>
            </a:r>
            <a:r>
              <a:rPr lang="tr-TR" sz="2000" b="1" dirty="0" err="1" smtClean="0">
                <a:latin typeface="Garamond" panose="02020404030301010803" pitchFamily="18" charset="0"/>
              </a:rPr>
              <a:t>toString</a:t>
            </a:r>
            <a:r>
              <a:rPr lang="tr-TR" sz="2000" b="1" dirty="0" smtClean="0">
                <a:latin typeface="Garamond" panose="02020404030301010803" pitchFamily="18" charset="0"/>
              </a:rPr>
              <a:t>()</a:t>
            </a:r>
            <a:r>
              <a:rPr lang="tr-TR" sz="2000" dirty="0" smtClean="0">
                <a:latin typeface="Garamond" panose="02020404030301010803" pitchFamily="18" charset="0"/>
              </a:rPr>
              <a:t> metodu aşağıdaki gibi yazılırsa, </a:t>
            </a:r>
            <a:r>
              <a:rPr lang="tr-TR" sz="2000" b="1" dirty="0" smtClean="0">
                <a:latin typeface="Garamond" panose="02020404030301010803" pitchFamily="18" charset="0"/>
              </a:rPr>
              <a:t>Ev</a:t>
            </a:r>
            <a:r>
              <a:rPr lang="tr-TR" sz="2000" dirty="0" smtClean="0">
                <a:latin typeface="Garamond" panose="02020404030301010803" pitchFamily="18" charset="0"/>
              </a:rPr>
              <a:t> ve </a:t>
            </a:r>
            <a:r>
              <a:rPr lang="tr-TR" sz="2000" b="1" dirty="0" smtClean="0">
                <a:latin typeface="Garamond" panose="02020404030301010803" pitchFamily="18" charset="0"/>
              </a:rPr>
              <a:t>Villa</a:t>
            </a:r>
            <a:r>
              <a:rPr lang="tr-TR" sz="2000" dirty="0" smtClean="0">
                <a:latin typeface="Garamond" panose="02020404030301010803" pitchFamily="18" charset="0"/>
              </a:rPr>
              <a:t> nesneleri üzerinden metodun bu hali çağrılacaktır.</a:t>
            </a:r>
            <a:endParaRPr lang="tr-TR" sz="2000" dirty="0">
              <a:latin typeface="Garamond" panose="02020404030301010803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6" y="2737277"/>
            <a:ext cx="4524375" cy="28194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42" y="2661285"/>
            <a:ext cx="5019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45970" y="24100"/>
            <a:ext cx="70378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METOT ÖRTME (METHOD OVERRIDING)</a:t>
            </a:r>
          </a:p>
          <a:p>
            <a:pPr algn="ctr"/>
            <a:r>
              <a:rPr lang="tr-TR" sz="2800" dirty="0" err="1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toString</a:t>
            </a:r>
            <a:r>
              <a:rPr lang="tr-TR" sz="28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itchFamily="18" charset="0"/>
              </a:rPr>
              <a:t>() metodu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16130" y="1081082"/>
            <a:ext cx="115131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Önceki slayttaki örneği bir adım öteye taşıyalım. </a:t>
            </a:r>
            <a:r>
              <a:rPr lang="tr-TR" b="1" dirty="0" smtClean="0">
                <a:latin typeface="Garamond" panose="02020404030301010803" pitchFamily="18" charset="0"/>
              </a:rPr>
              <a:t>Villa</a:t>
            </a:r>
            <a:r>
              <a:rPr lang="tr-TR" dirty="0" smtClean="0">
                <a:latin typeface="Garamond" panose="02020404030301010803" pitchFamily="18" charset="0"/>
              </a:rPr>
              <a:t> sınıfından bir nesne üzerinden </a:t>
            </a:r>
            <a:r>
              <a:rPr lang="tr-TR" b="1" dirty="0" err="1" smtClean="0">
                <a:latin typeface="Garamond" panose="02020404030301010803" pitchFamily="18" charset="0"/>
              </a:rPr>
              <a:t>toString</a:t>
            </a:r>
            <a:r>
              <a:rPr lang="tr-TR" b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metodu çağrıldığında, bir üst sınıfı olan </a:t>
            </a:r>
            <a:r>
              <a:rPr lang="tr-TR" b="1" dirty="0" smtClean="0">
                <a:latin typeface="Garamond" panose="02020404030301010803" pitchFamily="18" charset="0"/>
              </a:rPr>
              <a:t>Ev</a:t>
            </a:r>
            <a:r>
              <a:rPr lang="tr-TR" dirty="0" smtClean="0">
                <a:latin typeface="Garamond" panose="02020404030301010803" pitchFamily="18" charset="0"/>
              </a:rPr>
              <a:t> sınıfınınkini kullanmaktaydı. Çünkü </a:t>
            </a:r>
            <a:r>
              <a:rPr lang="tr-TR" b="1" dirty="0" smtClean="0">
                <a:latin typeface="Garamond" panose="02020404030301010803" pitchFamily="18" charset="0"/>
              </a:rPr>
              <a:t>Villa</a:t>
            </a:r>
            <a:r>
              <a:rPr lang="tr-TR" dirty="0" smtClean="0">
                <a:latin typeface="Garamond" panose="02020404030301010803" pitchFamily="18" charset="0"/>
              </a:rPr>
              <a:t> sınıfının içerisinde </a:t>
            </a:r>
            <a:r>
              <a:rPr lang="tr-TR" b="1" dirty="0" err="1" smtClean="0">
                <a:latin typeface="Garamond" panose="02020404030301010803" pitchFamily="18" charset="0"/>
              </a:rPr>
              <a:t>toString</a:t>
            </a:r>
            <a:r>
              <a:rPr lang="tr-TR" b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metodunun örtülmüş bir hali yoktu. </a:t>
            </a: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b="1" dirty="0" smtClean="0">
                <a:latin typeface="Garamond" panose="02020404030301010803" pitchFamily="18" charset="0"/>
              </a:rPr>
              <a:t>Ev</a:t>
            </a:r>
            <a:r>
              <a:rPr lang="tr-TR" dirty="0" smtClean="0">
                <a:latin typeface="Garamond" panose="02020404030301010803" pitchFamily="18" charset="0"/>
              </a:rPr>
              <a:t> sınıfının içerisinde de olmasaydı, (2 önceki slaytta gördüğümüz gibi) Ev sınıfının da üst sınıfı olan Object sınıfınınkini kullanmaktaydı.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b="1" dirty="0" smtClean="0">
                <a:latin typeface="Garamond" panose="02020404030301010803" pitchFamily="18" charset="0"/>
              </a:rPr>
              <a:t>Villa</a:t>
            </a:r>
            <a:r>
              <a:rPr lang="tr-TR" dirty="0" smtClean="0">
                <a:latin typeface="Garamond" panose="02020404030301010803" pitchFamily="18" charset="0"/>
              </a:rPr>
              <a:t> sınıfında da, daha farklı biçimde kullanmak için </a:t>
            </a:r>
            <a:r>
              <a:rPr lang="tr-TR" b="1" dirty="0" err="1" smtClean="0">
                <a:latin typeface="Garamond" panose="02020404030301010803" pitchFamily="18" charset="0"/>
              </a:rPr>
              <a:t>toString</a:t>
            </a:r>
            <a:r>
              <a:rPr lang="tr-TR" b="1" dirty="0" smtClean="0">
                <a:latin typeface="Garamond" panose="02020404030301010803" pitchFamily="18" charset="0"/>
              </a:rPr>
              <a:t>() </a:t>
            </a:r>
            <a:r>
              <a:rPr lang="tr-TR" dirty="0">
                <a:latin typeface="Garamond" panose="02020404030301010803" pitchFamily="18" charset="0"/>
              </a:rPr>
              <a:t>metodunu</a:t>
            </a:r>
            <a:r>
              <a:rPr lang="tr-TR" dirty="0" smtClean="0">
                <a:latin typeface="Garamond" panose="02020404030301010803" pitchFamily="18" charset="0"/>
              </a:rPr>
              <a:t> örtebiliriz.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Bunu yaparken, ortak bir kalıp varsa bir üst sınıfının(Ev sınıfı) </a:t>
            </a:r>
            <a:r>
              <a:rPr lang="tr-TR" b="1" dirty="0" err="1" smtClean="0">
                <a:latin typeface="Garamond" panose="02020404030301010803" pitchFamily="18" charset="0"/>
              </a:rPr>
              <a:t>toString</a:t>
            </a:r>
            <a:r>
              <a:rPr lang="tr-TR" b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metodunu </a:t>
            </a:r>
            <a:r>
              <a:rPr lang="tr-TR" i="1" dirty="0" err="1" smtClean="0">
                <a:latin typeface="Garamond" panose="02020404030301010803" pitchFamily="18" charset="0"/>
              </a:rPr>
              <a:t>super.toString</a:t>
            </a:r>
            <a:r>
              <a:rPr lang="tr-TR" i="1" dirty="0" smtClean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ile çağırıp, döndürülen </a:t>
            </a:r>
            <a:r>
              <a:rPr lang="tr-TR" dirty="0" err="1" smtClean="0">
                <a:latin typeface="Garamond" panose="02020404030301010803" pitchFamily="18" charset="0"/>
              </a:rPr>
              <a:t>stringi</a:t>
            </a:r>
            <a:r>
              <a:rPr lang="tr-TR" dirty="0" smtClean="0">
                <a:latin typeface="Garamond" panose="02020404030301010803" pitchFamily="18" charset="0"/>
              </a:rPr>
              <a:t> kullanabiliriz (Bir </a:t>
            </a:r>
            <a:r>
              <a:rPr lang="tr-TR" dirty="0">
                <a:latin typeface="Garamond" panose="02020404030301010803" pitchFamily="18" charset="0"/>
              </a:rPr>
              <a:t>üst sınıfın </a:t>
            </a:r>
            <a:r>
              <a:rPr lang="tr-TR" dirty="0" err="1">
                <a:latin typeface="Garamond" panose="02020404030301010803" pitchFamily="18" charset="0"/>
              </a:rPr>
              <a:t>private</a:t>
            </a:r>
            <a:r>
              <a:rPr lang="tr-TR" dirty="0">
                <a:latin typeface="Garamond" panose="02020404030301010803" pitchFamily="18" charset="0"/>
              </a:rPr>
              <a:t> olmayan metotlarını </a:t>
            </a:r>
            <a:r>
              <a:rPr lang="tr-TR" dirty="0" err="1">
                <a:latin typeface="Garamond" panose="02020404030301010803" pitchFamily="18" charset="0"/>
              </a:rPr>
              <a:t>super.metotAdi</a:t>
            </a:r>
            <a:r>
              <a:rPr lang="tr-TR" dirty="0">
                <a:latin typeface="Garamond" panose="02020404030301010803" pitchFamily="18" charset="0"/>
              </a:rPr>
              <a:t>(…) ile </a:t>
            </a:r>
            <a:r>
              <a:rPr lang="tr-TR" dirty="0" smtClean="0">
                <a:latin typeface="Garamond" panose="02020404030301010803" pitchFamily="18" charset="0"/>
              </a:rPr>
              <a:t>çağırabiliyorduk)</a:t>
            </a:r>
            <a:endParaRPr lang="tr-TR" dirty="0">
              <a:latin typeface="Garamond" panose="02020404030301010803" pitchFamily="18" charset="0"/>
            </a:endParaRPr>
          </a:p>
          <a:p>
            <a:r>
              <a:rPr lang="tr-TR" dirty="0" smtClean="0">
                <a:latin typeface="Garamond" panose="02020404030301010803" pitchFamily="18" charset="0"/>
              </a:rPr>
              <a:t>    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ya da tamamen farklı bir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yazabiliriz. </a:t>
            </a:r>
          </a:p>
          <a:p>
            <a:endParaRPr lang="tr-TR" dirty="0" smtClean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1" y="3631080"/>
            <a:ext cx="5053117" cy="315210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6" y="3930477"/>
            <a:ext cx="4415010" cy="28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98" y="3282429"/>
            <a:ext cx="5782714" cy="357557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168467"/>
            <a:ext cx="3757353" cy="2184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784247"/>
            <a:ext cx="5095262" cy="17628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145578"/>
            <a:ext cx="5889061" cy="1712422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4459271" y="1203613"/>
            <a:ext cx="142978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Hayvan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4459271" y="2104274"/>
            <a:ext cx="142978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Kopek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4474545" y="2985676"/>
            <a:ext cx="142978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Akbas</a:t>
            </a:r>
            <a:endParaRPr lang="tr-TR" dirty="0"/>
          </a:p>
        </p:txBody>
      </p:sp>
      <p:sp>
        <p:nvSpPr>
          <p:cNvPr id="9" name="Yukarı Ok 8"/>
          <p:cNvSpPr/>
          <p:nvPr/>
        </p:nvSpPr>
        <p:spPr>
          <a:xfrm>
            <a:off x="5045320" y="1734514"/>
            <a:ext cx="257695" cy="3560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karı Ok 9"/>
          <p:cNvSpPr/>
          <p:nvPr/>
        </p:nvSpPr>
        <p:spPr>
          <a:xfrm>
            <a:off x="5060593" y="2591765"/>
            <a:ext cx="257695" cy="3560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5496064" y="60985"/>
            <a:ext cx="66959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METOT ÖRTME (METHOD OVERRIDING)</a:t>
            </a:r>
          </a:p>
          <a:p>
            <a:pPr algn="ctr"/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metodu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6456039" y="1239664"/>
            <a:ext cx="56609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örnekte yine çok seviyeli bir kalıtım söz konusudur.</a:t>
            </a:r>
          </a:p>
          <a:p>
            <a:r>
              <a:rPr lang="tr-TR" dirty="0" smtClean="0"/>
              <a:t>Bu sınıflarda </a:t>
            </a:r>
            <a:r>
              <a:rPr lang="tr-TR" dirty="0" err="1" smtClean="0"/>
              <a:t>toString</a:t>
            </a:r>
            <a:r>
              <a:rPr lang="tr-TR" dirty="0" smtClean="0"/>
              <a:t>() metoduna metot örtme(</a:t>
            </a:r>
            <a:r>
              <a:rPr lang="tr-TR" dirty="0" err="1" smtClean="0"/>
              <a:t>overriding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uygulanmıştır. Dolayısıyla her sınıf kendi versiyonunu</a:t>
            </a:r>
          </a:p>
          <a:p>
            <a:r>
              <a:rPr lang="tr-TR" dirty="0" smtClean="0"/>
              <a:t>kullanacaktır. </a:t>
            </a:r>
            <a:endParaRPr lang="tr-TR" dirty="0"/>
          </a:p>
          <a:p>
            <a:r>
              <a:rPr lang="tr-TR" sz="1200" dirty="0" smtClean="0"/>
              <a:t>Not: Hiyerarşik kalıtım yapısına örnek olarak; bu örnek şöyle genişletilebilirdi:</a:t>
            </a:r>
          </a:p>
          <a:p>
            <a:r>
              <a:rPr lang="tr-TR" sz="1200" dirty="0" smtClean="0"/>
              <a:t> Hayvan sınıfının alt sınıfı olan Kedi isimli  bir sınıf ve bu sınıfın alt sınıfı Siyam</a:t>
            </a:r>
          </a:p>
          <a:p>
            <a:r>
              <a:rPr lang="tr-TR" sz="1200" dirty="0" smtClean="0"/>
              <a:t>İsimli bir sınıf da oluşturulabilirdi.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045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776</Words>
  <Application>Microsoft Office PowerPoint</Application>
  <PresentationFormat>Geniş ekran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29</cp:revision>
  <dcterms:created xsi:type="dcterms:W3CDTF">2018-11-10T23:32:55Z</dcterms:created>
  <dcterms:modified xsi:type="dcterms:W3CDTF">2019-10-26T20:54:53Z</dcterms:modified>
</cp:coreProperties>
</file>