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4" r:id="rId2"/>
    <p:sldId id="265" r:id="rId3"/>
    <p:sldId id="272" r:id="rId4"/>
    <p:sldId id="266" r:id="rId5"/>
    <p:sldId id="261" r:id="rId6"/>
    <p:sldId id="262" r:id="rId7"/>
    <p:sldId id="267" r:id="rId8"/>
    <p:sldId id="268" r:id="rId9"/>
    <p:sldId id="269" r:id="rId10"/>
    <p:sldId id="270" r:id="rId11"/>
    <p:sldId id="271" r:id="rId12"/>
    <p:sldId id="263"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6BD16395-6B61-450B-B485-A8D482F0B105}"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68382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BD16395-6B61-450B-B485-A8D482F0B105}"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257683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BD16395-6B61-450B-B485-A8D482F0B105}"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296889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BD16395-6B61-450B-B485-A8D482F0B105}"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121940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6BD16395-6B61-450B-B485-A8D482F0B105}"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77815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BD16395-6B61-450B-B485-A8D482F0B105}" type="datetimeFigureOut">
              <a:rPr lang="tr-TR" smtClean="0"/>
              <a:t>28.10.2019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315304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BD16395-6B61-450B-B485-A8D482F0B105}" type="datetimeFigureOut">
              <a:rPr lang="tr-TR" smtClean="0"/>
              <a:t>28.10.2019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250916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BD16395-6B61-450B-B485-A8D482F0B105}" type="datetimeFigureOut">
              <a:rPr lang="tr-TR" smtClean="0"/>
              <a:t>28.10.2019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29205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BD16395-6B61-450B-B485-A8D482F0B105}" type="datetimeFigureOut">
              <a:rPr lang="tr-TR" smtClean="0"/>
              <a:t>28.10.2019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108593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BD16395-6B61-450B-B485-A8D482F0B105}" type="datetimeFigureOut">
              <a:rPr lang="tr-TR" smtClean="0"/>
              <a:t>28.10.2019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232360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BD16395-6B61-450B-B485-A8D482F0B105}" type="datetimeFigureOut">
              <a:rPr lang="tr-TR" smtClean="0"/>
              <a:t>28.10.2019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B5738-0977-45F6-BADB-1B880C9BC3D1}" type="slidenum">
              <a:rPr lang="tr-TR" smtClean="0"/>
              <a:t>‹#›</a:t>
            </a:fld>
            <a:endParaRPr lang="tr-TR"/>
          </a:p>
        </p:txBody>
      </p:sp>
    </p:spTree>
    <p:extLst>
      <p:ext uri="{BB962C8B-B14F-4D97-AF65-F5344CB8AC3E}">
        <p14:creationId xmlns:p14="http://schemas.microsoft.com/office/powerpoint/2010/main" val="115002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16395-6B61-450B-B485-A8D482F0B105}" type="datetimeFigureOut">
              <a:rPr lang="tr-TR" smtClean="0"/>
              <a:t>28.10.2019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B5738-0977-45F6-BADB-1B880C9BC3D1}" type="slidenum">
              <a:rPr lang="tr-TR" smtClean="0"/>
              <a:t>‹#›</a:t>
            </a:fld>
            <a:endParaRPr lang="tr-TR"/>
          </a:p>
        </p:txBody>
      </p:sp>
    </p:spTree>
    <p:extLst>
      <p:ext uri="{BB962C8B-B14F-4D97-AF65-F5344CB8AC3E}">
        <p14:creationId xmlns:p14="http://schemas.microsoft.com/office/powerpoint/2010/main" val="6305707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1710" y="749870"/>
            <a:ext cx="9632831" cy="1323439"/>
          </a:xfrm>
          <a:prstGeom prst="rect">
            <a:avLst/>
          </a:prstGeom>
        </p:spPr>
        <p:txBody>
          <a:bodyPr wrap="square">
            <a:spAutoFit/>
          </a:bodyPr>
          <a:lstStyle/>
          <a:p>
            <a:r>
              <a:rPr lang="tr-TR" sz="2000" b="1" dirty="0">
                <a:latin typeface="Garamond" panose="02020404030301010803" pitchFamily="18" charset="0"/>
              </a:rPr>
              <a:t>Soyutlama (</a:t>
            </a:r>
            <a:r>
              <a:rPr lang="tr-TR" sz="2000" b="1" dirty="0" err="1">
                <a:latin typeface="Garamond" panose="02020404030301010803" pitchFamily="18" charset="0"/>
              </a:rPr>
              <a:t>Abstraction</a:t>
            </a:r>
            <a:r>
              <a:rPr lang="tr-TR" sz="2000" b="1" dirty="0" smtClean="0">
                <a:latin typeface="Garamond" panose="02020404030301010803" pitchFamily="18" charset="0"/>
              </a:rPr>
              <a:t>)</a:t>
            </a:r>
          </a:p>
          <a:p>
            <a:endParaRPr lang="tr-TR" sz="2000" b="1" dirty="0">
              <a:latin typeface="Garamond" panose="02020404030301010803" pitchFamily="18" charset="0"/>
            </a:endParaRPr>
          </a:p>
          <a:p>
            <a:r>
              <a:rPr lang="tr-TR" sz="2000" dirty="0">
                <a:latin typeface="Garamond" panose="02020404030301010803" pitchFamily="18" charset="0"/>
              </a:rPr>
              <a:t>Nesneye yönelimli programlamadaki en önemli kavramlardan biriside soyutlamadır. </a:t>
            </a:r>
            <a:r>
              <a:rPr lang="tr-TR" sz="2000" dirty="0" smtClean="0">
                <a:latin typeface="Garamond" panose="02020404030301010803" pitchFamily="18" charset="0"/>
              </a:rPr>
              <a:t>Java </a:t>
            </a:r>
            <a:r>
              <a:rPr lang="tr-TR" sz="2000" dirty="0">
                <a:latin typeface="Garamond" panose="02020404030301010803" pitchFamily="18" charset="0"/>
              </a:rPr>
              <a:t>dilinde soyutlama </a:t>
            </a:r>
            <a:r>
              <a:rPr lang="tr-TR" sz="2000" b="1" i="1" dirty="0" err="1">
                <a:latin typeface="Garamond" panose="02020404030301010803" pitchFamily="18" charset="0"/>
              </a:rPr>
              <a:t>abstract</a:t>
            </a:r>
            <a:r>
              <a:rPr lang="tr-TR" sz="2000" b="1" i="1" dirty="0">
                <a:latin typeface="Garamond" panose="02020404030301010803" pitchFamily="18" charset="0"/>
              </a:rPr>
              <a:t> </a:t>
            </a:r>
            <a:r>
              <a:rPr lang="tr-TR" sz="2000" b="1" i="1" dirty="0" err="1">
                <a:latin typeface="Garamond" panose="02020404030301010803" pitchFamily="18" charset="0"/>
              </a:rPr>
              <a:t>class</a:t>
            </a:r>
            <a:r>
              <a:rPr lang="tr-TR" sz="2000" dirty="0">
                <a:latin typeface="Garamond" panose="02020404030301010803" pitchFamily="18" charset="0"/>
              </a:rPr>
              <a:t> (soyut sınıflar) ve </a:t>
            </a:r>
            <a:r>
              <a:rPr lang="tr-TR" sz="2000" b="1" i="1" dirty="0" err="1">
                <a:latin typeface="Garamond" panose="02020404030301010803" pitchFamily="18" charset="0"/>
              </a:rPr>
              <a:t>interface</a:t>
            </a:r>
            <a:r>
              <a:rPr lang="tr-TR" sz="2000" dirty="0">
                <a:latin typeface="Garamond" panose="02020404030301010803" pitchFamily="18" charset="0"/>
              </a:rPr>
              <a:t> (</a:t>
            </a:r>
            <a:r>
              <a:rPr lang="tr-TR" sz="2000" dirty="0" err="1">
                <a:latin typeface="Garamond" panose="02020404030301010803" pitchFamily="18" charset="0"/>
              </a:rPr>
              <a:t>arayüzler</a:t>
            </a:r>
            <a:r>
              <a:rPr lang="tr-TR" sz="2000" dirty="0">
                <a:latin typeface="Garamond" panose="02020404030301010803" pitchFamily="18" charset="0"/>
              </a:rPr>
              <a:t>) aracılığıyla yapılır</a:t>
            </a:r>
            <a:r>
              <a:rPr lang="tr-TR" sz="2000" dirty="0" smtClean="0">
                <a:latin typeface="Garamond" panose="02020404030301010803" pitchFamily="18" charset="0"/>
              </a:rPr>
              <a:t>.</a:t>
            </a:r>
          </a:p>
        </p:txBody>
      </p:sp>
      <p:sp>
        <p:nvSpPr>
          <p:cNvPr id="3" name="Dikdörtgen 2"/>
          <p:cNvSpPr/>
          <p:nvPr/>
        </p:nvSpPr>
        <p:spPr>
          <a:xfrm>
            <a:off x="2787534" y="0"/>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
        <p:nvSpPr>
          <p:cNvPr id="4" name="Dikdörtgen 3"/>
          <p:cNvSpPr/>
          <p:nvPr/>
        </p:nvSpPr>
        <p:spPr>
          <a:xfrm>
            <a:off x="285548" y="2659326"/>
            <a:ext cx="11649778" cy="923330"/>
          </a:xfrm>
          <a:prstGeom prst="rect">
            <a:avLst/>
          </a:prstGeom>
        </p:spPr>
        <p:txBody>
          <a:bodyPr wrap="square">
            <a:spAutoFit/>
          </a:bodyPr>
          <a:lstStyle/>
          <a:p>
            <a:r>
              <a:rPr lang="tr-TR" altLang="tr-TR" dirty="0" smtClean="0">
                <a:latin typeface="Garamond" panose="02020404030301010803" pitchFamily="18" charset="0"/>
              </a:rPr>
              <a:t>Bir soyut sınıf değişkenlere sahip olup bunları miras bırakabilir, alt sınıflarda mutlaka olması gereken metotların, alt sınıflarda yazılmasını zorunlu hale getirebilir ya da alt sınıflarda aynı şekilde kullanmak istenebilecek </a:t>
            </a:r>
            <a:r>
              <a:rPr lang="tr-TR" dirty="0" smtClean="0">
                <a:latin typeface="Garamond" panose="02020404030301010803" pitchFamily="18" charset="0"/>
              </a:rPr>
              <a:t>metotlar barındırabilir. Bunları örneklerle açıklayalım.</a:t>
            </a:r>
            <a:endParaRPr lang="tr-TR" dirty="0">
              <a:latin typeface="Garamond" panose="02020404030301010803" pitchFamily="18" charset="0"/>
            </a:endParaRPr>
          </a:p>
        </p:txBody>
      </p:sp>
    </p:spTree>
    <p:extLst>
      <p:ext uri="{BB962C8B-B14F-4D97-AF65-F5344CB8AC3E}">
        <p14:creationId xmlns:p14="http://schemas.microsoft.com/office/powerpoint/2010/main" val="2975993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Dikdörtgen 1"/>
          <p:cNvSpPr/>
          <p:nvPr/>
        </p:nvSpPr>
        <p:spPr>
          <a:xfrm>
            <a:off x="2787534" y="0"/>
            <a:ext cx="658250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
        <p:nvSpPr>
          <p:cNvPr id="3" name="Dikdörtgen 2"/>
          <p:cNvSpPr/>
          <p:nvPr/>
        </p:nvSpPr>
        <p:spPr>
          <a:xfrm>
            <a:off x="224854" y="828915"/>
            <a:ext cx="11183389" cy="646331"/>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Aynı örnekte başka bir alt sınıf olan Bisiklet sınıfı tanımlayalım. Yine, metot örtme ile </a:t>
            </a:r>
            <a:r>
              <a:rPr lang="tr-TR" altLang="tr-TR" dirty="0" err="1" smtClean="0">
                <a:latin typeface="Garamond" panose="02020404030301010803" pitchFamily="18" charset="0"/>
              </a:rPr>
              <a:t>fiyatHesapla</a:t>
            </a:r>
            <a:r>
              <a:rPr lang="tr-TR" altLang="tr-TR" dirty="0" smtClean="0">
                <a:latin typeface="Garamond" panose="02020404030301010803" pitchFamily="18" charset="0"/>
              </a:rPr>
              <a:t> metodunu   bu sınıf içerisinde tanımlamamız gerekmektedir.</a:t>
            </a:r>
            <a:endParaRPr lang="tr-TR" altLang="tr-TR" dirty="0">
              <a:latin typeface="Garamond" panose="02020404030301010803" pitchFamily="18" charset="0"/>
            </a:endParaRPr>
          </a:p>
        </p:txBody>
      </p:sp>
      <p:pic>
        <p:nvPicPr>
          <p:cNvPr id="4" name="Resim 3"/>
          <p:cNvPicPr>
            <a:picLocks noChangeAspect="1"/>
          </p:cNvPicPr>
          <p:nvPr/>
        </p:nvPicPr>
        <p:blipFill>
          <a:blip r:embed="rId2"/>
          <a:stretch>
            <a:fillRect/>
          </a:stretch>
        </p:blipFill>
        <p:spPr>
          <a:xfrm>
            <a:off x="2702314" y="1854768"/>
            <a:ext cx="5286375" cy="2924175"/>
          </a:xfrm>
          <a:prstGeom prst="rect">
            <a:avLst/>
          </a:prstGeom>
        </p:spPr>
      </p:pic>
    </p:spTree>
    <p:extLst>
      <p:ext uri="{BB962C8B-B14F-4D97-AF65-F5344CB8AC3E}">
        <p14:creationId xmlns:p14="http://schemas.microsoft.com/office/powerpoint/2010/main" val="414339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628493" y="3026669"/>
            <a:ext cx="5153025" cy="3638550"/>
          </a:xfrm>
          <a:prstGeom prst="rect">
            <a:avLst/>
          </a:prstGeom>
        </p:spPr>
      </p:pic>
      <p:sp>
        <p:nvSpPr>
          <p:cNvPr id="3" name="Dikdörtgen 2"/>
          <p:cNvSpPr/>
          <p:nvPr/>
        </p:nvSpPr>
        <p:spPr>
          <a:xfrm>
            <a:off x="2770908" y="99753"/>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
        <p:nvSpPr>
          <p:cNvPr id="4" name="Dikdörtgen 3"/>
          <p:cNvSpPr/>
          <p:nvPr/>
        </p:nvSpPr>
        <p:spPr>
          <a:xfrm>
            <a:off x="316308" y="774653"/>
            <a:ext cx="11396809" cy="2031325"/>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Şimdi iki alt sınıftan nesne oluşturup metotlarını çağırdığımızda, konsoldaki çıktı aşağıdaki gibi olacaktır. </a:t>
            </a:r>
            <a:endParaRPr lang="tr-TR" altLang="tr-TR" dirty="0" smtClean="0">
              <a:latin typeface="Garamond" panose="02020404030301010803" pitchFamily="18" charset="0"/>
            </a:endParaRPr>
          </a:p>
          <a:p>
            <a:pPr marL="285750" lvl="0" indent="-285750" algn="just" eaLnBrk="0" fontAlgn="base" hangingPunct="0">
              <a:spcBef>
                <a:spcPct val="0"/>
              </a:spcBef>
              <a:spcAft>
                <a:spcPct val="0"/>
              </a:spcAft>
              <a:buFont typeface="Wingdings" panose="05000000000000000000" pitchFamily="2" charset="2"/>
              <a:buChar char="v"/>
            </a:pPr>
            <a:endParaRPr lang="tr-TR" altLang="tr-TR" dirty="0" smtClean="0">
              <a:latin typeface="Garamond" panose="02020404030301010803" pitchFamily="18" charset="0"/>
            </a:endParaRPr>
          </a:p>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Somut metot olan </a:t>
            </a:r>
            <a:r>
              <a:rPr lang="tr-TR" altLang="tr-TR" b="1" dirty="0" err="1" smtClean="0">
                <a:latin typeface="Garamond" panose="02020404030301010803" pitchFamily="18" charset="0"/>
              </a:rPr>
              <a:t>yasBilg</a:t>
            </a:r>
            <a:r>
              <a:rPr lang="tr-TR" altLang="tr-TR" dirty="0" err="1" smtClean="0">
                <a:latin typeface="Garamond" panose="02020404030301010803" pitchFamily="18" charset="0"/>
              </a:rPr>
              <a:t>i</a:t>
            </a:r>
            <a:r>
              <a:rPr lang="tr-TR" altLang="tr-TR" dirty="0" smtClean="0">
                <a:latin typeface="Garamond" panose="02020404030301010803" pitchFamily="18" charset="0"/>
              </a:rPr>
              <a:t>() metoduna örtme işlemi uygulamadığımız için bu metot alt sınıflara ait olan nesneler (bisiklet, araba) üzerinden çağrıldığında </a:t>
            </a:r>
            <a:r>
              <a:rPr lang="tr-TR" altLang="tr-TR" b="1" dirty="0" err="1" smtClean="0">
                <a:latin typeface="Garamond" panose="02020404030301010803" pitchFamily="18" charset="0"/>
              </a:rPr>
              <a:t>Tasit</a:t>
            </a:r>
            <a:r>
              <a:rPr lang="tr-TR" altLang="tr-TR" dirty="0" smtClean="0">
                <a:latin typeface="Garamond" panose="02020404030301010803" pitchFamily="18" charset="0"/>
              </a:rPr>
              <a:t> sınıfındaki haliyle çalıştırılacaktır</a:t>
            </a:r>
            <a:r>
              <a:rPr lang="tr-TR" altLang="tr-TR" dirty="0" smtClean="0">
                <a:latin typeface="Garamond" panose="02020404030301010803" pitchFamily="18" charset="0"/>
              </a:rPr>
              <a:t>. Bu metodu örtme (</a:t>
            </a:r>
            <a:r>
              <a:rPr lang="tr-TR" altLang="tr-TR" dirty="0" err="1" smtClean="0">
                <a:latin typeface="Garamond" panose="02020404030301010803" pitchFamily="18" charset="0"/>
              </a:rPr>
              <a:t>override</a:t>
            </a:r>
            <a:r>
              <a:rPr lang="tr-TR" altLang="tr-TR" dirty="0" smtClean="0">
                <a:latin typeface="Garamond" panose="02020404030301010803" pitchFamily="18" charset="0"/>
              </a:rPr>
              <a:t>)işlemi zorunlu değildir.</a:t>
            </a:r>
          </a:p>
          <a:p>
            <a:pPr lvl="0" algn="just" eaLnBrk="0" fontAlgn="base" hangingPunct="0">
              <a:spcBef>
                <a:spcPct val="0"/>
              </a:spcBef>
              <a:spcAft>
                <a:spcPct val="0"/>
              </a:spcAft>
            </a:pPr>
            <a:r>
              <a:rPr lang="tr-TR" altLang="tr-TR" dirty="0">
                <a:latin typeface="Garamond" panose="02020404030301010803" pitchFamily="18" charset="0"/>
              </a:rPr>
              <a:t> </a:t>
            </a:r>
            <a:r>
              <a:rPr lang="tr-TR" altLang="tr-TR" dirty="0" smtClean="0">
                <a:latin typeface="Garamond" panose="02020404030301010803" pitchFamily="18" charset="0"/>
              </a:rPr>
              <a:t>    Ancak istersek ‘’Bisikletin yaşı’’ veya ‘’Arabanın yaşı’’ gibi ifadeler yazdıracak biçimde </a:t>
            </a:r>
            <a:r>
              <a:rPr lang="tr-TR" altLang="tr-TR" dirty="0" err="1" smtClean="0">
                <a:latin typeface="Garamond" panose="02020404030301010803" pitchFamily="18" charset="0"/>
              </a:rPr>
              <a:t>override</a:t>
            </a:r>
            <a:r>
              <a:rPr lang="tr-TR" altLang="tr-TR" dirty="0" smtClean="0">
                <a:latin typeface="Garamond" panose="02020404030301010803" pitchFamily="18" charset="0"/>
              </a:rPr>
              <a:t> edebilirdik.</a:t>
            </a:r>
          </a:p>
          <a:p>
            <a:pPr lvl="0" algn="just" eaLnBrk="0" fontAlgn="base" hangingPunct="0">
              <a:spcBef>
                <a:spcPct val="0"/>
              </a:spcBef>
              <a:spcAft>
                <a:spcPct val="0"/>
              </a:spcAft>
            </a:pPr>
            <a:endParaRPr lang="tr-TR" altLang="tr-TR" dirty="0" smtClean="0">
              <a:latin typeface="Garamond" panose="02020404030301010803" pitchFamily="18" charset="0"/>
            </a:endParaRPr>
          </a:p>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Soyut </a:t>
            </a:r>
            <a:r>
              <a:rPr lang="tr-TR" altLang="tr-TR" b="1" dirty="0" err="1" smtClean="0">
                <a:latin typeface="Garamond" panose="02020404030301010803" pitchFamily="18" charset="0"/>
              </a:rPr>
              <a:t>fiyatHesapla</a:t>
            </a:r>
            <a:r>
              <a:rPr lang="tr-TR" altLang="tr-TR" dirty="0" smtClean="0">
                <a:latin typeface="Garamond" panose="02020404030301010803" pitchFamily="18" charset="0"/>
              </a:rPr>
              <a:t> metodu ise her alt sınıfın kendine özgü biçimde çalışmaktadır.</a:t>
            </a:r>
            <a:endParaRPr lang="tr-TR" altLang="tr-TR" dirty="0">
              <a:latin typeface="Garamond" panose="02020404030301010803" pitchFamily="18" charset="0"/>
            </a:endParaRPr>
          </a:p>
        </p:txBody>
      </p:sp>
    </p:spTree>
    <p:extLst>
      <p:ext uri="{BB962C8B-B14F-4D97-AF65-F5344CB8AC3E}">
        <p14:creationId xmlns:p14="http://schemas.microsoft.com/office/powerpoint/2010/main" val="3584490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ikdörtgen 1"/>
          <p:cNvSpPr/>
          <p:nvPr/>
        </p:nvSpPr>
        <p:spPr>
          <a:xfrm>
            <a:off x="345056" y="902284"/>
            <a:ext cx="11386868" cy="5940088"/>
          </a:xfrm>
          <a:prstGeom prst="rect">
            <a:avLst/>
          </a:prstGeom>
        </p:spPr>
        <p:txBody>
          <a:bodyPr wrap="square">
            <a:spAutoFit/>
          </a:bodyPr>
          <a:lstStyle/>
          <a:p>
            <a:r>
              <a:rPr lang="tr-TR" sz="2000" dirty="0" smtClean="0">
                <a:latin typeface="Garamond" panose="02020404030301010803" pitchFamily="18" charset="0"/>
              </a:rPr>
              <a:t>Özetlersek;</a:t>
            </a:r>
          </a:p>
          <a:p>
            <a:endParaRPr lang="tr-TR" sz="2000" dirty="0" smtClean="0">
              <a:latin typeface="Garamond" panose="02020404030301010803" pitchFamily="18" charset="0"/>
            </a:endParaRPr>
          </a:p>
          <a:p>
            <a:pPr marL="285750" indent="-285750">
              <a:buFont typeface="Wingdings" panose="05000000000000000000" pitchFamily="2" charset="2"/>
              <a:buChar char="v"/>
            </a:pPr>
            <a:r>
              <a:rPr lang="tr-TR" sz="2000" dirty="0" smtClean="0">
                <a:latin typeface="Garamond" panose="02020404030301010803" pitchFamily="18" charset="0"/>
              </a:rPr>
              <a:t>Soyut sınıf (</a:t>
            </a:r>
            <a:r>
              <a:rPr lang="tr-TR" sz="2000" dirty="0" err="1" smtClean="0">
                <a:latin typeface="Garamond" panose="02020404030301010803" pitchFamily="18" charset="0"/>
              </a:rPr>
              <a:t>abstract</a:t>
            </a:r>
            <a:r>
              <a:rPr lang="tr-TR" sz="2000" dirty="0" smtClean="0">
                <a:latin typeface="Garamond" panose="02020404030301010803" pitchFamily="18" charset="0"/>
              </a:rPr>
              <a:t>) </a:t>
            </a:r>
            <a:r>
              <a:rPr lang="tr-TR" sz="2000" dirty="0">
                <a:latin typeface="Garamond" panose="02020404030301010803" pitchFamily="18" charset="0"/>
              </a:rPr>
              <a:t>türünden nesneler </a:t>
            </a:r>
            <a:r>
              <a:rPr lang="tr-TR" sz="2000" dirty="0" smtClean="0">
                <a:latin typeface="Garamond" panose="02020404030301010803" pitchFamily="18" charset="0"/>
              </a:rPr>
              <a:t>oluşturulamaz.  Ancak</a:t>
            </a:r>
            <a:r>
              <a:rPr lang="tr-TR" sz="2000" dirty="0">
                <a:latin typeface="Garamond" panose="02020404030301010803" pitchFamily="18" charset="0"/>
              </a:rPr>
              <a:t> (</a:t>
            </a:r>
            <a:r>
              <a:rPr lang="tr-TR" sz="2000" dirty="0" err="1">
                <a:latin typeface="Garamond" panose="02020404030301010803" pitchFamily="18" charset="0"/>
              </a:rPr>
              <a:t>polimorfizm</a:t>
            </a:r>
            <a:r>
              <a:rPr lang="tr-TR" sz="2000" dirty="0">
                <a:latin typeface="Garamond" panose="02020404030301010803" pitchFamily="18" charset="0"/>
              </a:rPr>
              <a:t> konusunda göreceğimiz gibi</a:t>
            </a:r>
            <a:r>
              <a:rPr lang="tr-TR" sz="2000" dirty="0" smtClean="0">
                <a:latin typeface="Garamond" panose="02020404030301010803" pitchFamily="18" charset="0"/>
              </a:rPr>
              <a:t>) referans tip olarak kullanılabilirler.</a:t>
            </a:r>
          </a:p>
          <a:p>
            <a:endParaRPr lang="tr-TR" sz="2000" dirty="0" smtClean="0">
              <a:latin typeface="Garamond" panose="02020404030301010803" pitchFamily="18" charset="0"/>
            </a:endParaRPr>
          </a:p>
          <a:p>
            <a:pPr marL="285750" indent="-285750">
              <a:buFont typeface="Wingdings" panose="05000000000000000000" pitchFamily="2" charset="2"/>
              <a:buChar char="v"/>
            </a:pPr>
            <a:r>
              <a:rPr lang="tr-TR" sz="2000" dirty="0" smtClean="0">
                <a:latin typeface="Garamond" panose="02020404030301010803" pitchFamily="18" charset="0"/>
              </a:rPr>
              <a:t> </a:t>
            </a:r>
            <a:r>
              <a:rPr lang="tr-TR" sz="2000" dirty="0">
                <a:latin typeface="Garamond" panose="02020404030301010803" pitchFamily="18" charset="0"/>
              </a:rPr>
              <a:t>Soyut sınıflar içerilerinde soyut olmayan metotlar da barındırabilir ancak soyut metotlar </a:t>
            </a:r>
            <a:r>
              <a:rPr lang="tr-TR" sz="2000" dirty="0" smtClean="0">
                <a:latin typeface="Garamond" panose="02020404030301010803" pitchFamily="18" charset="0"/>
              </a:rPr>
              <a:t>ancak soyut sınıf ya da </a:t>
            </a:r>
            <a:r>
              <a:rPr lang="tr-TR" sz="2000" dirty="0" err="1">
                <a:latin typeface="Garamond" panose="02020404030301010803" pitchFamily="18" charset="0"/>
              </a:rPr>
              <a:t>arayüz</a:t>
            </a:r>
            <a:r>
              <a:rPr lang="tr-TR" sz="2000" dirty="0">
                <a:latin typeface="Garamond" panose="02020404030301010803" pitchFamily="18" charset="0"/>
              </a:rPr>
              <a:t> (</a:t>
            </a:r>
            <a:r>
              <a:rPr lang="tr-TR" sz="2000" dirty="0" err="1">
                <a:latin typeface="Garamond" panose="02020404030301010803" pitchFamily="18" charset="0"/>
              </a:rPr>
              <a:t>interface</a:t>
            </a:r>
            <a:r>
              <a:rPr lang="tr-TR" sz="2000" dirty="0">
                <a:latin typeface="Garamond" panose="02020404030301010803" pitchFamily="18" charset="0"/>
              </a:rPr>
              <a:t>) içerisinde bildirilebilir.</a:t>
            </a:r>
            <a:r>
              <a:rPr lang="tr-TR" sz="2000" dirty="0">
                <a:latin typeface="Garamond" panose="02020404030301010803" pitchFamily="18" charset="0"/>
              </a:rPr>
              <a:t> </a:t>
            </a:r>
            <a:r>
              <a:rPr lang="tr-TR" sz="2000" dirty="0">
                <a:latin typeface="Garamond" panose="02020404030301010803" pitchFamily="18" charset="0"/>
              </a:rPr>
              <a:t>Java’da bir sınıf içerisinde </a:t>
            </a:r>
            <a:r>
              <a:rPr lang="tr-TR" sz="2000" dirty="0" smtClean="0">
                <a:latin typeface="Garamond" panose="02020404030301010803" pitchFamily="18" charset="0"/>
              </a:rPr>
              <a:t>soyut </a:t>
            </a:r>
            <a:r>
              <a:rPr lang="tr-TR" sz="2000" dirty="0">
                <a:latin typeface="Garamond" panose="02020404030301010803" pitchFamily="18" charset="0"/>
              </a:rPr>
              <a:t>metot varsa o sınıf </a:t>
            </a:r>
            <a:r>
              <a:rPr lang="tr-TR" sz="2000" dirty="0" smtClean="0">
                <a:latin typeface="Garamond" panose="02020404030301010803" pitchFamily="18" charset="0"/>
              </a:rPr>
              <a:t>soyut  </a:t>
            </a:r>
            <a:r>
              <a:rPr lang="tr-TR" sz="2000" dirty="0">
                <a:latin typeface="Garamond" panose="02020404030301010803" pitchFamily="18" charset="0"/>
              </a:rPr>
              <a:t>sınıf olmak zorundadır.</a:t>
            </a:r>
            <a:endParaRPr lang="tr-TR" sz="2000" dirty="0">
              <a:latin typeface="Garamond" panose="02020404030301010803" pitchFamily="18" charset="0"/>
            </a:endParaRPr>
          </a:p>
          <a:p>
            <a:pPr marL="285750" indent="-285750">
              <a:buFont typeface="Wingdings" panose="05000000000000000000" pitchFamily="2" charset="2"/>
              <a:buChar char="v"/>
            </a:pPr>
            <a:endParaRPr lang="tr-TR" sz="2000" dirty="0" smtClean="0">
              <a:latin typeface="Garamond" panose="02020404030301010803" pitchFamily="18" charset="0"/>
            </a:endParaRPr>
          </a:p>
          <a:p>
            <a:pPr marL="285750" indent="-285750">
              <a:buFont typeface="Wingdings" panose="05000000000000000000" pitchFamily="2" charset="2"/>
              <a:buChar char="v"/>
            </a:pPr>
            <a:r>
              <a:rPr lang="tr-TR" sz="2000" dirty="0" smtClean="0">
                <a:latin typeface="Garamond" panose="02020404030301010803" pitchFamily="18" charset="0"/>
              </a:rPr>
              <a:t>Soyut metotların </a:t>
            </a:r>
            <a:r>
              <a:rPr lang="tr-TR" sz="2000" dirty="0">
                <a:latin typeface="Garamond" panose="02020404030301010803" pitchFamily="18" charset="0"/>
              </a:rPr>
              <a:t>gövdeleri </a:t>
            </a:r>
            <a:r>
              <a:rPr lang="tr-TR" sz="2000" dirty="0" smtClean="0">
                <a:latin typeface="Garamond" panose="02020404030301010803" pitchFamily="18" charset="0"/>
              </a:rPr>
              <a:t>olamaz.</a:t>
            </a:r>
          </a:p>
          <a:p>
            <a:pPr marL="285750" indent="-285750">
              <a:buFont typeface="Wingdings" panose="05000000000000000000" pitchFamily="2" charset="2"/>
              <a:buChar char="v"/>
            </a:pPr>
            <a:endParaRPr lang="tr-TR" sz="2000" dirty="0">
              <a:latin typeface="Garamond" panose="02020404030301010803" pitchFamily="18" charset="0"/>
            </a:endParaRPr>
          </a:p>
          <a:p>
            <a:pPr marL="285750" indent="-285750">
              <a:buFont typeface="Wingdings" panose="05000000000000000000" pitchFamily="2" charset="2"/>
              <a:buChar char="v"/>
            </a:pPr>
            <a:r>
              <a:rPr lang="tr-TR" sz="2000" dirty="0" smtClean="0">
                <a:latin typeface="Garamond" panose="02020404030301010803" pitchFamily="18" charset="0"/>
              </a:rPr>
              <a:t>Soyut sınıfların </a:t>
            </a:r>
            <a:r>
              <a:rPr lang="tr-TR" sz="2000" dirty="0">
                <a:latin typeface="Garamond" panose="02020404030301010803" pitchFamily="18" charset="0"/>
              </a:rPr>
              <a:t>içerisindeki </a:t>
            </a:r>
            <a:r>
              <a:rPr lang="tr-TR" sz="2000" i="1" dirty="0" smtClean="0">
                <a:latin typeface="Garamond" panose="02020404030301010803" pitchFamily="18" charset="0"/>
              </a:rPr>
              <a:t>soyut </a:t>
            </a:r>
            <a:r>
              <a:rPr lang="tr-TR" sz="2000" i="1" dirty="0">
                <a:latin typeface="Garamond" panose="02020404030301010803" pitchFamily="18" charset="0"/>
              </a:rPr>
              <a:t>olmayan metotların</a:t>
            </a:r>
            <a:r>
              <a:rPr lang="tr-TR" sz="2000" dirty="0">
                <a:latin typeface="Garamond" panose="02020404030301010803" pitchFamily="18" charset="0"/>
              </a:rPr>
              <a:t> gövdeleri olmalıdır</a:t>
            </a:r>
            <a:r>
              <a:rPr lang="tr-TR" sz="2000" dirty="0" smtClean="0">
                <a:latin typeface="Garamond" panose="02020404030301010803" pitchFamily="18" charset="0"/>
              </a:rPr>
              <a:t>.</a:t>
            </a:r>
          </a:p>
          <a:p>
            <a:pPr marL="285750" indent="-285750">
              <a:buFont typeface="Wingdings" panose="05000000000000000000" pitchFamily="2" charset="2"/>
              <a:buChar char="v"/>
            </a:pPr>
            <a:endParaRPr lang="tr-TR" sz="2000" dirty="0" smtClean="0">
              <a:latin typeface="Garamond" panose="02020404030301010803" pitchFamily="18" charset="0"/>
            </a:endParaRPr>
          </a:p>
          <a:p>
            <a:pPr marL="285750" indent="-285750">
              <a:buFont typeface="Wingdings" panose="05000000000000000000" pitchFamily="2" charset="2"/>
              <a:buChar char="v"/>
            </a:pPr>
            <a:r>
              <a:rPr lang="tr-TR" sz="2000" dirty="0" smtClean="0">
                <a:latin typeface="Garamond" panose="02020404030301010803" pitchFamily="18" charset="0"/>
              </a:rPr>
              <a:t> </a:t>
            </a:r>
            <a:r>
              <a:rPr lang="tr-TR" sz="2000" dirty="0">
                <a:latin typeface="Garamond" panose="02020404030301010803" pitchFamily="18" charset="0"/>
              </a:rPr>
              <a:t>Soyut metotlar </a:t>
            </a:r>
            <a:r>
              <a:rPr lang="tr-TR" sz="2000" dirty="0" smtClean="0">
                <a:latin typeface="Garamond" panose="02020404030301010803" pitchFamily="18" charset="0"/>
              </a:rPr>
              <a:t>alt </a:t>
            </a:r>
            <a:r>
              <a:rPr lang="tr-TR" sz="2000" dirty="0">
                <a:latin typeface="Garamond" panose="02020404030301010803" pitchFamily="18" charset="0"/>
              </a:rPr>
              <a:t>sınıfta mutlaka </a:t>
            </a:r>
            <a:r>
              <a:rPr lang="tr-TR" sz="2000" dirty="0" smtClean="0">
                <a:latin typeface="Garamond" panose="02020404030301010803" pitchFamily="18" charset="0"/>
              </a:rPr>
              <a:t>örtülmelidir (</a:t>
            </a:r>
            <a:r>
              <a:rPr lang="tr-TR" sz="2000" dirty="0" err="1" smtClean="0">
                <a:latin typeface="Garamond" panose="02020404030301010803" pitchFamily="18" charset="0"/>
              </a:rPr>
              <a:t>override</a:t>
            </a:r>
            <a:r>
              <a:rPr lang="tr-TR" sz="2000" dirty="0" smtClean="0">
                <a:latin typeface="Garamond" panose="02020404030301010803" pitchFamily="18" charset="0"/>
              </a:rPr>
              <a:t> edilmelidir), aksi takdirde derleyici hatası alınır.</a:t>
            </a:r>
          </a:p>
          <a:p>
            <a:pPr marL="285750" indent="-285750">
              <a:buFont typeface="Wingdings" panose="05000000000000000000" pitchFamily="2" charset="2"/>
              <a:buChar char="v"/>
            </a:pPr>
            <a:endParaRPr lang="tr-TR" sz="2000" dirty="0" smtClean="0">
              <a:latin typeface="Garamond" panose="02020404030301010803" pitchFamily="18" charset="0"/>
            </a:endParaRPr>
          </a:p>
          <a:p>
            <a:pPr marL="285750" indent="-285750">
              <a:buFont typeface="Wingdings" panose="05000000000000000000" pitchFamily="2" charset="2"/>
              <a:buChar char="v"/>
            </a:pPr>
            <a:r>
              <a:rPr lang="tr-TR" sz="2000" dirty="0">
                <a:latin typeface="Garamond" panose="02020404030301010803" pitchFamily="18" charset="0"/>
              </a:rPr>
              <a:t>  Soyut sınıflar </a:t>
            </a:r>
            <a:r>
              <a:rPr lang="tr-TR" sz="2000" b="1" dirty="0" err="1" smtClean="0">
                <a:latin typeface="Garamond" panose="02020404030301010803" pitchFamily="18" charset="0"/>
              </a:rPr>
              <a:t>private</a:t>
            </a:r>
            <a:r>
              <a:rPr lang="tr-TR" sz="2000" dirty="0" smtClean="0">
                <a:latin typeface="Garamond" panose="02020404030301010803" pitchFamily="18" charset="0"/>
              </a:rPr>
              <a:t> </a:t>
            </a:r>
            <a:r>
              <a:rPr lang="tr-TR" sz="2000" dirty="0">
                <a:latin typeface="Garamond" panose="02020404030301010803" pitchFamily="18" charset="0"/>
              </a:rPr>
              <a:t>olarak </a:t>
            </a:r>
            <a:r>
              <a:rPr lang="tr-TR" sz="2000" dirty="0" smtClean="0">
                <a:latin typeface="Garamond" panose="02020404030301010803" pitchFamily="18" charset="0"/>
              </a:rPr>
              <a:t>tanımlanamazlar.</a:t>
            </a:r>
          </a:p>
          <a:p>
            <a:endParaRPr lang="tr-TR" sz="2000" dirty="0">
              <a:latin typeface="Garamond" panose="02020404030301010803" pitchFamily="18" charset="0"/>
            </a:endParaRPr>
          </a:p>
          <a:p>
            <a:pPr marL="285750" indent="-285750">
              <a:buFont typeface="Wingdings" panose="05000000000000000000" pitchFamily="2" charset="2"/>
              <a:buChar char="v"/>
            </a:pPr>
            <a:r>
              <a:rPr lang="tr-TR" sz="2000" b="1" dirty="0" err="1" smtClean="0">
                <a:latin typeface="Garamond" panose="02020404030301010803" pitchFamily="18" charset="0"/>
              </a:rPr>
              <a:t>static</a:t>
            </a:r>
            <a:r>
              <a:rPr lang="tr-TR" sz="2000" dirty="0" smtClean="0">
                <a:latin typeface="Garamond" panose="02020404030301010803" pitchFamily="18" charset="0"/>
              </a:rPr>
              <a:t> </a:t>
            </a:r>
            <a:r>
              <a:rPr lang="tr-TR" sz="2000" dirty="0">
                <a:latin typeface="Garamond" panose="02020404030301010803" pitchFamily="18" charset="0"/>
              </a:rPr>
              <a:t>metotlar soyut olarak tanımlanamazlar. </a:t>
            </a:r>
          </a:p>
          <a:p>
            <a:pPr marL="285750" indent="-285750">
              <a:buFont typeface="Wingdings" panose="05000000000000000000" pitchFamily="2" charset="2"/>
              <a:buChar char="v"/>
            </a:pPr>
            <a:endParaRPr lang="tr-TR" sz="2000" dirty="0">
              <a:latin typeface="Garamond" panose="02020404030301010803" pitchFamily="18" charset="0"/>
            </a:endParaRPr>
          </a:p>
        </p:txBody>
      </p:sp>
      <p:sp>
        <p:nvSpPr>
          <p:cNvPr id="3" name="Dikdörtgen 2"/>
          <p:cNvSpPr/>
          <p:nvPr/>
        </p:nvSpPr>
        <p:spPr>
          <a:xfrm>
            <a:off x="3211484" y="0"/>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Tree>
    <p:extLst>
      <p:ext uri="{BB962C8B-B14F-4D97-AF65-F5344CB8AC3E}">
        <p14:creationId xmlns:p14="http://schemas.microsoft.com/office/powerpoint/2010/main" val="1220351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Dikdörtgen 2"/>
          <p:cNvSpPr/>
          <p:nvPr/>
        </p:nvSpPr>
        <p:spPr>
          <a:xfrm>
            <a:off x="3160634" y="0"/>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pic>
        <p:nvPicPr>
          <p:cNvPr id="4" name="Resim 3"/>
          <p:cNvPicPr>
            <a:picLocks noChangeAspect="1"/>
          </p:cNvPicPr>
          <p:nvPr/>
        </p:nvPicPr>
        <p:blipFill>
          <a:blip r:embed="rId2"/>
          <a:stretch>
            <a:fillRect/>
          </a:stretch>
        </p:blipFill>
        <p:spPr>
          <a:xfrm>
            <a:off x="3845141" y="569618"/>
            <a:ext cx="4848225" cy="1371600"/>
          </a:xfrm>
          <a:prstGeom prst="rect">
            <a:avLst/>
          </a:prstGeom>
        </p:spPr>
      </p:pic>
      <p:pic>
        <p:nvPicPr>
          <p:cNvPr id="5" name="Resim 4"/>
          <p:cNvPicPr>
            <a:picLocks noChangeAspect="1"/>
          </p:cNvPicPr>
          <p:nvPr/>
        </p:nvPicPr>
        <p:blipFill>
          <a:blip r:embed="rId3"/>
          <a:stretch>
            <a:fillRect/>
          </a:stretch>
        </p:blipFill>
        <p:spPr>
          <a:xfrm>
            <a:off x="945494" y="3270762"/>
            <a:ext cx="4147745" cy="3587240"/>
          </a:xfrm>
          <a:prstGeom prst="rect">
            <a:avLst/>
          </a:prstGeom>
        </p:spPr>
      </p:pic>
      <p:sp>
        <p:nvSpPr>
          <p:cNvPr id="7" name="Dikdörtgen 6"/>
          <p:cNvSpPr/>
          <p:nvPr/>
        </p:nvSpPr>
        <p:spPr>
          <a:xfrm>
            <a:off x="369982" y="2096201"/>
            <a:ext cx="11183389" cy="923330"/>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Örnek </a:t>
            </a:r>
            <a:r>
              <a:rPr lang="tr-TR" altLang="tr-TR" dirty="0" smtClean="0">
                <a:latin typeface="Garamond" panose="02020404030301010803" pitchFamily="18" charset="0"/>
              </a:rPr>
              <a:t>olarak </a:t>
            </a:r>
            <a:r>
              <a:rPr lang="tr-TR" altLang="tr-TR" dirty="0" smtClean="0">
                <a:latin typeface="Garamond" panose="02020404030301010803" pitchFamily="18" charset="0"/>
              </a:rPr>
              <a:t>yukarıda </a:t>
            </a:r>
            <a:r>
              <a:rPr lang="tr-TR" altLang="tr-TR" dirty="0" smtClean="0">
                <a:latin typeface="Garamond" panose="02020404030301010803" pitchFamily="18" charset="0"/>
              </a:rPr>
              <a:t>verilen </a:t>
            </a:r>
            <a:r>
              <a:rPr lang="tr-TR" altLang="tr-TR" dirty="0" smtClean="0">
                <a:latin typeface="Garamond" panose="02020404030301010803" pitchFamily="18" charset="0"/>
              </a:rPr>
              <a:t>Sekil </a:t>
            </a:r>
            <a:r>
              <a:rPr lang="tr-TR" altLang="tr-TR" dirty="0" smtClean="0">
                <a:latin typeface="Garamond" panose="02020404030301010803" pitchFamily="18" charset="0"/>
              </a:rPr>
              <a:t>sınıfını ele alalım. Bu </a:t>
            </a:r>
            <a:r>
              <a:rPr lang="tr-TR" altLang="tr-TR" dirty="0" smtClean="0">
                <a:latin typeface="Garamond" panose="02020404030301010803" pitchFamily="18" charset="0"/>
              </a:rPr>
              <a:t>sınıftan nesne oluşturmayacağız ancak  </a:t>
            </a:r>
            <a:r>
              <a:rPr lang="tr-TR" altLang="tr-TR" b="1" dirty="0" err="1" smtClean="0">
                <a:latin typeface="Garamond" panose="02020404030301010803" pitchFamily="18" charset="0"/>
              </a:rPr>
              <a:t>cevreBul</a:t>
            </a:r>
            <a:r>
              <a:rPr lang="tr-TR" altLang="tr-TR" dirty="0" smtClean="0">
                <a:latin typeface="Garamond" panose="02020404030301010803" pitchFamily="18" charset="0"/>
              </a:rPr>
              <a:t> ve </a:t>
            </a:r>
            <a:r>
              <a:rPr lang="tr-TR" altLang="tr-TR" b="1" dirty="0" err="1" smtClean="0">
                <a:latin typeface="Garamond" panose="02020404030301010803" pitchFamily="18" charset="0"/>
              </a:rPr>
              <a:t>alanBul</a:t>
            </a:r>
            <a:r>
              <a:rPr lang="tr-TR" altLang="tr-TR" dirty="0" smtClean="0">
                <a:latin typeface="Garamond" panose="02020404030301010803" pitchFamily="18" charset="0"/>
              </a:rPr>
              <a:t> isimli </a:t>
            </a:r>
            <a:r>
              <a:rPr lang="tr-TR" altLang="tr-TR" dirty="0" smtClean="0">
                <a:latin typeface="Garamond" panose="02020404030301010803" pitchFamily="18" charset="0"/>
              </a:rPr>
              <a:t>iki </a:t>
            </a:r>
            <a:r>
              <a:rPr lang="tr-TR" altLang="tr-TR" dirty="0" smtClean="0">
                <a:latin typeface="Garamond" panose="02020404030301010803" pitchFamily="18" charset="0"/>
              </a:rPr>
              <a:t>soyut </a:t>
            </a:r>
            <a:r>
              <a:rPr lang="tr-TR" altLang="tr-TR" dirty="0" smtClean="0">
                <a:latin typeface="Garamond" panose="02020404030301010803" pitchFamily="18" charset="0"/>
              </a:rPr>
              <a:t> metodu deklare ederek ile alt sınıfları bu metotları </a:t>
            </a:r>
            <a:r>
              <a:rPr lang="tr-TR" altLang="tr-TR" dirty="0" err="1" smtClean="0">
                <a:latin typeface="Garamond" panose="02020404030301010803" pitchFamily="18" charset="0"/>
              </a:rPr>
              <a:t>override</a:t>
            </a:r>
            <a:r>
              <a:rPr lang="tr-TR" altLang="tr-TR" dirty="0" smtClean="0">
                <a:latin typeface="Garamond" panose="02020404030301010803" pitchFamily="18" charset="0"/>
              </a:rPr>
              <a:t> etmek zorunda bırakırız. Bu metotların içeriği aşağıdaki gibi alt sınıflara bağlı olarak değişebilir.</a:t>
            </a:r>
            <a:endParaRPr lang="tr-TR" altLang="tr-TR" dirty="0"/>
          </a:p>
        </p:txBody>
      </p:sp>
      <p:pic>
        <p:nvPicPr>
          <p:cNvPr id="8" name="Resim 7"/>
          <p:cNvPicPr>
            <a:picLocks noChangeAspect="1"/>
          </p:cNvPicPr>
          <p:nvPr/>
        </p:nvPicPr>
        <p:blipFill>
          <a:blip r:embed="rId4"/>
          <a:stretch>
            <a:fillRect/>
          </a:stretch>
        </p:blipFill>
        <p:spPr>
          <a:xfrm>
            <a:off x="6576460" y="3222638"/>
            <a:ext cx="4233812" cy="3635362"/>
          </a:xfrm>
          <a:prstGeom prst="rect">
            <a:avLst/>
          </a:prstGeom>
        </p:spPr>
      </p:pic>
    </p:spTree>
    <p:extLst>
      <p:ext uri="{BB962C8B-B14F-4D97-AF65-F5344CB8AC3E}">
        <p14:creationId xmlns:p14="http://schemas.microsoft.com/office/powerpoint/2010/main" val="271441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0" y="0"/>
            <a:ext cx="6997593" cy="2473693"/>
          </a:xfrm>
          <a:prstGeom prst="rect">
            <a:avLst/>
          </a:prstGeom>
        </p:spPr>
      </p:pic>
      <p:pic>
        <p:nvPicPr>
          <p:cNvPr id="3" name="Resim 2"/>
          <p:cNvPicPr>
            <a:picLocks noChangeAspect="1"/>
          </p:cNvPicPr>
          <p:nvPr/>
        </p:nvPicPr>
        <p:blipFill>
          <a:blip r:embed="rId3"/>
          <a:stretch>
            <a:fillRect/>
          </a:stretch>
        </p:blipFill>
        <p:spPr>
          <a:xfrm>
            <a:off x="0" y="4922500"/>
            <a:ext cx="10337533" cy="1935500"/>
          </a:xfrm>
          <a:prstGeom prst="rect">
            <a:avLst/>
          </a:prstGeom>
        </p:spPr>
      </p:pic>
      <p:pic>
        <p:nvPicPr>
          <p:cNvPr id="4" name="Resim 3"/>
          <p:cNvPicPr>
            <a:picLocks noChangeAspect="1"/>
          </p:cNvPicPr>
          <p:nvPr/>
        </p:nvPicPr>
        <p:blipFill>
          <a:blip r:embed="rId4"/>
          <a:stretch>
            <a:fillRect/>
          </a:stretch>
        </p:blipFill>
        <p:spPr>
          <a:xfrm>
            <a:off x="0" y="2913227"/>
            <a:ext cx="11915775" cy="1828800"/>
          </a:xfrm>
          <a:prstGeom prst="rect">
            <a:avLst/>
          </a:prstGeom>
        </p:spPr>
      </p:pic>
      <p:sp>
        <p:nvSpPr>
          <p:cNvPr id="5" name="Dikdörtgen 4"/>
          <p:cNvSpPr/>
          <p:nvPr/>
        </p:nvSpPr>
        <p:spPr>
          <a:xfrm>
            <a:off x="6997593" y="0"/>
            <a:ext cx="5161991" cy="2031325"/>
          </a:xfrm>
          <a:prstGeom prst="rect">
            <a:avLst/>
          </a:prstGeom>
        </p:spPr>
        <p:txBody>
          <a:bodyPr wrap="none">
            <a:spAutoFit/>
          </a:bodyPr>
          <a:lstStyle/>
          <a:p>
            <a:r>
              <a:rPr lang="tr-TR" altLang="tr-TR" dirty="0" smtClean="0">
                <a:latin typeface="Garamond" panose="02020404030301010803" pitchFamily="18" charset="0"/>
              </a:rPr>
              <a:t>Bu örnekte ise kendisinden nesne oluşturmayacağımız</a:t>
            </a:r>
          </a:p>
          <a:p>
            <a:r>
              <a:rPr lang="tr-TR" b="1" dirty="0" err="1" smtClean="0">
                <a:latin typeface="Garamond" panose="02020404030301010803" pitchFamily="18" charset="0"/>
              </a:rPr>
              <a:t>Yayin</a:t>
            </a:r>
            <a:r>
              <a:rPr lang="tr-TR" dirty="0" smtClean="0">
                <a:latin typeface="Garamond" panose="02020404030301010803" pitchFamily="18" charset="0"/>
              </a:rPr>
              <a:t> sınıfının soyut bir metodu yoktur. Ancak</a:t>
            </a:r>
          </a:p>
          <a:p>
            <a:r>
              <a:rPr lang="tr-TR" dirty="0" smtClean="0">
                <a:latin typeface="Garamond" panose="02020404030301010803" pitchFamily="18" charset="0"/>
              </a:rPr>
              <a:t>örnek değişkenleri ve bunlara ilk değer atamak için</a:t>
            </a:r>
          </a:p>
          <a:p>
            <a:r>
              <a:rPr lang="tr-TR" dirty="0" smtClean="0">
                <a:latin typeface="Garamond" panose="02020404030301010803" pitchFamily="18" charset="0"/>
              </a:rPr>
              <a:t> bir yapılandırıcısı vardır.</a:t>
            </a:r>
          </a:p>
          <a:p>
            <a:r>
              <a:rPr lang="tr-TR" dirty="0" smtClean="0">
                <a:latin typeface="Garamond" panose="02020404030301010803" pitchFamily="18" charset="0"/>
              </a:rPr>
              <a:t>Dolayısıyla bu değişkenler alt sınıfa miras kalır ve alt</a:t>
            </a:r>
          </a:p>
          <a:p>
            <a:r>
              <a:rPr lang="tr-TR" dirty="0" smtClean="0">
                <a:latin typeface="Garamond" panose="02020404030301010803" pitchFamily="18" charset="0"/>
              </a:rPr>
              <a:t>sınıftaki yapılandırıcılar üst sınıfın yapılandırıcısını süper</a:t>
            </a:r>
          </a:p>
          <a:p>
            <a:r>
              <a:rPr lang="tr-TR" dirty="0">
                <a:latin typeface="Garamond" panose="02020404030301010803" pitchFamily="18" charset="0"/>
              </a:rPr>
              <a:t>i</a:t>
            </a:r>
            <a:r>
              <a:rPr lang="tr-TR" dirty="0" smtClean="0">
                <a:latin typeface="Garamond" panose="02020404030301010803" pitchFamily="18" charset="0"/>
              </a:rPr>
              <a:t>fadesi ile çağırabilirler.</a:t>
            </a:r>
          </a:p>
        </p:txBody>
      </p:sp>
    </p:spTree>
    <p:extLst>
      <p:ext uri="{BB962C8B-B14F-4D97-AF65-F5344CB8AC3E}">
        <p14:creationId xmlns:p14="http://schemas.microsoft.com/office/powerpoint/2010/main" val="156190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Dikdörtgen 1"/>
          <p:cNvSpPr/>
          <p:nvPr/>
        </p:nvSpPr>
        <p:spPr>
          <a:xfrm>
            <a:off x="3160634" y="0"/>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pic>
        <p:nvPicPr>
          <p:cNvPr id="3" name="Resim 2"/>
          <p:cNvPicPr>
            <a:picLocks noChangeAspect="1"/>
          </p:cNvPicPr>
          <p:nvPr/>
        </p:nvPicPr>
        <p:blipFill>
          <a:blip r:embed="rId2"/>
          <a:stretch>
            <a:fillRect/>
          </a:stretch>
        </p:blipFill>
        <p:spPr>
          <a:xfrm>
            <a:off x="4263031" y="615539"/>
            <a:ext cx="3952875" cy="1619250"/>
          </a:xfrm>
          <a:prstGeom prst="rect">
            <a:avLst/>
          </a:prstGeom>
        </p:spPr>
      </p:pic>
      <p:pic>
        <p:nvPicPr>
          <p:cNvPr id="4" name="Resim 3"/>
          <p:cNvPicPr>
            <a:picLocks noChangeAspect="1"/>
          </p:cNvPicPr>
          <p:nvPr/>
        </p:nvPicPr>
        <p:blipFill>
          <a:blip r:embed="rId3"/>
          <a:stretch>
            <a:fillRect/>
          </a:stretch>
        </p:blipFill>
        <p:spPr>
          <a:xfrm>
            <a:off x="144379" y="3946358"/>
            <a:ext cx="3761873" cy="2821405"/>
          </a:xfrm>
          <a:prstGeom prst="rect">
            <a:avLst/>
          </a:prstGeom>
        </p:spPr>
      </p:pic>
      <p:pic>
        <p:nvPicPr>
          <p:cNvPr id="7" name="Resim 6"/>
          <p:cNvPicPr>
            <a:picLocks noChangeAspect="1"/>
          </p:cNvPicPr>
          <p:nvPr/>
        </p:nvPicPr>
        <p:blipFill>
          <a:blip r:embed="rId4"/>
          <a:stretch>
            <a:fillRect/>
          </a:stretch>
        </p:blipFill>
        <p:spPr>
          <a:xfrm>
            <a:off x="4263031" y="3946358"/>
            <a:ext cx="3652037" cy="2821405"/>
          </a:xfrm>
          <a:prstGeom prst="rect">
            <a:avLst/>
          </a:prstGeom>
        </p:spPr>
      </p:pic>
      <p:pic>
        <p:nvPicPr>
          <p:cNvPr id="8" name="Resim 7"/>
          <p:cNvPicPr>
            <a:picLocks noChangeAspect="1"/>
          </p:cNvPicPr>
          <p:nvPr/>
        </p:nvPicPr>
        <p:blipFill>
          <a:blip r:embed="rId5"/>
          <a:stretch>
            <a:fillRect/>
          </a:stretch>
        </p:blipFill>
        <p:spPr>
          <a:xfrm>
            <a:off x="8215906" y="3946358"/>
            <a:ext cx="3889704" cy="2821405"/>
          </a:xfrm>
          <a:prstGeom prst="rect">
            <a:avLst/>
          </a:prstGeom>
        </p:spPr>
      </p:pic>
      <p:sp>
        <p:nvSpPr>
          <p:cNvPr id="9" name="Dikdörtgen 8"/>
          <p:cNvSpPr/>
          <p:nvPr/>
        </p:nvSpPr>
        <p:spPr>
          <a:xfrm>
            <a:off x="292980" y="2628908"/>
            <a:ext cx="11183389" cy="923330"/>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Başka bir örnek olarak </a:t>
            </a:r>
            <a:r>
              <a:rPr lang="tr-TR" altLang="tr-TR" dirty="0" smtClean="0">
                <a:latin typeface="Garamond" panose="02020404030301010803" pitchFamily="18" charset="0"/>
              </a:rPr>
              <a:t>yukarıda </a:t>
            </a:r>
            <a:r>
              <a:rPr lang="tr-TR" altLang="tr-TR" dirty="0" smtClean="0">
                <a:latin typeface="Garamond" panose="02020404030301010803" pitchFamily="18" charset="0"/>
              </a:rPr>
              <a:t>verilen </a:t>
            </a:r>
            <a:r>
              <a:rPr lang="tr-TR" altLang="tr-TR" dirty="0" err="1" smtClean="0">
                <a:latin typeface="Garamond" panose="02020404030301010803" pitchFamily="18" charset="0"/>
              </a:rPr>
              <a:t>GirisMenu</a:t>
            </a:r>
            <a:r>
              <a:rPr lang="tr-TR" altLang="tr-TR" dirty="0" smtClean="0">
                <a:latin typeface="Garamond" panose="02020404030301010803" pitchFamily="18" charset="0"/>
              </a:rPr>
              <a:t> </a:t>
            </a:r>
            <a:r>
              <a:rPr lang="tr-TR" altLang="tr-TR" dirty="0" smtClean="0">
                <a:latin typeface="Garamond" panose="02020404030301010803" pitchFamily="18" charset="0"/>
              </a:rPr>
              <a:t>sınıfını ele alalım. </a:t>
            </a:r>
            <a:r>
              <a:rPr lang="tr-TR" altLang="tr-TR" dirty="0" smtClean="0">
                <a:latin typeface="Garamond" panose="02020404030301010803" pitchFamily="18" charset="0"/>
              </a:rPr>
              <a:t>Bu sınıftan nesne oluşturmayacağız ancak  </a:t>
            </a:r>
            <a:r>
              <a:rPr lang="tr-TR" altLang="tr-TR" b="1" dirty="0" smtClean="0">
                <a:latin typeface="Garamond" panose="02020404030301010803" pitchFamily="18" charset="0"/>
              </a:rPr>
              <a:t>sabah, </a:t>
            </a:r>
            <a:r>
              <a:rPr lang="tr-TR" altLang="tr-TR" b="1" dirty="0" err="1" smtClean="0">
                <a:latin typeface="Garamond" panose="02020404030301010803" pitchFamily="18" charset="0"/>
              </a:rPr>
              <a:t>gunduz</a:t>
            </a:r>
            <a:r>
              <a:rPr lang="tr-TR" altLang="tr-TR" b="1" dirty="0" smtClean="0">
                <a:latin typeface="Garamond" panose="02020404030301010803" pitchFamily="18" charset="0"/>
              </a:rPr>
              <a:t> </a:t>
            </a:r>
            <a:r>
              <a:rPr lang="tr-TR" altLang="tr-TR" dirty="0" smtClean="0">
                <a:latin typeface="Garamond" panose="02020404030301010803" pitchFamily="18" charset="0"/>
              </a:rPr>
              <a:t>ve</a:t>
            </a:r>
            <a:r>
              <a:rPr lang="tr-TR" altLang="tr-TR" b="1" dirty="0" smtClean="0">
                <a:latin typeface="Garamond" panose="02020404030301010803" pitchFamily="18" charset="0"/>
              </a:rPr>
              <a:t> aksam</a:t>
            </a:r>
            <a:r>
              <a:rPr lang="tr-TR" altLang="tr-TR" dirty="0" smtClean="0">
                <a:latin typeface="Garamond" panose="02020404030301010803" pitchFamily="18" charset="0"/>
              </a:rPr>
              <a:t> isimli üç</a:t>
            </a:r>
            <a:r>
              <a:rPr lang="tr-TR" altLang="tr-TR" dirty="0" smtClean="0">
                <a:latin typeface="Garamond" panose="02020404030301010803" pitchFamily="18" charset="0"/>
              </a:rPr>
              <a:t> </a:t>
            </a:r>
            <a:r>
              <a:rPr lang="tr-TR" altLang="tr-TR" dirty="0" smtClean="0">
                <a:latin typeface="Garamond" panose="02020404030301010803" pitchFamily="18" charset="0"/>
              </a:rPr>
              <a:t>soyut </a:t>
            </a:r>
            <a:r>
              <a:rPr lang="tr-TR" altLang="tr-TR" dirty="0" smtClean="0">
                <a:latin typeface="Garamond" panose="02020404030301010803" pitchFamily="18" charset="0"/>
              </a:rPr>
              <a:t> metodu deklare ederek ile alt sınıfları bu metotları </a:t>
            </a:r>
            <a:r>
              <a:rPr lang="tr-TR" altLang="tr-TR" dirty="0" err="1" smtClean="0">
                <a:latin typeface="Garamond" panose="02020404030301010803" pitchFamily="18" charset="0"/>
              </a:rPr>
              <a:t>override</a:t>
            </a:r>
            <a:r>
              <a:rPr lang="tr-TR" altLang="tr-TR" dirty="0" smtClean="0">
                <a:latin typeface="Garamond" panose="02020404030301010803" pitchFamily="18" charset="0"/>
              </a:rPr>
              <a:t> etmek zorunda bırakırız. Bu metotların içeriği aşağıdaki gibi alt sınıflara bağlı olarak değişebilir.</a:t>
            </a:r>
            <a:endParaRPr lang="tr-TR" altLang="tr-TR" dirty="0"/>
          </a:p>
        </p:txBody>
      </p:sp>
    </p:spTree>
    <p:extLst>
      <p:ext uri="{BB962C8B-B14F-4D97-AF65-F5344CB8AC3E}">
        <p14:creationId xmlns:p14="http://schemas.microsoft.com/office/powerpoint/2010/main" val="2289905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556262" y="1403006"/>
            <a:ext cx="3584417" cy="2066927"/>
          </a:xfrm>
          <a:prstGeom prst="rect">
            <a:avLst/>
          </a:prstGeom>
        </p:spPr>
      </p:pic>
      <p:sp>
        <p:nvSpPr>
          <p:cNvPr id="3" name="Dikdörtgen 2"/>
          <p:cNvSpPr/>
          <p:nvPr/>
        </p:nvSpPr>
        <p:spPr>
          <a:xfrm>
            <a:off x="2770908" y="99753"/>
            <a:ext cx="658250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
        <p:nvSpPr>
          <p:cNvPr id="4" name="Dikdörtgen 3"/>
          <p:cNvSpPr/>
          <p:nvPr/>
        </p:nvSpPr>
        <p:spPr>
          <a:xfrm>
            <a:off x="266418" y="610597"/>
            <a:ext cx="11183389" cy="923330"/>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Başka bir örnek olarak aşağıda verilen Cihaz sınıfını ele alalım. Bu sınıfın da iki soyut iki </a:t>
            </a:r>
            <a:r>
              <a:rPr lang="tr-TR" altLang="tr-TR" dirty="0" smtClean="0">
                <a:latin typeface="Garamond" panose="02020404030301010803" pitchFamily="18" charset="0"/>
              </a:rPr>
              <a:t>de soyut olmayan </a:t>
            </a:r>
            <a:r>
              <a:rPr lang="tr-TR" altLang="tr-TR" dirty="0" smtClean="0">
                <a:latin typeface="Garamond" panose="02020404030301010803" pitchFamily="18" charset="0"/>
              </a:rPr>
              <a:t>metodu vardır. Buna göre  bu sınıfın alt sınıflarında soyut </a:t>
            </a:r>
            <a:r>
              <a:rPr lang="tr-TR" altLang="tr-TR" i="1" dirty="0" smtClean="0">
                <a:latin typeface="Garamond" panose="02020404030301010803" pitchFamily="18" charset="0"/>
              </a:rPr>
              <a:t>başlat</a:t>
            </a:r>
            <a:r>
              <a:rPr lang="tr-TR" altLang="tr-TR" dirty="0" smtClean="0">
                <a:latin typeface="Garamond" panose="02020404030301010803" pitchFamily="18" charset="0"/>
              </a:rPr>
              <a:t> ve </a:t>
            </a:r>
            <a:r>
              <a:rPr lang="tr-TR" altLang="tr-TR" i="1" dirty="0" smtClean="0">
                <a:latin typeface="Garamond" panose="02020404030301010803" pitchFamily="18" charset="0"/>
              </a:rPr>
              <a:t>kapat</a:t>
            </a:r>
            <a:r>
              <a:rPr lang="tr-TR" altLang="tr-TR" dirty="0" smtClean="0">
                <a:latin typeface="Garamond" panose="02020404030301010803" pitchFamily="18" charset="0"/>
              </a:rPr>
              <a:t> metotlarına örtme işlemi uygulanmak zorundadır.</a:t>
            </a:r>
          </a:p>
          <a:p>
            <a:pPr lvl="0" algn="just" eaLnBrk="0" fontAlgn="base" hangingPunct="0">
              <a:spcBef>
                <a:spcPct val="0"/>
              </a:spcBef>
              <a:spcAft>
                <a:spcPct val="0"/>
              </a:spcAft>
            </a:pPr>
            <a:r>
              <a:rPr lang="tr-TR" altLang="tr-TR" dirty="0" smtClean="0"/>
              <a:t> </a:t>
            </a:r>
            <a:endParaRPr lang="tr-TR" altLang="tr-TR" dirty="0"/>
          </a:p>
        </p:txBody>
      </p:sp>
      <p:sp>
        <p:nvSpPr>
          <p:cNvPr id="7" name="Dikdörtgen 6"/>
          <p:cNvSpPr/>
          <p:nvPr/>
        </p:nvSpPr>
        <p:spPr>
          <a:xfrm>
            <a:off x="90313" y="4576848"/>
            <a:ext cx="7378029" cy="1200329"/>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Yanda görüldüğü gibi başlat ve kapat metotları, Kamera sınıfında tanımlandığı gibi çalışacaktır. </a:t>
            </a:r>
            <a:r>
              <a:rPr lang="tr-TR" altLang="tr-TR" b="1" dirty="0" err="1" smtClean="0">
                <a:latin typeface="Garamond" panose="02020404030301010803" pitchFamily="18" charset="0"/>
              </a:rPr>
              <a:t>modelBilgi</a:t>
            </a:r>
            <a:r>
              <a:rPr lang="tr-TR" altLang="tr-TR" dirty="0" smtClean="0">
                <a:latin typeface="Garamond" panose="02020404030301010803" pitchFamily="18" charset="0"/>
              </a:rPr>
              <a:t> metodu ise metot örtme yapılmadığı için, bir üst sınıfına bakılacak ve Cihaz sınıfındaki haliyle çalışacaktır.</a:t>
            </a:r>
          </a:p>
          <a:p>
            <a:pPr lvl="0" algn="just" eaLnBrk="0" fontAlgn="base" hangingPunct="0">
              <a:spcBef>
                <a:spcPct val="0"/>
              </a:spcBef>
              <a:spcAft>
                <a:spcPct val="0"/>
              </a:spcAft>
            </a:pPr>
            <a:r>
              <a:rPr lang="tr-TR" altLang="tr-TR" dirty="0" smtClean="0"/>
              <a:t> </a:t>
            </a:r>
            <a:endParaRPr lang="tr-TR" altLang="tr-TR" dirty="0"/>
          </a:p>
        </p:txBody>
      </p:sp>
      <p:pic>
        <p:nvPicPr>
          <p:cNvPr id="8" name="Resim 7"/>
          <p:cNvPicPr>
            <a:picLocks noChangeAspect="1"/>
          </p:cNvPicPr>
          <p:nvPr/>
        </p:nvPicPr>
        <p:blipFill>
          <a:blip r:embed="rId3"/>
          <a:stretch>
            <a:fillRect/>
          </a:stretch>
        </p:blipFill>
        <p:spPr>
          <a:xfrm>
            <a:off x="6478438" y="1403006"/>
            <a:ext cx="5213974" cy="2227975"/>
          </a:xfrm>
          <a:prstGeom prst="rect">
            <a:avLst/>
          </a:prstGeom>
        </p:spPr>
      </p:pic>
      <p:pic>
        <p:nvPicPr>
          <p:cNvPr id="10" name="Resim 9"/>
          <p:cNvPicPr>
            <a:picLocks noChangeAspect="1"/>
          </p:cNvPicPr>
          <p:nvPr/>
        </p:nvPicPr>
        <p:blipFill>
          <a:blip r:embed="rId4"/>
          <a:stretch>
            <a:fillRect/>
          </a:stretch>
        </p:blipFill>
        <p:spPr>
          <a:xfrm>
            <a:off x="7468343" y="3796815"/>
            <a:ext cx="4723658" cy="3061186"/>
          </a:xfrm>
          <a:prstGeom prst="rect">
            <a:avLst/>
          </a:prstGeom>
        </p:spPr>
      </p:pic>
    </p:spTree>
    <p:extLst>
      <p:ext uri="{BB962C8B-B14F-4D97-AF65-F5344CB8AC3E}">
        <p14:creationId xmlns:p14="http://schemas.microsoft.com/office/powerpoint/2010/main" val="273939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0" y="533746"/>
            <a:ext cx="6010102" cy="2940840"/>
          </a:xfrm>
          <a:prstGeom prst="rect">
            <a:avLst/>
          </a:prstGeom>
        </p:spPr>
      </p:pic>
      <p:sp>
        <p:nvSpPr>
          <p:cNvPr id="3" name="Dikdörtgen 2"/>
          <p:cNvSpPr/>
          <p:nvPr/>
        </p:nvSpPr>
        <p:spPr>
          <a:xfrm>
            <a:off x="869821" y="13397"/>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pic>
        <p:nvPicPr>
          <p:cNvPr id="4" name="Resim 3"/>
          <p:cNvPicPr>
            <a:picLocks noChangeAspect="1"/>
          </p:cNvPicPr>
          <p:nvPr/>
        </p:nvPicPr>
        <p:blipFill>
          <a:blip r:embed="rId3"/>
          <a:stretch>
            <a:fillRect/>
          </a:stretch>
        </p:blipFill>
        <p:spPr>
          <a:xfrm>
            <a:off x="7520005" y="30143"/>
            <a:ext cx="4671995" cy="3242445"/>
          </a:xfrm>
          <a:prstGeom prst="rect">
            <a:avLst/>
          </a:prstGeom>
        </p:spPr>
      </p:pic>
      <p:sp>
        <p:nvSpPr>
          <p:cNvPr id="6" name="Oval 5"/>
          <p:cNvSpPr/>
          <p:nvPr/>
        </p:nvSpPr>
        <p:spPr>
          <a:xfrm>
            <a:off x="9733867" y="1451980"/>
            <a:ext cx="548640" cy="1993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9692280" y="2061713"/>
            <a:ext cx="512769" cy="14825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9903124" y="2209972"/>
            <a:ext cx="379383" cy="1622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0" y="3992064"/>
            <a:ext cx="7030528" cy="2585323"/>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Yine </a:t>
            </a:r>
            <a:r>
              <a:rPr lang="tr-TR" altLang="tr-TR" b="1" dirty="0" smtClean="0">
                <a:latin typeface="Garamond" panose="02020404030301010803" pitchFamily="18" charset="0"/>
              </a:rPr>
              <a:t>Cihaz</a:t>
            </a:r>
            <a:r>
              <a:rPr lang="tr-TR" altLang="tr-TR" dirty="0" smtClean="0">
                <a:latin typeface="Garamond" panose="02020404030301010803" pitchFamily="18" charset="0"/>
              </a:rPr>
              <a:t> sınıfının alt sınıfı olacak </a:t>
            </a:r>
            <a:r>
              <a:rPr lang="tr-TR" altLang="tr-TR" b="1" dirty="0" smtClean="0">
                <a:latin typeface="Garamond" panose="02020404030301010803" pitchFamily="18" charset="0"/>
              </a:rPr>
              <a:t>Bilgisayar</a:t>
            </a:r>
            <a:r>
              <a:rPr lang="tr-TR" altLang="tr-TR" dirty="0" smtClean="0">
                <a:latin typeface="Garamond" panose="02020404030301010803" pitchFamily="18" charset="0"/>
              </a:rPr>
              <a:t> </a:t>
            </a:r>
            <a:r>
              <a:rPr lang="tr-TR" altLang="tr-TR" dirty="0" smtClean="0">
                <a:latin typeface="Garamond" panose="02020404030301010803" pitchFamily="18" charset="0"/>
              </a:rPr>
              <a:t>isimli bir sınıf tanımlayalım. Bu sınıftan bir nesne oluşturduğumuzda </a:t>
            </a:r>
            <a:r>
              <a:rPr lang="tr-TR" altLang="tr-TR" dirty="0" smtClean="0">
                <a:latin typeface="Garamond" panose="02020404030301010803" pitchFamily="18" charset="0"/>
              </a:rPr>
              <a:t>sağ üstteki gibi soyut </a:t>
            </a:r>
            <a:r>
              <a:rPr lang="tr-TR" altLang="tr-TR" dirty="0" smtClean="0">
                <a:latin typeface="Garamond" panose="02020404030301010803" pitchFamily="18" charset="0"/>
              </a:rPr>
              <a:t>metotların </a:t>
            </a:r>
            <a:r>
              <a:rPr lang="tr-TR" altLang="tr-TR" b="1" dirty="0" smtClean="0">
                <a:latin typeface="Garamond" panose="02020404030301010803" pitchFamily="18" charset="0"/>
              </a:rPr>
              <a:t>Bilgisayar</a:t>
            </a:r>
            <a:r>
              <a:rPr lang="tr-TR" altLang="tr-TR" dirty="0" smtClean="0">
                <a:latin typeface="Garamond" panose="02020404030301010803" pitchFamily="18" charset="0"/>
              </a:rPr>
              <a:t> sınıfında </a:t>
            </a:r>
            <a:r>
              <a:rPr lang="tr-TR" altLang="tr-TR" dirty="0" err="1" smtClean="0">
                <a:latin typeface="Garamond" panose="02020404030301010803" pitchFamily="18" charset="0"/>
              </a:rPr>
              <a:t>override</a:t>
            </a:r>
            <a:r>
              <a:rPr lang="tr-TR" altLang="tr-TR" dirty="0" smtClean="0">
                <a:latin typeface="Garamond" panose="02020404030301010803" pitchFamily="18" charset="0"/>
              </a:rPr>
              <a:t> edildiği belirtilmekte, </a:t>
            </a:r>
            <a:r>
              <a:rPr lang="tr-TR" altLang="tr-TR" b="1" dirty="0" err="1" smtClean="0">
                <a:latin typeface="Garamond" panose="02020404030301010803" pitchFamily="18" charset="0"/>
              </a:rPr>
              <a:t>modelbilgi</a:t>
            </a:r>
            <a:r>
              <a:rPr lang="tr-TR" altLang="tr-TR" dirty="0" smtClean="0">
                <a:latin typeface="Garamond" panose="02020404030301010803" pitchFamily="18" charset="0"/>
              </a:rPr>
              <a:t> metodunun ise </a:t>
            </a:r>
            <a:r>
              <a:rPr lang="tr-TR" altLang="tr-TR" b="1" dirty="0" smtClean="0">
                <a:latin typeface="Garamond" panose="02020404030301010803" pitchFamily="18" charset="0"/>
              </a:rPr>
              <a:t>Cihaz</a:t>
            </a:r>
            <a:r>
              <a:rPr lang="tr-TR" altLang="tr-TR" dirty="0" smtClean="0">
                <a:latin typeface="Garamond" panose="02020404030301010803" pitchFamily="18" charset="0"/>
              </a:rPr>
              <a:t> sınıfından </a:t>
            </a:r>
            <a:r>
              <a:rPr lang="tr-TR" altLang="tr-TR" dirty="0" smtClean="0">
                <a:latin typeface="Garamond" panose="02020404030301010803" pitchFamily="18" charset="0"/>
              </a:rPr>
              <a:t>miras kaldığı </a:t>
            </a:r>
            <a:r>
              <a:rPr lang="tr-TR" altLang="tr-TR" dirty="0" smtClean="0">
                <a:latin typeface="Garamond" panose="02020404030301010803" pitchFamily="18" charset="0"/>
              </a:rPr>
              <a:t>görünmektedir.</a:t>
            </a:r>
          </a:p>
          <a:p>
            <a:pPr lvl="0" algn="just" eaLnBrk="0" fontAlgn="base" hangingPunct="0">
              <a:spcBef>
                <a:spcPct val="0"/>
              </a:spcBef>
              <a:spcAft>
                <a:spcPct val="0"/>
              </a:spcAft>
            </a:pPr>
            <a:endParaRPr lang="tr-TR" altLang="tr-TR" dirty="0">
              <a:latin typeface="Garamond" panose="02020404030301010803" pitchFamily="18" charset="0"/>
            </a:endParaRPr>
          </a:p>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main metodunda bir Bilgisayar nesnesi oluşturup, bu metotları çağırıp gözlemleyebiliriz.</a:t>
            </a:r>
            <a:endParaRPr lang="tr-TR" altLang="tr-TR" dirty="0">
              <a:latin typeface="Garamond" panose="02020404030301010803" pitchFamily="18" charset="0"/>
            </a:endParaRPr>
          </a:p>
          <a:p>
            <a:pPr lvl="0" algn="just" eaLnBrk="0" fontAlgn="base" hangingPunct="0">
              <a:spcBef>
                <a:spcPct val="0"/>
              </a:spcBef>
              <a:spcAft>
                <a:spcPct val="0"/>
              </a:spcAft>
            </a:pPr>
            <a:endParaRPr lang="tr-TR" altLang="tr-TR" dirty="0" smtClean="0"/>
          </a:p>
          <a:p>
            <a:pPr lvl="0" algn="just" eaLnBrk="0" fontAlgn="base" hangingPunct="0">
              <a:spcBef>
                <a:spcPct val="0"/>
              </a:spcBef>
              <a:spcAft>
                <a:spcPct val="0"/>
              </a:spcAft>
            </a:pPr>
            <a:r>
              <a:rPr lang="tr-TR" altLang="tr-TR" dirty="0" smtClean="0"/>
              <a:t> </a:t>
            </a:r>
            <a:endParaRPr lang="tr-TR" altLang="tr-TR" dirty="0"/>
          </a:p>
        </p:txBody>
      </p:sp>
      <p:pic>
        <p:nvPicPr>
          <p:cNvPr id="12" name="Resim 11"/>
          <p:cNvPicPr>
            <a:picLocks noChangeAspect="1"/>
          </p:cNvPicPr>
          <p:nvPr/>
        </p:nvPicPr>
        <p:blipFill>
          <a:blip r:embed="rId4"/>
          <a:stretch>
            <a:fillRect/>
          </a:stretch>
        </p:blipFill>
        <p:spPr>
          <a:xfrm>
            <a:off x="7591244" y="3786056"/>
            <a:ext cx="3916395" cy="3071944"/>
          </a:xfrm>
          <a:prstGeom prst="rect">
            <a:avLst/>
          </a:prstGeom>
        </p:spPr>
      </p:pic>
      <p:sp>
        <p:nvSpPr>
          <p:cNvPr id="5" name="Aşağı Ok 4"/>
          <p:cNvSpPr/>
          <p:nvPr/>
        </p:nvSpPr>
        <p:spPr>
          <a:xfrm>
            <a:off x="9485245" y="3398808"/>
            <a:ext cx="797261" cy="362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71833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Dikdörtgen 3"/>
          <p:cNvSpPr/>
          <p:nvPr/>
        </p:nvSpPr>
        <p:spPr>
          <a:xfrm>
            <a:off x="2787534" y="0"/>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
        <p:nvSpPr>
          <p:cNvPr id="5" name="Rectangle 1"/>
          <p:cNvSpPr>
            <a:spLocks noChangeArrowheads="1"/>
          </p:cNvSpPr>
          <p:nvPr/>
        </p:nvSpPr>
        <p:spPr bwMode="auto">
          <a:xfrm>
            <a:off x="267238" y="523220"/>
            <a:ext cx="1117574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solidFill>
                  <a:schemeClr val="tx1"/>
                </a:solidFill>
                <a:effectLst/>
                <a:latin typeface="Garamond" panose="02020404030301010803" pitchFamily="18" charset="0"/>
              </a:rPr>
              <a:t>Bazı durumlarda, bazı sınıf/sınıfların</a:t>
            </a:r>
            <a:r>
              <a:rPr kumimoji="0" lang="tr-TR" altLang="tr-TR" b="0" i="0" u="none" strike="noStrike" cap="none" normalizeH="0" dirty="0" smtClean="0">
                <a:ln>
                  <a:noFill/>
                </a:ln>
                <a:solidFill>
                  <a:schemeClr val="tx1"/>
                </a:solidFill>
                <a:effectLst/>
                <a:latin typeface="Garamond" panose="02020404030301010803" pitchFamily="18" charset="0"/>
              </a:rPr>
              <a:t> ortak </a:t>
            </a:r>
            <a:r>
              <a:rPr kumimoji="0" lang="tr-TR" altLang="tr-TR" b="0" i="0" u="none" strike="noStrike" cap="none" normalizeH="0" baseline="0" dirty="0" smtClean="0">
                <a:ln>
                  <a:noFill/>
                </a:ln>
                <a:solidFill>
                  <a:schemeClr val="tx1"/>
                </a:solidFill>
                <a:effectLst/>
                <a:latin typeface="Garamond" panose="02020404030301010803" pitchFamily="18" charset="0"/>
              </a:rPr>
              <a:t>metot/değişkenlerine sahip bir</a:t>
            </a:r>
            <a:r>
              <a:rPr kumimoji="0" lang="tr-TR" altLang="tr-TR" b="0" i="0" u="none" strike="noStrike" cap="none" normalizeH="0" dirty="0" smtClean="0">
                <a:ln>
                  <a:noFill/>
                </a:ln>
                <a:solidFill>
                  <a:schemeClr val="tx1"/>
                </a:solidFill>
                <a:effectLst/>
                <a:latin typeface="Garamond" panose="02020404030301010803" pitchFamily="18" charset="0"/>
              </a:rPr>
              <a:t> üst sınıf tanımlarken, bu üst sınıftan bir nesne tanımlayamayabiliriz ya da tanımlamak istemeyiz. </a:t>
            </a:r>
            <a:r>
              <a:rPr lang="tr-TR" altLang="tr-TR" dirty="0" smtClean="0">
                <a:latin typeface="Garamond" panose="02020404030301010803" pitchFamily="18" charset="0"/>
              </a:rPr>
              <a:t>Kendisinden b</a:t>
            </a:r>
            <a:r>
              <a:rPr kumimoji="0" lang="tr-TR" altLang="tr-TR" b="0" i="0" u="none" strike="noStrike" cap="none" normalizeH="0" dirty="0" smtClean="0">
                <a:ln>
                  <a:noFill/>
                </a:ln>
                <a:solidFill>
                  <a:schemeClr val="tx1"/>
                </a:solidFill>
                <a:effectLst/>
                <a:latin typeface="Garamond" panose="02020404030301010803" pitchFamily="18" charset="0"/>
              </a:rPr>
              <a:t>ir nesne oluşturmayacağımız, bir başka ifadeyle somut bir yapı ortaya çıkarmayacağımız bu sınıfa soyut sınıf deriz. </a:t>
            </a:r>
          </a:p>
          <a:p>
            <a:pPr marL="0" marR="0" lvl="0" indent="0" algn="just" defTabSz="914400" rtl="0" eaLnBrk="0" fontAlgn="base" latinLnBrk="0" hangingPunct="0">
              <a:lnSpc>
                <a:spcPct val="100000"/>
              </a:lnSpc>
              <a:spcBef>
                <a:spcPct val="0"/>
              </a:spcBef>
              <a:spcAft>
                <a:spcPct val="0"/>
              </a:spcAft>
              <a:buClrTx/>
              <a:buSzTx/>
              <a:buFontTx/>
              <a:buNone/>
              <a:tabLst/>
            </a:pPr>
            <a:endParaRPr lang="tr-TR" altLang="tr-TR" dirty="0">
              <a:latin typeface="Garamond" panose="02020404030301010803"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tr-TR" altLang="tr-TR" b="0" i="0" u="none" strike="noStrike" cap="none" normalizeH="0" dirty="0" smtClean="0">
                <a:ln>
                  <a:noFill/>
                </a:ln>
                <a:solidFill>
                  <a:schemeClr val="tx1"/>
                </a:solidFill>
                <a:effectLst/>
                <a:latin typeface="Garamond" panose="02020404030301010803" pitchFamily="18" charset="0"/>
              </a:rPr>
              <a:t>Bunun için sınıfı tanımlarken </a:t>
            </a:r>
            <a:r>
              <a:rPr kumimoji="0" lang="tr-TR" altLang="tr-TR" b="1" i="1" u="none" strike="noStrike" cap="none" normalizeH="0" dirty="0" err="1" smtClean="0">
                <a:ln>
                  <a:noFill/>
                </a:ln>
                <a:solidFill>
                  <a:schemeClr val="tx1"/>
                </a:solidFill>
                <a:effectLst/>
                <a:latin typeface="Garamond" panose="02020404030301010803" pitchFamily="18" charset="0"/>
              </a:rPr>
              <a:t>class</a:t>
            </a:r>
            <a:r>
              <a:rPr kumimoji="0" lang="tr-TR" altLang="tr-TR" b="0" i="0" u="none" strike="noStrike" cap="none" normalizeH="0" dirty="0" smtClean="0">
                <a:ln>
                  <a:noFill/>
                </a:ln>
                <a:solidFill>
                  <a:schemeClr val="tx1"/>
                </a:solidFill>
                <a:effectLst/>
                <a:latin typeface="Garamond" panose="02020404030301010803" pitchFamily="18" charset="0"/>
              </a:rPr>
              <a:t> ifadesinden önce </a:t>
            </a:r>
            <a:r>
              <a:rPr kumimoji="0" lang="tr-TR" altLang="tr-TR" b="1" i="1" u="none" strike="noStrike" cap="none" normalizeH="0" dirty="0" err="1" smtClean="0">
                <a:ln>
                  <a:noFill/>
                </a:ln>
                <a:solidFill>
                  <a:schemeClr val="tx1"/>
                </a:solidFill>
                <a:effectLst/>
                <a:latin typeface="Garamond" panose="02020404030301010803" pitchFamily="18" charset="0"/>
              </a:rPr>
              <a:t>abstract</a:t>
            </a:r>
            <a:r>
              <a:rPr kumimoji="0" lang="tr-TR" altLang="tr-TR" b="0" i="0" u="none" strike="noStrike" cap="none" normalizeH="0" dirty="0" smtClean="0">
                <a:ln>
                  <a:noFill/>
                </a:ln>
                <a:solidFill>
                  <a:schemeClr val="tx1"/>
                </a:solidFill>
                <a:effectLst/>
                <a:latin typeface="Garamond" panose="02020404030301010803" pitchFamily="18" charset="0"/>
              </a:rPr>
              <a:t> ifadesi getirilir.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altLang="tr-TR" b="0" i="0" u="none" strike="noStrike" cap="none" normalizeH="0" dirty="0" smtClean="0">
              <a:ln>
                <a:noFill/>
              </a:ln>
              <a:solidFill>
                <a:schemeClr val="tx1"/>
              </a:solidFill>
              <a:effectLst/>
              <a:latin typeface="Garamond" panose="02020404030301010803" pitchFamily="18" charset="0"/>
            </a:endParaRPr>
          </a:p>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Soyut sınıfı ortak özellikleri(metot/değişkenleri) toplamak ve bu sınıfı </a:t>
            </a:r>
            <a:r>
              <a:rPr lang="tr-TR" altLang="tr-TR" dirty="0" smtClean="0">
                <a:latin typeface="Garamond" panose="02020404030301010803" pitchFamily="18" charset="0"/>
              </a:rPr>
              <a:t>genişleten (</a:t>
            </a:r>
            <a:r>
              <a:rPr lang="tr-TR" altLang="tr-TR" dirty="0" err="1" smtClean="0">
                <a:latin typeface="Garamond" panose="02020404030301010803" pitchFamily="18" charset="0"/>
              </a:rPr>
              <a:t>extend</a:t>
            </a:r>
            <a:r>
              <a:rPr lang="tr-TR" altLang="tr-TR" dirty="0" smtClean="0">
                <a:latin typeface="Garamond" panose="02020404030301010803" pitchFamily="18" charset="0"/>
              </a:rPr>
              <a:t>) alt sınıflar tanımlamada, kalıtım ile bu özellikleri aktarmak </a:t>
            </a:r>
            <a:r>
              <a:rPr lang="tr-TR" altLang="tr-TR" dirty="0" smtClean="0">
                <a:latin typeface="Garamond" panose="02020404030301010803" pitchFamily="18" charset="0"/>
              </a:rPr>
              <a:t>ve </a:t>
            </a:r>
            <a:r>
              <a:rPr lang="tr-TR" altLang="tr-TR" dirty="0" err="1" smtClean="0">
                <a:solidFill>
                  <a:srgbClr val="FF0000"/>
                </a:solidFill>
                <a:latin typeface="Garamond" panose="02020404030301010803" pitchFamily="18" charset="0"/>
              </a:rPr>
              <a:t>polimorfiz</a:t>
            </a:r>
            <a:r>
              <a:rPr lang="tr-TR" altLang="tr-TR" dirty="0" err="1" smtClean="0">
                <a:solidFill>
                  <a:srgbClr val="FF0000"/>
                </a:solidFill>
                <a:latin typeface="Garamond" panose="02020404030301010803" pitchFamily="18" charset="0"/>
              </a:rPr>
              <a:t>mden</a:t>
            </a:r>
            <a:r>
              <a:rPr lang="tr-TR" altLang="tr-TR" dirty="0" smtClean="0">
                <a:latin typeface="Garamond" panose="02020404030301010803" pitchFamily="18" charset="0"/>
              </a:rPr>
              <a:t> yararlanmak </a:t>
            </a:r>
            <a:r>
              <a:rPr lang="tr-TR" altLang="tr-TR" dirty="0" smtClean="0">
                <a:latin typeface="Garamond" panose="02020404030301010803" pitchFamily="18" charset="0"/>
              </a:rPr>
              <a:t>için kullanabiliriz. </a:t>
            </a:r>
            <a:endParaRPr lang="tr-TR" altLang="tr-TR" dirty="0">
              <a:latin typeface="Garamond" panose="02020404030301010803" pitchFamily="18" charset="0"/>
            </a:endParaRPr>
          </a:p>
          <a:p>
            <a:pPr marL="285750" lvl="0" indent="-285750" algn="just" eaLnBrk="0" fontAlgn="base" hangingPunct="0">
              <a:spcBef>
                <a:spcPct val="0"/>
              </a:spcBef>
              <a:spcAft>
                <a:spcPct val="0"/>
              </a:spcAft>
              <a:buFont typeface="Wingdings" panose="05000000000000000000" pitchFamily="2" charset="2"/>
              <a:buChar char="v"/>
            </a:pPr>
            <a:endParaRPr lang="tr-TR" altLang="tr-TR" dirty="0" smtClean="0">
              <a:latin typeface="Garamond" panose="02020404030301010803" pitchFamily="18" charset="0"/>
            </a:endParaRPr>
          </a:p>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Aşağıdaki </a:t>
            </a:r>
            <a:r>
              <a:rPr lang="tr-TR" altLang="tr-TR" b="1" i="1" dirty="0" err="1" smtClean="0">
                <a:latin typeface="Garamond" panose="02020404030301010803" pitchFamily="18" charset="0"/>
              </a:rPr>
              <a:t>Tasit</a:t>
            </a:r>
            <a:r>
              <a:rPr lang="tr-TR" altLang="tr-TR" dirty="0" smtClean="0">
                <a:latin typeface="Garamond" panose="02020404030301010803" pitchFamily="18" charset="0"/>
              </a:rPr>
              <a:t> sınıfını ele alalım</a:t>
            </a:r>
            <a:r>
              <a:rPr lang="tr-TR" altLang="tr-TR" dirty="0">
                <a:latin typeface="Garamond" panose="02020404030301010803" pitchFamily="18" charset="0"/>
              </a:rPr>
              <a:t>. </a:t>
            </a:r>
            <a:r>
              <a:rPr lang="tr-TR" altLang="tr-TR" dirty="0" smtClean="0">
                <a:latin typeface="Garamond" panose="02020404030301010803" pitchFamily="18" charset="0"/>
              </a:rPr>
              <a:t>Bu </a:t>
            </a:r>
            <a:r>
              <a:rPr lang="tr-TR" altLang="tr-TR" dirty="0" smtClean="0">
                <a:latin typeface="Garamond" panose="02020404030301010803" pitchFamily="18" charset="0"/>
              </a:rPr>
              <a:t>sınıfı, </a:t>
            </a:r>
            <a:r>
              <a:rPr lang="tr-TR" altLang="tr-TR" b="1" i="1" dirty="0" smtClean="0">
                <a:latin typeface="Garamond" panose="02020404030301010803" pitchFamily="18" charset="0"/>
              </a:rPr>
              <a:t>Araba</a:t>
            </a:r>
            <a:r>
              <a:rPr lang="tr-TR" altLang="tr-TR" dirty="0" smtClean="0">
                <a:latin typeface="Garamond" panose="02020404030301010803" pitchFamily="18" charset="0"/>
              </a:rPr>
              <a:t>, </a:t>
            </a:r>
            <a:r>
              <a:rPr lang="tr-TR" altLang="tr-TR" b="1" i="1" dirty="0" err="1" smtClean="0">
                <a:latin typeface="Garamond" panose="02020404030301010803" pitchFamily="18" charset="0"/>
              </a:rPr>
              <a:t>Motorsiklet</a:t>
            </a:r>
            <a:r>
              <a:rPr lang="tr-TR" altLang="tr-TR" dirty="0" smtClean="0">
                <a:latin typeface="Garamond" panose="02020404030301010803" pitchFamily="18" charset="0"/>
              </a:rPr>
              <a:t> vb. sınıfların ortak özelliklerini toplamak için  tanımlayabiliriz. </a:t>
            </a:r>
            <a:r>
              <a:rPr lang="tr-TR" altLang="tr-TR" b="1" i="1" dirty="0" err="1" smtClean="0">
                <a:latin typeface="Garamond" panose="02020404030301010803" pitchFamily="18" charset="0"/>
              </a:rPr>
              <a:t>Tasit</a:t>
            </a:r>
            <a:r>
              <a:rPr lang="tr-TR" altLang="tr-TR" dirty="0" smtClean="0">
                <a:latin typeface="Garamond" panose="02020404030301010803" pitchFamily="18" charset="0"/>
              </a:rPr>
              <a:t> sınıfı, </a:t>
            </a:r>
            <a:r>
              <a:rPr lang="tr-TR" altLang="tr-TR" dirty="0" smtClean="0">
                <a:latin typeface="Garamond" panose="02020404030301010803" pitchFamily="18" charset="0"/>
              </a:rPr>
              <a:t>genel ortak özelliklere </a:t>
            </a:r>
            <a:r>
              <a:rPr lang="tr-TR" altLang="tr-TR" dirty="0" smtClean="0">
                <a:latin typeface="Garamond" panose="02020404030301010803" pitchFamily="18" charset="0"/>
              </a:rPr>
              <a:t>sahip olmakla birlikte </a:t>
            </a:r>
            <a:r>
              <a:rPr lang="tr-TR" altLang="tr-TR" dirty="0" err="1" smtClean="0">
                <a:latin typeface="Garamond" panose="02020404030301010803" pitchFamily="18" charset="0"/>
              </a:rPr>
              <a:t>abstract</a:t>
            </a:r>
            <a:r>
              <a:rPr lang="tr-TR" altLang="tr-TR" dirty="0">
                <a:latin typeface="Garamond" panose="02020404030301010803" pitchFamily="18" charset="0"/>
              </a:rPr>
              <a:t> </a:t>
            </a:r>
            <a:r>
              <a:rPr lang="tr-TR" altLang="tr-TR" dirty="0" smtClean="0">
                <a:latin typeface="Garamond" panose="02020404030301010803" pitchFamily="18" charset="0"/>
              </a:rPr>
              <a:t>(</a:t>
            </a:r>
            <a:r>
              <a:rPr lang="tr-TR" altLang="tr-TR" dirty="0" smtClean="0">
                <a:latin typeface="Garamond" panose="02020404030301010803" pitchFamily="18" charset="0"/>
              </a:rPr>
              <a:t>soyut) </a:t>
            </a:r>
            <a:r>
              <a:rPr lang="tr-TR" altLang="tr-TR" dirty="0" smtClean="0">
                <a:latin typeface="Garamond" panose="02020404030301010803" pitchFamily="18" charset="0"/>
              </a:rPr>
              <a:t>tanımlandığı için bir nesne oluşturamayız.  Tanımlamaya çalışırsak aşağıdaki gibi hata verecektir. (Ancak ileride referans(işaretçi) olarak kullanılabileceğini göreceğiz).</a:t>
            </a:r>
            <a:endParaRPr kumimoji="0" lang="tr-TR" altLang="tr-TR" b="0" i="0" u="none" strike="noStrike" cap="none" normalizeH="0" baseline="0" dirty="0" smtClean="0">
              <a:ln>
                <a:noFill/>
              </a:ln>
              <a:solidFill>
                <a:schemeClr val="tx1"/>
              </a:solidFill>
              <a:effectLst/>
              <a:latin typeface="Garamond" panose="02020404030301010803" pitchFamily="18" charset="0"/>
            </a:endParaRPr>
          </a:p>
        </p:txBody>
      </p:sp>
      <p:pic>
        <p:nvPicPr>
          <p:cNvPr id="2" name="Resim 1"/>
          <p:cNvPicPr>
            <a:picLocks noChangeAspect="1"/>
          </p:cNvPicPr>
          <p:nvPr/>
        </p:nvPicPr>
        <p:blipFill>
          <a:blip r:embed="rId2"/>
          <a:stretch>
            <a:fillRect/>
          </a:stretch>
        </p:blipFill>
        <p:spPr>
          <a:xfrm>
            <a:off x="1144559" y="4496707"/>
            <a:ext cx="4133850" cy="2257425"/>
          </a:xfrm>
          <a:prstGeom prst="rect">
            <a:avLst/>
          </a:prstGeom>
        </p:spPr>
      </p:pic>
      <p:pic>
        <p:nvPicPr>
          <p:cNvPr id="3" name="Resim 2"/>
          <p:cNvPicPr>
            <a:picLocks noChangeAspect="1"/>
          </p:cNvPicPr>
          <p:nvPr/>
        </p:nvPicPr>
        <p:blipFill>
          <a:blip r:embed="rId3"/>
          <a:stretch>
            <a:fillRect/>
          </a:stretch>
        </p:blipFill>
        <p:spPr>
          <a:xfrm>
            <a:off x="6794009" y="4496707"/>
            <a:ext cx="3857625" cy="1276350"/>
          </a:xfrm>
          <a:prstGeom prst="rect">
            <a:avLst/>
          </a:prstGeom>
        </p:spPr>
      </p:pic>
    </p:spTree>
    <p:extLst>
      <p:ext uri="{BB962C8B-B14F-4D97-AF65-F5344CB8AC3E}">
        <p14:creationId xmlns:p14="http://schemas.microsoft.com/office/powerpoint/2010/main" val="253615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Resim 7"/>
          <p:cNvPicPr>
            <a:picLocks noChangeAspect="1"/>
          </p:cNvPicPr>
          <p:nvPr/>
        </p:nvPicPr>
        <p:blipFill>
          <a:blip r:embed="rId2"/>
          <a:stretch>
            <a:fillRect/>
          </a:stretch>
        </p:blipFill>
        <p:spPr>
          <a:xfrm>
            <a:off x="740434" y="2318688"/>
            <a:ext cx="3810000" cy="2286000"/>
          </a:xfrm>
          <a:prstGeom prst="rect">
            <a:avLst/>
          </a:prstGeom>
        </p:spPr>
      </p:pic>
      <p:sp>
        <p:nvSpPr>
          <p:cNvPr id="2" name="Rectangle 1"/>
          <p:cNvSpPr>
            <a:spLocks noChangeArrowheads="1"/>
          </p:cNvSpPr>
          <p:nvPr/>
        </p:nvSpPr>
        <p:spPr bwMode="auto">
          <a:xfrm>
            <a:off x="266006" y="682290"/>
            <a:ext cx="1154637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solidFill>
                  <a:schemeClr val="tx1"/>
                </a:solidFill>
                <a:effectLst/>
                <a:latin typeface="Garamond" panose="02020404030301010803" pitchFamily="18" charset="0"/>
              </a:rPr>
              <a:t>Soyut </a:t>
            </a:r>
            <a:r>
              <a:rPr lang="tr-TR" altLang="tr-TR" dirty="0" smtClean="0">
                <a:latin typeface="Garamond" panose="02020404030301010803" pitchFamily="18" charset="0"/>
              </a:rPr>
              <a:t>sınıfın; soyut ve somut sınıfları olabilir. Somut metotlar şimdiye kadar kullandığımız süslü parantezler arasında gövdesi olan metotlardır. Bizim için burada yeni olan soyut metot kavramıdır. </a:t>
            </a:r>
            <a:endParaRPr lang="tr-TR" altLang="tr-TR" dirty="0">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altLang="tr-TR" dirty="0" smtClean="0">
              <a:latin typeface="Garamond" panose="02020404030301010803"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tr-TR" altLang="tr-TR" dirty="0" smtClean="0">
                <a:latin typeface="Garamond" panose="02020404030301010803" pitchFamily="18" charset="0"/>
              </a:rPr>
              <a:t>Soyut metotlar; metot tipinden önce </a:t>
            </a:r>
            <a:r>
              <a:rPr lang="tr-TR" altLang="tr-TR" i="1" dirty="0" err="1" smtClean="0">
                <a:latin typeface="Garamond" panose="02020404030301010803" pitchFamily="18" charset="0"/>
              </a:rPr>
              <a:t>abstract</a:t>
            </a:r>
            <a:r>
              <a:rPr lang="tr-TR" altLang="tr-TR" dirty="0" smtClean="0">
                <a:latin typeface="Garamond" panose="02020404030301010803" pitchFamily="18" charset="0"/>
              </a:rPr>
              <a:t> ifadesi gelen, sadece metodun imzasıdır. Süslü parantez açılıp gövde oluşturulmaz, bunun yerine</a:t>
            </a:r>
            <a:r>
              <a:rPr lang="tr-TR" altLang="tr-TR" b="1" dirty="0" smtClean="0">
                <a:latin typeface="Garamond" panose="02020404030301010803" pitchFamily="18" charset="0"/>
              </a:rPr>
              <a:t> ; </a:t>
            </a:r>
            <a:r>
              <a:rPr lang="tr-TR" altLang="tr-TR" dirty="0" smtClean="0">
                <a:latin typeface="Garamond" panose="02020404030301010803" pitchFamily="18" charset="0"/>
              </a:rPr>
              <a:t>konulur. </a:t>
            </a:r>
          </a:p>
        </p:txBody>
      </p:sp>
      <p:sp>
        <p:nvSpPr>
          <p:cNvPr id="6" name="Dikdörtgen 5"/>
          <p:cNvSpPr/>
          <p:nvPr/>
        </p:nvSpPr>
        <p:spPr>
          <a:xfrm>
            <a:off x="2787534" y="0"/>
            <a:ext cx="6487610"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
        <p:nvSpPr>
          <p:cNvPr id="7" name="Rectangle 1"/>
          <p:cNvSpPr>
            <a:spLocks noChangeArrowheads="1"/>
          </p:cNvSpPr>
          <p:nvPr/>
        </p:nvSpPr>
        <p:spPr bwMode="auto">
          <a:xfrm>
            <a:off x="166359" y="4889554"/>
            <a:ext cx="1174567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tr-TR" altLang="tr-TR" dirty="0" smtClean="0">
                <a:latin typeface="Garamond" panose="02020404030301010803" pitchFamily="18" charset="0"/>
              </a:rPr>
              <a:t>Soyut </a:t>
            </a:r>
            <a:r>
              <a:rPr lang="tr-TR" altLang="tr-TR" dirty="0" smtClean="0">
                <a:latin typeface="Garamond" panose="02020404030301010803" pitchFamily="18" charset="0"/>
              </a:rPr>
              <a:t>metotların   </a:t>
            </a:r>
            <a:r>
              <a:rPr lang="tr-TR" altLang="tr-TR" dirty="0" smtClean="0">
                <a:latin typeface="Garamond" panose="02020404030301010803" pitchFamily="18" charset="0"/>
              </a:rPr>
              <a:t>özelliği, </a:t>
            </a:r>
            <a:r>
              <a:rPr lang="tr-TR" altLang="tr-TR" dirty="0" smtClean="0">
                <a:latin typeface="Garamond" panose="02020404030301010803" pitchFamily="18" charset="0"/>
              </a:rPr>
              <a:t>soyut </a:t>
            </a:r>
            <a:r>
              <a:rPr lang="tr-TR" altLang="tr-TR" dirty="0" smtClean="0">
                <a:latin typeface="Garamond" panose="02020404030301010803" pitchFamily="18" charset="0"/>
              </a:rPr>
              <a:t>sınıf içerisinde </a:t>
            </a:r>
            <a:r>
              <a:rPr lang="tr-TR" altLang="tr-TR" b="1" dirty="0" smtClean="0">
                <a:latin typeface="Garamond" panose="02020404030301010803" pitchFamily="18" charset="0"/>
              </a:rPr>
              <a:t>tanımlanmaması</a:t>
            </a:r>
            <a:r>
              <a:rPr lang="tr-TR" altLang="tr-TR" dirty="0" smtClean="0">
                <a:latin typeface="Garamond" panose="02020404030301010803" pitchFamily="18" charset="0"/>
              </a:rPr>
              <a:t>  ve tanımlamanın </a:t>
            </a:r>
            <a:r>
              <a:rPr lang="tr-TR" altLang="tr-TR" b="1" dirty="0" smtClean="0">
                <a:latin typeface="Garamond" panose="02020404030301010803" pitchFamily="18" charset="0"/>
              </a:rPr>
              <a:t>zorunlu</a:t>
            </a:r>
            <a:r>
              <a:rPr lang="tr-TR" altLang="tr-TR" dirty="0" smtClean="0">
                <a:latin typeface="Garamond" panose="02020404030301010803" pitchFamily="18" charset="0"/>
              </a:rPr>
              <a:t> olarak  alt sınıflara bırakılmasıdır. Başka bir ifadeyle alt sınıflarda, miras alınan soyut metotlara </a:t>
            </a:r>
            <a:r>
              <a:rPr lang="tr-TR" altLang="tr-TR" dirty="0" smtClean="0">
                <a:latin typeface="Garamond" panose="02020404030301010803" pitchFamily="18" charset="0"/>
              </a:rPr>
              <a:t>örtme (</a:t>
            </a:r>
            <a:r>
              <a:rPr lang="tr-TR" altLang="tr-TR" dirty="0" err="1" smtClean="0">
                <a:latin typeface="Garamond" panose="02020404030301010803" pitchFamily="18" charset="0"/>
              </a:rPr>
              <a:t>override</a:t>
            </a:r>
            <a:r>
              <a:rPr lang="tr-TR" altLang="tr-TR" dirty="0" smtClean="0">
                <a:latin typeface="Garamond" panose="02020404030301010803" pitchFamily="18" charset="0"/>
              </a:rPr>
              <a:t>) işlemi uygulama zorunluluğu vardır. </a:t>
            </a:r>
            <a:endParaRPr lang="tr-TR" altLang="tr-TR" dirty="0" smtClean="0">
              <a:latin typeface="Garamond" panose="02020404030301010803" pitchFamily="18" charset="0"/>
            </a:endParaRPr>
          </a:p>
          <a:p>
            <a:pPr marR="0" lvl="0" algn="just" defTabSz="914400" rtl="0" eaLnBrk="0" fontAlgn="base" latinLnBrk="0" hangingPunct="0">
              <a:lnSpc>
                <a:spcPct val="100000"/>
              </a:lnSpc>
              <a:spcBef>
                <a:spcPct val="0"/>
              </a:spcBef>
              <a:spcAft>
                <a:spcPct val="0"/>
              </a:spcAft>
              <a:buClrTx/>
              <a:buSzTx/>
              <a:tabLst/>
            </a:pPr>
            <a:endParaRPr lang="tr-TR" altLang="tr-TR" dirty="0" smtClean="0">
              <a:latin typeface="Garamond" panose="02020404030301010803"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tr-TR" altLang="tr-TR" dirty="0" smtClean="0">
                <a:latin typeface="Garamond" panose="02020404030301010803" pitchFamily="18" charset="0"/>
              </a:rPr>
              <a:t>Soyut olmayan metotlar </a:t>
            </a:r>
            <a:r>
              <a:rPr lang="tr-TR" altLang="tr-TR" dirty="0" smtClean="0">
                <a:latin typeface="Garamond" panose="02020404030301010803" pitchFamily="18" charset="0"/>
              </a:rPr>
              <a:t>için daha önce gördüğümüz gibi istersek metot örtme işlemi yapıyorduk ya da yapmayıp üst sınıftaki tanımlı biçimini  kullanabiliyorduk. Bu bakımdan, soyut sınıf içerisinde de olsa somut metotlar açısından değişen bir şey yok.</a:t>
            </a:r>
          </a:p>
        </p:txBody>
      </p:sp>
      <p:cxnSp>
        <p:nvCxnSpPr>
          <p:cNvPr id="5" name="Düz Ok Bağlayıcısı 4"/>
          <p:cNvCxnSpPr/>
          <p:nvPr/>
        </p:nvCxnSpPr>
        <p:spPr>
          <a:xfrm>
            <a:off x="3174521" y="2033822"/>
            <a:ext cx="517585" cy="168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74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Dikdörtgen 2"/>
          <p:cNvSpPr/>
          <p:nvPr/>
        </p:nvSpPr>
        <p:spPr>
          <a:xfrm>
            <a:off x="2787534" y="0"/>
            <a:ext cx="658250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SOYUT SINIFLAR(ABSTRACT CLASSES)</a:t>
            </a:r>
          </a:p>
        </p:txBody>
      </p:sp>
      <p:sp>
        <p:nvSpPr>
          <p:cNvPr id="4" name="Dikdörtgen 3"/>
          <p:cNvSpPr/>
          <p:nvPr/>
        </p:nvSpPr>
        <p:spPr>
          <a:xfrm>
            <a:off x="396237" y="561922"/>
            <a:ext cx="10751127" cy="1754326"/>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Şimdi, </a:t>
            </a:r>
            <a:r>
              <a:rPr lang="tr-TR" altLang="tr-TR" dirty="0" err="1" smtClean="0">
                <a:latin typeface="Garamond" panose="02020404030301010803" pitchFamily="18" charset="0"/>
              </a:rPr>
              <a:t>Tasit</a:t>
            </a:r>
            <a:r>
              <a:rPr lang="tr-TR" altLang="tr-TR" dirty="0" smtClean="0">
                <a:latin typeface="Garamond" panose="02020404030301010803" pitchFamily="18" charset="0"/>
              </a:rPr>
              <a:t> sınıfının alt sınıfı olan Araba isminde bir sınıf tanımlayalım. Bu sınıfın ek olarak </a:t>
            </a:r>
            <a:r>
              <a:rPr lang="tr-TR" altLang="tr-TR" dirty="0" err="1" smtClean="0">
                <a:latin typeface="Garamond" panose="02020404030301010803" pitchFamily="18" charset="0"/>
              </a:rPr>
              <a:t>kapiSayisi</a:t>
            </a:r>
            <a:r>
              <a:rPr lang="tr-TR" altLang="tr-TR" dirty="0" smtClean="0">
                <a:latin typeface="Garamond" panose="02020404030301010803" pitchFamily="18" charset="0"/>
              </a:rPr>
              <a:t> isminde bir değişkeni daha olsun. </a:t>
            </a:r>
          </a:p>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Sınıf tanımında «</a:t>
            </a:r>
            <a:r>
              <a:rPr lang="tr-TR" altLang="tr-TR" sz="1200" dirty="0" err="1" smtClean="0">
                <a:latin typeface="Consolas" panose="020B0609020204030204" pitchFamily="49" charset="0"/>
              </a:rPr>
              <a:t>The</a:t>
            </a:r>
            <a:r>
              <a:rPr lang="tr-TR" altLang="tr-TR" sz="1200" dirty="0" smtClean="0">
                <a:latin typeface="Consolas" panose="020B0609020204030204" pitchFamily="49" charset="0"/>
              </a:rPr>
              <a:t> </a:t>
            </a:r>
            <a:r>
              <a:rPr lang="tr-TR" altLang="tr-TR" sz="1200" dirty="0" err="1" smtClean="0">
                <a:latin typeface="Consolas" panose="020B0609020204030204" pitchFamily="49" charset="0"/>
              </a:rPr>
              <a:t>type</a:t>
            </a:r>
            <a:r>
              <a:rPr lang="tr-TR" altLang="tr-TR" sz="1200" dirty="0" smtClean="0">
                <a:latin typeface="Consolas" panose="020B0609020204030204" pitchFamily="49" charset="0"/>
              </a:rPr>
              <a:t> Araba </a:t>
            </a:r>
            <a:r>
              <a:rPr lang="tr-TR" altLang="tr-TR" sz="1200" dirty="0" err="1" smtClean="0">
                <a:latin typeface="Consolas" panose="020B0609020204030204" pitchFamily="49" charset="0"/>
              </a:rPr>
              <a:t>must</a:t>
            </a:r>
            <a:r>
              <a:rPr lang="tr-TR" altLang="tr-TR" sz="1200" dirty="0" smtClean="0">
                <a:latin typeface="Consolas" panose="020B0609020204030204" pitchFamily="49" charset="0"/>
              </a:rPr>
              <a:t> </a:t>
            </a:r>
            <a:r>
              <a:rPr lang="tr-TR" altLang="tr-TR" sz="1200" dirty="0" err="1" smtClean="0">
                <a:latin typeface="Consolas" panose="020B0609020204030204" pitchFamily="49" charset="0"/>
              </a:rPr>
              <a:t>implement</a:t>
            </a:r>
            <a:r>
              <a:rPr lang="tr-TR" altLang="tr-TR" sz="1200" dirty="0" smtClean="0">
                <a:latin typeface="Consolas" panose="020B0609020204030204" pitchFamily="49" charset="0"/>
              </a:rPr>
              <a:t> </a:t>
            </a:r>
            <a:r>
              <a:rPr lang="tr-TR" altLang="tr-TR" sz="1200" dirty="0" err="1" smtClean="0">
                <a:latin typeface="Consolas" panose="020B0609020204030204" pitchFamily="49" charset="0"/>
              </a:rPr>
              <a:t>the</a:t>
            </a:r>
            <a:r>
              <a:rPr lang="tr-TR" altLang="tr-TR" sz="1200" dirty="0" smtClean="0">
                <a:latin typeface="Consolas" panose="020B0609020204030204" pitchFamily="49" charset="0"/>
              </a:rPr>
              <a:t> </a:t>
            </a:r>
            <a:r>
              <a:rPr lang="tr-TR" altLang="tr-TR" sz="1200" dirty="0" err="1" smtClean="0">
                <a:latin typeface="Consolas" panose="020B0609020204030204" pitchFamily="49" charset="0"/>
              </a:rPr>
              <a:t>inherited</a:t>
            </a:r>
            <a:r>
              <a:rPr lang="tr-TR" altLang="tr-TR" sz="1200" dirty="0" smtClean="0">
                <a:latin typeface="Consolas" panose="020B0609020204030204" pitchFamily="49" charset="0"/>
              </a:rPr>
              <a:t> </a:t>
            </a:r>
            <a:r>
              <a:rPr lang="tr-TR" altLang="tr-TR" sz="1200" dirty="0" err="1" smtClean="0">
                <a:latin typeface="Consolas" panose="020B0609020204030204" pitchFamily="49" charset="0"/>
              </a:rPr>
              <a:t>abstract</a:t>
            </a:r>
            <a:r>
              <a:rPr lang="tr-TR" altLang="tr-TR" sz="1200" dirty="0" smtClean="0">
                <a:latin typeface="Consolas" panose="020B0609020204030204" pitchFamily="49" charset="0"/>
              </a:rPr>
              <a:t> </a:t>
            </a:r>
            <a:r>
              <a:rPr lang="tr-TR" altLang="tr-TR" sz="1200" dirty="0" err="1" smtClean="0">
                <a:latin typeface="Consolas" panose="020B0609020204030204" pitchFamily="49" charset="0"/>
              </a:rPr>
              <a:t>method</a:t>
            </a:r>
            <a:r>
              <a:rPr lang="tr-TR" altLang="tr-TR" sz="1200" dirty="0" smtClean="0">
                <a:latin typeface="Consolas" panose="020B0609020204030204" pitchFamily="49" charset="0"/>
              </a:rPr>
              <a:t> </a:t>
            </a:r>
            <a:r>
              <a:rPr lang="tr-TR" altLang="tr-TR" sz="1200" dirty="0" err="1" smtClean="0">
                <a:latin typeface="Consolas" panose="020B0609020204030204" pitchFamily="49" charset="0"/>
              </a:rPr>
              <a:t>Tasit.fiyatHesapla</a:t>
            </a:r>
            <a:r>
              <a:rPr lang="tr-TR" altLang="tr-TR" sz="1200" dirty="0" smtClean="0">
                <a:latin typeface="Consolas" panose="020B0609020204030204" pitchFamily="49" charset="0"/>
              </a:rPr>
              <a:t>()</a:t>
            </a:r>
            <a:r>
              <a:rPr lang="tr-TR" altLang="tr-TR" dirty="0" smtClean="0">
                <a:latin typeface="Garamond" panose="02020404030301010803" pitchFamily="18" charset="0"/>
              </a:rPr>
              <a:t>» hata mesajıyla karşılaşırız. Bu mesaj bize  Araba sınıfının miras alınan </a:t>
            </a:r>
            <a:r>
              <a:rPr lang="tr-TR" altLang="tr-TR" dirty="0" err="1" smtClean="0">
                <a:latin typeface="Garamond" panose="02020404030301010803" pitchFamily="18" charset="0"/>
              </a:rPr>
              <a:t>Tasit.fiyatHesapla</a:t>
            </a:r>
            <a:r>
              <a:rPr lang="tr-TR" altLang="tr-TR" dirty="0" smtClean="0">
                <a:latin typeface="Garamond" panose="02020404030301010803" pitchFamily="18" charset="0"/>
              </a:rPr>
              <a:t>() </a:t>
            </a:r>
            <a:r>
              <a:rPr lang="tr-TR" altLang="tr-TR" dirty="0">
                <a:latin typeface="Garamond" panose="02020404030301010803" pitchFamily="18" charset="0"/>
              </a:rPr>
              <a:t>soyut </a:t>
            </a:r>
            <a:r>
              <a:rPr lang="tr-TR" altLang="tr-TR" dirty="0" smtClean="0">
                <a:latin typeface="Garamond" panose="02020404030301010803" pitchFamily="18" charset="0"/>
              </a:rPr>
              <a:t>metodunu uygulaması gerektiğini belirtmektedir.</a:t>
            </a:r>
          </a:p>
          <a:p>
            <a:pPr marL="285750" lvl="0" indent="-285750" algn="just" eaLnBrk="0" fontAlgn="base" hangingPunct="0">
              <a:spcBef>
                <a:spcPct val="0"/>
              </a:spcBef>
              <a:spcAft>
                <a:spcPct val="0"/>
              </a:spcAft>
              <a:buFont typeface="Wingdings" panose="05000000000000000000" pitchFamily="2" charset="2"/>
              <a:buChar char="v"/>
            </a:pPr>
            <a:endParaRPr lang="tr-TR" altLang="tr-TR" dirty="0"/>
          </a:p>
        </p:txBody>
      </p:sp>
      <p:sp>
        <p:nvSpPr>
          <p:cNvPr id="6" name="Dikdörtgen 5"/>
          <p:cNvSpPr/>
          <p:nvPr/>
        </p:nvSpPr>
        <p:spPr>
          <a:xfrm>
            <a:off x="180107" y="3424191"/>
            <a:ext cx="11183389" cy="923330"/>
          </a:xfrm>
          <a:prstGeom prst="rect">
            <a:avLst/>
          </a:prstGeom>
        </p:spPr>
        <p:txBody>
          <a:bodyPr wrap="square">
            <a:spAutoFit/>
          </a:bodyPr>
          <a:lstStyle/>
          <a:p>
            <a:pPr marL="285750" lvl="0" indent="-285750" algn="just" eaLnBrk="0" fontAlgn="base" hangingPunct="0">
              <a:spcBef>
                <a:spcPct val="0"/>
              </a:spcBef>
              <a:spcAft>
                <a:spcPct val="0"/>
              </a:spcAft>
              <a:buFont typeface="Wingdings" panose="05000000000000000000" pitchFamily="2" charset="2"/>
              <a:buChar char="v"/>
            </a:pPr>
            <a:r>
              <a:rPr lang="tr-TR" altLang="tr-TR" dirty="0" smtClean="0">
                <a:latin typeface="Garamond" panose="02020404030301010803" pitchFamily="18" charset="0"/>
              </a:rPr>
              <a:t>Hata mesajına tıkladığımızda da gövdesinde sadece metodun döndüreceği değişken tipine göre sadece </a:t>
            </a:r>
            <a:r>
              <a:rPr lang="tr-TR" altLang="tr-TR" dirty="0" err="1" smtClean="0">
                <a:latin typeface="Garamond" panose="02020404030301010803" pitchFamily="18" charset="0"/>
              </a:rPr>
              <a:t>default</a:t>
            </a:r>
            <a:r>
              <a:rPr lang="tr-TR" altLang="tr-TR" dirty="0" smtClean="0">
                <a:latin typeface="Garamond" panose="02020404030301010803" pitchFamily="18" charset="0"/>
              </a:rPr>
              <a:t> bir değer döndüren ( </a:t>
            </a:r>
            <a:r>
              <a:rPr lang="tr-TR" altLang="tr-TR" sz="1400" dirty="0" err="1" smtClean="0">
                <a:latin typeface="Garamond" panose="02020404030301010803" pitchFamily="18" charset="0"/>
              </a:rPr>
              <a:t>int</a:t>
            </a:r>
            <a:r>
              <a:rPr lang="tr-TR" altLang="tr-TR" sz="1400" dirty="0" smtClean="0">
                <a:latin typeface="Garamond" panose="02020404030301010803" pitchFamily="18" charset="0"/>
              </a:rPr>
              <a:t> için </a:t>
            </a:r>
            <a:r>
              <a:rPr lang="tr-TR" altLang="tr-TR" sz="1400" i="1" dirty="0" err="1" smtClean="0">
                <a:latin typeface="Garamond" panose="02020404030301010803" pitchFamily="18" charset="0"/>
              </a:rPr>
              <a:t>return</a:t>
            </a:r>
            <a:r>
              <a:rPr lang="tr-TR" altLang="tr-TR" sz="1400" i="1" dirty="0" smtClean="0">
                <a:latin typeface="Garamond" panose="02020404030301010803" pitchFamily="18" charset="0"/>
              </a:rPr>
              <a:t> 0; </a:t>
            </a:r>
            <a:r>
              <a:rPr lang="tr-TR" altLang="tr-TR" sz="1400" dirty="0" err="1" smtClean="0">
                <a:latin typeface="Garamond" panose="02020404030301010803" pitchFamily="18" charset="0"/>
              </a:rPr>
              <a:t>double</a:t>
            </a:r>
            <a:r>
              <a:rPr lang="tr-TR" altLang="tr-TR" sz="1400" dirty="0" smtClean="0">
                <a:latin typeface="Garamond" panose="02020404030301010803" pitchFamily="18" charset="0"/>
              </a:rPr>
              <a:t> için </a:t>
            </a:r>
            <a:r>
              <a:rPr lang="tr-TR" altLang="tr-TR" sz="1400" i="1" dirty="0" err="1" smtClean="0">
                <a:latin typeface="Garamond" panose="02020404030301010803" pitchFamily="18" charset="0"/>
              </a:rPr>
              <a:t>return</a:t>
            </a:r>
            <a:r>
              <a:rPr lang="tr-TR" altLang="tr-TR" sz="1400" i="1" dirty="0" smtClean="0">
                <a:latin typeface="Garamond" panose="02020404030301010803" pitchFamily="18" charset="0"/>
              </a:rPr>
              <a:t> 0.0; </a:t>
            </a:r>
            <a:r>
              <a:rPr lang="tr-TR" altLang="tr-TR" sz="1400" dirty="0" smtClean="0">
                <a:latin typeface="Garamond" panose="02020404030301010803" pitchFamily="18" charset="0"/>
              </a:rPr>
              <a:t>gibi</a:t>
            </a:r>
            <a:r>
              <a:rPr lang="tr-TR" altLang="tr-TR" dirty="0" smtClean="0">
                <a:latin typeface="Garamond" panose="02020404030301010803" pitchFamily="18" charset="0"/>
              </a:rPr>
              <a:t>) bir metot oluşturur. Şimdi bu metodun gövdesini (yorum satırındaki) amacımıza uygun olarak güncelleyebiliriz.</a:t>
            </a:r>
            <a:endParaRPr lang="tr-TR" altLang="tr-TR" dirty="0">
              <a:latin typeface="Garamond" panose="02020404030301010803" pitchFamily="18" charset="0"/>
            </a:endParaRPr>
          </a:p>
        </p:txBody>
      </p:sp>
      <p:pic>
        <p:nvPicPr>
          <p:cNvPr id="5" name="Resim 4"/>
          <p:cNvPicPr>
            <a:picLocks noChangeAspect="1"/>
          </p:cNvPicPr>
          <p:nvPr/>
        </p:nvPicPr>
        <p:blipFill>
          <a:blip r:embed="rId2"/>
          <a:stretch>
            <a:fillRect/>
          </a:stretch>
        </p:blipFill>
        <p:spPr>
          <a:xfrm>
            <a:off x="4336120" y="1920994"/>
            <a:ext cx="4848225" cy="1428750"/>
          </a:xfrm>
          <a:prstGeom prst="rect">
            <a:avLst/>
          </a:prstGeom>
        </p:spPr>
      </p:pic>
      <p:pic>
        <p:nvPicPr>
          <p:cNvPr id="2" name="Resim 1"/>
          <p:cNvPicPr>
            <a:picLocks noChangeAspect="1"/>
          </p:cNvPicPr>
          <p:nvPr/>
        </p:nvPicPr>
        <p:blipFill>
          <a:blip r:embed="rId3"/>
          <a:stretch>
            <a:fillRect/>
          </a:stretch>
        </p:blipFill>
        <p:spPr>
          <a:xfrm>
            <a:off x="3343994" y="4457687"/>
            <a:ext cx="5124450" cy="2419350"/>
          </a:xfrm>
          <a:prstGeom prst="rect">
            <a:avLst/>
          </a:prstGeom>
        </p:spPr>
      </p:pic>
    </p:spTree>
    <p:extLst>
      <p:ext uri="{BB962C8B-B14F-4D97-AF65-F5344CB8AC3E}">
        <p14:creationId xmlns:p14="http://schemas.microsoft.com/office/powerpoint/2010/main" val="256481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2167</TotalTime>
  <Words>941</Words>
  <Application>Microsoft Office PowerPoint</Application>
  <PresentationFormat>Geniş ekran</PresentationFormat>
  <Paragraphs>71</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Calibri</vt:lpstr>
      <vt:lpstr>Calibri Light</vt:lpstr>
      <vt:lpstr>Consolas</vt:lpstr>
      <vt:lpstr>Garamond</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57</cp:revision>
  <dcterms:created xsi:type="dcterms:W3CDTF">2018-11-11T11:30:21Z</dcterms:created>
  <dcterms:modified xsi:type="dcterms:W3CDTF">2019-10-29T16:58:17Z</dcterms:modified>
</cp:coreProperties>
</file>