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B311DBBF-0D9B-4196-83FA-9C68E3F424C2}" type="datetimeFigureOut">
              <a:rPr lang="tr-TR" smtClean="0"/>
              <a:t>10.08.2020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21EBBBF-5D09-46CE-9647-5EF47EDA087D}" type="slidenum">
              <a:rPr lang="tr-TR" smtClean="0"/>
              <a:t>‹#›</a:t>
            </a:fld>
            <a:endParaRPr lang="tr-TR"/>
          </a:p>
        </p:txBody>
      </p:sp>
    </p:spTree>
    <p:extLst>
      <p:ext uri="{BB962C8B-B14F-4D97-AF65-F5344CB8AC3E}">
        <p14:creationId xmlns:p14="http://schemas.microsoft.com/office/powerpoint/2010/main" val="152767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311DBBF-0D9B-4196-83FA-9C68E3F424C2}" type="datetimeFigureOut">
              <a:rPr lang="tr-TR" smtClean="0"/>
              <a:t>10.08.2020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21EBBBF-5D09-46CE-9647-5EF47EDA087D}" type="slidenum">
              <a:rPr lang="tr-TR" smtClean="0"/>
              <a:t>‹#›</a:t>
            </a:fld>
            <a:endParaRPr lang="tr-TR"/>
          </a:p>
        </p:txBody>
      </p:sp>
    </p:spTree>
    <p:extLst>
      <p:ext uri="{BB962C8B-B14F-4D97-AF65-F5344CB8AC3E}">
        <p14:creationId xmlns:p14="http://schemas.microsoft.com/office/powerpoint/2010/main" val="327635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311DBBF-0D9B-4196-83FA-9C68E3F424C2}" type="datetimeFigureOut">
              <a:rPr lang="tr-TR" smtClean="0"/>
              <a:t>10.08.2020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21EBBBF-5D09-46CE-9647-5EF47EDA087D}" type="slidenum">
              <a:rPr lang="tr-TR" smtClean="0"/>
              <a:t>‹#›</a:t>
            </a:fld>
            <a:endParaRPr lang="tr-TR"/>
          </a:p>
        </p:txBody>
      </p:sp>
    </p:spTree>
    <p:extLst>
      <p:ext uri="{BB962C8B-B14F-4D97-AF65-F5344CB8AC3E}">
        <p14:creationId xmlns:p14="http://schemas.microsoft.com/office/powerpoint/2010/main" val="224241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311DBBF-0D9B-4196-83FA-9C68E3F424C2}" type="datetimeFigureOut">
              <a:rPr lang="tr-TR" smtClean="0"/>
              <a:t>10.08.2020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21EBBBF-5D09-46CE-9647-5EF47EDA087D}" type="slidenum">
              <a:rPr lang="tr-TR" smtClean="0"/>
              <a:t>‹#›</a:t>
            </a:fld>
            <a:endParaRPr lang="tr-TR"/>
          </a:p>
        </p:txBody>
      </p:sp>
    </p:spTree>
    <p:extLst>
      <p:ext uri="{BB962C8B-B14F-4D97-AF65-F5344CB8AC3E}">
        <p14:creationId xmlns:p14="http://schemas.microsoft.com/office/powerpoint/2010/main" val="1372448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B311DBBF-0D9B-4196-83FA-9C68E3F424C2}" type="datetimeFigureOut">
              <a:rPr lang="tr-TR" smtClean="0"/>
              <a:t>10.08.2020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21EBBBF-5D09-46CE-9647-5EF47EDA087D}" type="slidenum">
              <a:rPr lang="tr-TR" smtClean="0"/>
              <a:t>‹#›</a:t>
            </a:fld>
            <a:endParaRPr lang="tr-TR"/>
          </a:p>
        </p:txBody>
      </p:sp>
    </p:spTree>
    <p:extLst>
      <p:ext uri="{BB962C8B-B14F-4D97-AF65-F5344CB8AC3E}">
        <p14:creationId xmlns:p14="http://schemas.microsoft.com/office/powerpoint/2010/main" val="586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B311DBBF-0D9B-4196-83FA-9C68E3F424C2}" type="datetimeFigureOut">
              <a:rPr lang="tr-TR" smtClean="0"/>
              <a:t>10.08.2020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921EBBBF-5D09-46CE-9647-5EF47EDA087D}" type="slidenum">
              <a:rPr lang="tr-TR" smtClean="0"/>
              <a:t>‹#›</a:t>
            </a:fld>
            <a:endParaRPr lang="tr-TR"/>
          </a:p>
        </p:txBody>
      </p:sp>
    </p:spTree>
    <p:extLst>
      <p:ext uri="{BB962C8B-B14F-4D97-AF65-F5344CB8AC3E}">
        <p14:creationId xmlns:p14="http://schemas.microsoft.com/office/powerpoint/2010/main" val="2379367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B311DBBF-0D9B-4196-83FA-9C68E3F424C2}" type="datetimeFigureOut">
              <a:rPr lang="tr-TR" smtClean="0"/>
              <a:t>10.08.2020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921EBBBF-5D09-46CE-9647-5EF47EDA087D}" type="slidenum">
              <a:rPr lang="tr-TR" smtClean="0"/>
              <a:t>‹#›</a:t>
            </a:fld>
            <a:endParaRPr lang="tr-TR"/>
          </a:p>
        </p:txBody>
      </p:sp>
    </p:spTree>
    <p:extLst>
      <p:ext uri="{BB962C8B-B14F-4D97-AF65-F5344CB8AC3E}">
        <p14:creationId xmlns:p14="http://schemas.microsoft.com/office/powerpoint/2010/main" val="696510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B311DBBF-0D9B-4196-83FA-9C68E3F424C2}" type="datetimeFigureOut">
              <a:rPr lang="tr-TR" smtClean="0"/>
              <a:t>10.08.2020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921EBBBF-5D09-46CE-9647-5EF47EDA087D}" type="slidenum">
              <a:rPr lang="tr-TR" smtClean="0"/>
              <a:t>‹#›</a:t>
            </a:fld>
            <a:endParaRPr lang="tr-TR"/>
          </a:p>
        </p:txBody>
      </p:sp>
    </p:spTree>
    <p:extLst>
      <p:ext uri="{BB962C8B-B14F-4D97-AF65-F5344CB8AC3E}">
        <p14:creationId xmlns:p14="http://schemas.microsoft.com/office/powerpoint/2010/main" val="916007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B311DBBF-0D9B-4196-83FA-9C68E3F424C2}" type="datetimeFigureOut">
              <a:rPr lang="tr-TR" smtClean="0"/>
              <a:t>10.08.2020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921EBBBF-5D09-46CE-9647-5EF47EDA087D}" type="slidenum">
              <a:rPr lang="tr-TR" smtClean="0"/>
              <a:t>‹#›</a:t>
            </a:fld>
            <a:endParaRPr lang="tr-TR"/>
          </a:p>
        </p:txBody>
      </p:sp>
    </p:spTree>
    <p:extLst>
      <p:ext uri="{BB962C8B-B14F-4D97-AF65-F5344CB8AC3E}">
        <p14:creationId xmlns:p14="http://schemas.microsoft.com/office/powerpoint/2010/main" val="51812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B311DBBF-0D9B-4196-83FA-9C68E3F424C2}" type="datetimeFigureOut">
              <a:rPr lang="tr-TR" smtClean="0"/>
              <a:t>10.08.2020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921EBBBF-5D09-46CE-9647-5EF47EDA087D}" type="slidenum">
              <a:rPr lang="tr-TR" smtClean="0"/>
              <a:t>‹#›</a:t>
            </a:fld>
            <a:endParaRPr lang="tr-TR"/>
          </a:p>
        </p:txBody>
      </p:sp>
    </p:spTree>
    <p:extLst>
      <p:ext uri="{BB962C8B-B14F-4D97-AF65-F5344CB8AC3E}">
        <p14:creationId xmlns:p14="http://schemas.microsoft.com/office/powerpoint/2010/main" val="594479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B311DBBF-0D9B-4196-83FA-9C68E3F424C2}" type="datetimeFigureOut">
              <a:rPr lang="tr-TR" smtClean="0"/>
              <a:t>10.08.2020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921EBBBF-5D09-46CE-9647-5EF47EDA087D}" type="slidenum">
              <a:rPr lang="tr-TR" smtClean="0"/>
              <a:t>‹#›</a:t>
            </a:fld>
            <a:endParaRPr lang="tr-TR"/>
          </a:p>
        </p:txBody>
      </p:sp>
    </p:spTree>
    <p:extLst>
      <p:ext uri="{BB962C8B-B14F-4D97-AF65-F5344CB8AC3E}">
        <p14:creationId xmlns:p14="http://schemas.microsoft.com/office/powerpoint/2010/main" val="3463155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1DBBF-0D9B-4196-83FA-9C68E3F424C2}" type="datetimeFigureOut">
              <a:rPr lang="tr-TR" smtClean="0"/>
              <a:t>10.08.2020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1EBBBF-5D09-46CE-9647-5EF47EDA087D}" type="slidenum">
              <a:rPr lang="tr-TR" smtClean="0"/>
              <a:t>‹#›</a:t>
            </a:fld>
            <a:endParaRPr lang="tr-TR"/>
          </a:p>
        </p:txBody>
      </p:sp>
    </p:spTree>
    <p:extLst>
      <p:ext uri="{BB962C8B-B14F-4D97-AF65-F5344CB8AC3E}">
        <p14:creationId xmlns:p14="http://schemas.microsoft.com/office/powerpoint/2010/main" val="4158075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893126" y="0"/>
            <a:ext cx="3927678"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ARAYÜZ (INTERFACE)</a:t>
            </a:r>
          </a:p>
        </p:txBody>
      </p:sp>
      <p:sp>
        <p:nvSpPr>
          <p:cNvPr id="5" name="Metin kutusu 4"/>
          <p:cNvSpPr txBox="1"/>
          <p:nvPr/>
        </p:nvSpPr>
        <p:spPr>
          <a:xfrm>
            <a:off x="390698" y="523220"/>
            <a:ext cx="10856421" cy="3693319"/>
          </a:xfrm>
          <a:prstGeom prst="rect">
            <a:avLst/>
          </a:prstGeom>
          <a:noFill/>
        </p:spPr>
        <p:txBody>
          <a:bodyPr wrap="square" rtlCol="0">
            <a:spAutoFit/>
          </a:bodyPr>
          <a:lstStyle/>
          <a:p>
            <a:pPr marL="285750" indent="-285750">
              <a:buFont typeface="Wingdings" panose="05000000000000000000" pitchFamily="2" charset="2"/>
              <a:buChar char="v"/>
            </a:pPr>
            <a:r>
              <a:rPr lang="tr-TR" dirty="0" smtClean="0">
                <a:latin typeface="Garamond" panose="02020404030301010803" pitchFamily="18" charset="0"/>
              </a:rPr>
              <a:t>Soyut sınıflar, alt sınıfların ortak değişken ve metotlarını topladığımız bir yapı sağlıyordu. Dilersek metotları soyut </a:t>
            </a:r>
            <a:r>
              <a:rPr lang="tr-TR" dirty="0" smtClean="0">
                <a:latin typeface="Garamond" panose="02020404030301010803" pitchFamily="18" charset="0"/>
              </a:rPr>
              <a:t>(</a:t>
            </a:r>
            <a:r>
              <a:rPr lang="tr-TR" dirty="0" err="1" smtClean="0">
                <a:latin typeface="Garamond" panose="02020404030301010803" pitchFamily="18" charset="0"/>
              </a:rPr>
              <a:t>abstract</a:t>
            </a:r>
            <a:r>
              <a:rPr lang="tr-TR" dirty="0" smtClean="0">
                <a:latin typeface="Garamond" panose="02020404030301010803" pitchFamily="18" charset="0"/>
              </a:rPr>
              <a:t>) ifade </a:t>
            </a:r>
            <a:r>
              <a:rPr lang="tr-TR" dirty="0" smtClean="0">
                <a:latin typeface="Garamond" panose="02020404030301010803" pitchFamily="18" charset="0"/>
              </a:rPr>
              <a:t>edip, tanımlanmasını alt sınıflara (mecbur) bırakıyorduk. Java’da kalıtımda bir sınıf ancak bir üst sınıftan miras alabilir. </a:t>
            </a:r>
            <a:endParaRPr lang="tr-TR" dirty="0" smtClean="0">
              <a:latin typeface="Garamond" panose="02020404030301010803" pitchFamily="18" charset="0"/>
            </a:endParaRPr>
          </a:p>
          <a:p>
            <a:pPr marL="285750" indent="-285750">
              <a:buFont typeface="Wingdings" panose="05000000000000000000" pitchFamily="2" charset="2"/>
              <a:buChar char="v"/>
            </a:pPr>
            <a:r>
              <a:rPr lang="tr-TR" dirty="0" smtClean="0">
                <a:latin typeface="Garamond" panose="02020404030301010803" pitchFamily="18" charset="0"/>
              </a:rPr>
              <a:t>Ancak </a:t>
            </a:r>
            <a:r>
              <a:rPr lang="tr-TR" dirty="0" smtClean="0">
                <a:latin typeface="Garamond" panose="02020404030301010803" pitchFamily="18" charset="0"/>
              </a:rPr>
              <a:t>bazen değişkenler olmadan, bazı sınıfların sadece aynı imzaya sahip  belirli metotlarının olmasını isteriz. </a:t>
            </a:r>
            <a:r>
              <a:rPr lang="tr-TR" dirty="0">
                <a:latin typeface="Garamond" panose="02020404030301010803" pitchFamily="18" charset="0"/>
              </a:rPr>
              <a:t>A</a:t>
            </a:r>
            <a:r>
              <a:rPr lang="tr-TR" dirty="0" smtClean="0">
                <a:latin typeface="Garamond" panose="02020404030301010803" pitchFamily="18" charset="0"/>
              </a:rPr>
              <a:t>ralarında kalıtım </a:t>
            </a:r>
            <a:r>
              <a:rPr lang="tr-TR" dirty="0">
                <a:latin typeface="Garamond" panose="02020404030301010803" pitchFamily="18" charset="0"/>
              </a:rPr>
              <a:t>ilişkisi olmayan </a:t>
            </a:r>
            <a:r>
              <a:rPr lang="tr-TR" dirty="0" smtClean="0">
                <a:latin typeface="Garamond" panose="02020404030301010803" pitchFamily="18" charset="0"/>
              </a:rPr>
              <a:t>sınıflar, aynı </a:t>
            </a:r>
            <a:r>
              <a:rPr lang="tr-TR" dirty="0" err="1" smtClean="0">
                <a:latin typeface="Garamond" panose="02020404030301010803" pitchFamily="18" charset="0"/>
              </a:rPr>
              <a:t>arayüzü</a:t>
            </a:r>
            <a:r>
              <a:rPr lang="tr-TR" dirty="0" smtClean="0">
                <a:latin typeface="Garamond" panose="02020404030301010803" pitchFamily="18" charset="0"/>
              </a:rPr>
              <a:t> uyguluyorlarsa (</a:t>
            </a:r>
            <a:r>
              <a:rPr lang="tr-TR" dirty="0" err="1" smtClean="0">
                <a:latin typeface="Garamond" panose="02020404030301010803" pitchFamily="18" charset="0"/>
              </a:rPr>
              <a:t>arayüzün</a:t>
            </a:r>
            <a:r>
              <a:rPr lang="tr-TR" dirty="0" smtClean="0">
                <a:latin typeface="Garamond" panose="02020404030301010803" pitchFamily="18" charset="0"/>
              </a:rPr>
              <a:t> şart koştuğu ortak </a:t>
            </a:r>
            <a:r>
              <a:rPr lang="tr-TR" dirty="0">
                <a:latin typeface="Garamond" panose="02020404030301010803" pitchFamily="18" charset="0"/>
              </a:rPr>
              <a:t>imzalı </a:t>
            </a:r>
            <a:r>
              <a:rPr lang="tr-TR" dirty="0" smtClean="0">
                <a:latin typeface="Garamond" panose="02020404030301010803" pitchFamily="18" charset="0"/>
              </a:rPr>
              <a:t>metotları </a:t>
            </a:r>
            <a:r>
              <a:rPr lang="tr-TR" dirty="0" err="1" smtClean="0">
                <a:latin typeface="Garamond" panose="02020404030301010803" pitchFamily="18" charset="0"/>
              </a:rPr>
              <a:t>override</a:t>
            </a:r>
            <a:r>
              <a:rPr lang="tr-TR" dirty="0" smtClean="0">
                <a:latin typeface="Garamond" panose="02020404030301010803" pitchFamily="18" charset="0"/>
              </a:rPr>
              <a:t> ediyorlarsa) arasında bir ilişki kurulmuş olur.</a:t>
            </a:r>
          </a:p>
          <a:p>
            <a:endParaRPr lang="tr-TR" dirty="0">
              <a:latin typeface="Garamond" panose="02020404030301010803" pitchFamily="18" charset="0"/>
            </a:endParaRPr>
          </a:p>
          <a:p>
            <a:pPr marL="285750" indent="-285750">
              <a:buFont typeface="Wingdings" panose="05000000000000000000" pitchFamily="2" charset="2"/>
              <a:buChar char="v"/>
            </a:pPr>
            <a:r>
              <a:rPr lang="tr-TR" dirty="0" err="1" smtClean="0">
                <a:latin typeface="Garamond" panose="02020404030301010803" pitchFamily="18" charset="0"/>
              </a:rPr>
              <a:t>Arayüz</a:t>
            </a:r>
            <a:r>
              <a:rPr lang="tr-TR" dirty="0" smtClean="0">
                <a:latin typeface="Garamond" panose="02020404030301010803" pitchFamily="18" charset="0"/>
              </a:rPr>
              <a:t> (</a:t>
            </a:r>
            <a:r>
              <a:rPr lang="tr-TR" dirty="0" err="1" smtClean="0">
                <a:latin typeface="Garamond" panose="02020404030301010803" pitchFamily="18" charset="0"/>
              </a:rPr>
              <a:t>interface</a:t>
            </a:r>
            <a:r>
              <a:rPr lang="tr-TR" dirty="0" smtClean="0">
                <a:latin typeface="Garamond" panose="02020404030301010803" pitchFamily="18" charset="0"/>
              </a:rPr>
              <a:t>) </a:t>
            </a:r>
            <a:r>
              <a:rPr lang="tr-TR" dirty="0">
                <a:latin typeface="Garamond" panose="02020404030301010803" pitchFamily="18" charset="0"/>
              </a:rPr>
              <a:t>b</a:t>
            </a:r>
            <a:r>
              <a:rPr lang="tr-TR" dirty="0" smtClean="0">
                <a:latin typeface="Garamond" panose="02020404030301010803" pitchFamily="18" charset="0"/>
              </a:rPr>
              <a:t>u belirli ortak metotların imzasını içeren, bir başka deyişle soyut metotlar içeren ancak değişkeni olmayan bir yapıdır. Bu bakımdan değişkenleri olmayan ve sadece soyut metotları olan bir soyut sınıfa bir derecede benzer. Ancak yine hatırlatalım bir sınıf birden fazla </a:t>
            </a:r>
            <a:r>
              <a:rPr lang="tr-TR" dirty="0" err="1" smtClean="0">
                <a:latin typeface="Garamond" panose="02020404030301010803" pitchFamily="18" charset="0"/>
              </a:rPr>
              <a:t>arayüz</a:t>
            </a:r>
            <a:r>
              <a:rPr lang="tr-TR" dirty="0" smtClean="0">
                <a:latin typeface="Garamond" panose="02020404030301010803" pitchFamily="18" charset="0"/>
              </a:rPr>
              <a:t> uygulayabilir, ancak bir sınıftan miras alabilir.</a:t>
            </a:r>
          </a:p>
          <a:p>
            <a:endParaRPr lang="tr-TR" dirty="0">
              <a:latin typeface="Garamond" panose="02020404030301010803" pitchFamily="18" charset="0"/>
            </a:endParaRPr>
          </a:p>
          <a:p>
            <a:pPr marL="285750" indent="-285750">
              <a:buFont typeface="Wingdings" panose="05000000000000000000" pitchFamily="2" charset="2"/>
              <a:buChar char="v"/>
            </a:pPr>
            <a:r>
              <a:rPr lang="tr-TR" dirty="0" smtClean="0">
                <a:latin typeface="Garamond" panose="02020404030301010803" pitchFamily="18" charset="0"/>
              </a:rPr>
              <a:t>Örneğin, Hareket </a:t>
            </a:r>
            <a:r>
              <a:rPr lang="tr-TR" dirty="0" err="1" smtClean="0">
                <a:latin typeface="Garamond" panose="02020404030301010803" pitchFamily="18" charset="0"/>
              </a:rPr>
              <a:t>arayüzü</a:t>
            </a:r>
            <a:r>
              <a:rPr lang="tr-TR" dirty="0" smtClean="0">
                <a:latin typeface="Garamond" panose="02020404030301010803" pitchFamily="18" charset="0"/>
              </a:rPr>
              <a:t> ve değişkeni olmayan aşağıdaki Hareket sınıfı ile ve de üç soyut metoda olan benzerlik vardır. </a:t>
            </a:r>
            <a:endParaRPr lang="tr-TR" dirty="0">
              <a:latin typeface="Garamond" panose="02020404030301010803" pitchFamily="18" charset="0"/>
            </a:endParaRPr>
          </a:p>
        </p:txBody>
      </p:sp>
      <p:pic>
        <p:nvPicPr>
          <p:cNvPr id="6" name="Resim 5"/>
          <p:cNvPicPr>
            <a:picLocks noChangeAspect="1"/>
          </p:cNvPicPr>
          <p:nvPr/>
        </p:nvPicPr>
        <p:blipFill>
          <a:blip r:embed="rId2"/>
          <a:stretch>
            <a:fillRect/>
          </a:stretch>
        </p:blipFill>
        <p:spPr>
          <a:xfrm>
            <a:off x="6354906" y="4392843"/>
            <a:ext cx="2724150" cy="952500"/>
          </a:xfrm>
          <a:prstGeom prst="rect">
            <a:avLst/>
          </a:prstGeom>
        </p:spPr>
      </p:pic>
      <p:pic>
        <p:nvPicPr>
          <p:cNvPr id="7" name="Resim 6"/>
          <p:cNvPicPr>
            <a:picLocks noChangeAspect="1"/>
          </p:cNvPicPr>
          <p:nvPr/>
        </p:nvPicPr>
        <p:blipFill>
          <a:blip r:embed="rId3"/>
          <a:stretch>
            <a:fillRect/>
          </a:stretch>
        </p:blipFill>
        <p:spPr>
          <a:xfrm>
            <a:off x="1702376" y="4160086"/>
            <a:ext cx="2190750" cy="1247775"/>
          </a:xfrm>
          <a:prstGeom prst="rect">
            <a:avLst/>
          </a:prstGeom>
        </p:spPr>
      </p:pic>
    </p:spTree>
    <p:extLst>
      <p:ext uri="{BB962C8B-B14F-4D97-AF65-F5344CB8AC3E}">
        <p14:creationId xmlns:p14="http://schemas.microsoft.com/office/powerpoint/2010/main" val="110753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7779546" y="565847"/>
            <a:ext cx="3676650" cy="2714625"/>
          </a:xfrm>
          <a:prstGeom prst="rect">
            <a:avLst/>
          </a:prstGeom>
        </p:spPr>
      </p:pic>
      <p:pic>
        <p:nvPicPr>
          <p:cNvPr id="3" name="Resim 2"/>
          <p:cNvPicPr>
            <a:picLocks noChangeAspect="1"/>
          </p:cNvPicPr>
          <p:nvPr/>
        </p:nvPicPr>
        <p:blipFill>
          <a:blip r:embed="rId3"/>
          <a:stretch>
            <a:fillRect/>
          </a:stretch>
        </p:blipFill>
        <p:spPr>
          <a:xfrm>
            <a:off x="1408832" y="995388"/>
            <a:ext cx="2724150" cy="952500"/>
          </a:xfrm>
          <a:prstGeom prst="rect">
            <a:avLst/>
          </a:prstGeom>
        </p:spPr>
      </p:pic>
      <p:pic>
        <p:nvPicPr>
          <p:cNvPr id="4" name="Resim 3"/>
          <p:cNvPicPr>
            <a:picLocks noChangeAspect="1"/>
          </p:cNvPicPr>
          <p:nvPr/>
        </p:nvPicPr>
        <p:blipFill>
          <a:blip r:embed="rId4"/>
          <a:stretch>
            <a:fillRect/>
          </a:stretch>
        </p:blipFill>
        <p:spPr>
          <a:xfrm>
            <a:off x="1500965" y="4048125"/>
            <a:ext cx="2190750" cy="1247775"/>
          </a:xfrm>
          <a:prstGeom prst="rect">
            <a:avLst/>
          </a:prstGeom>
        </p:spPr>
      </p:pic>
      <p:pic>
        <p:nvPicPr>
          <p:cNvPr id="5" name="Resim 4"/>
          <p:cNvPicPr>
            <a:picLocks noChangeAspect="1"/>
          </p:cNvPicPr>
          <p:nvPr/>
        </p:nvPicPr>
        <p:blipFill>
          <a:blip r:embed="rId5"/>
          <a:stretch>
            <a:fillRect/>
          </a:stretch>
        </p:blipFill>
        <p:spPr>
          <a:xfrm>
            <a:off x="7605428" y="3975771"/>
            <a:ext cx="3800475" cy="2809875"/>
          </a:xfrm>
          <a:prstGeom prst="rect">
            <a:avLst/>
          </a:prstGeom>
        </p:spPr>
      </p:pic>
      <p:sp>
        <p:nvSpPr>
          <p:cNvPr id="6" name="Dikdörtgen 5"/>
          <p:cNvSpPr/>
          <p:nvPr/>
        </p:nvSpPr>
        <p:spPr>
          <a:xfrm>
            <a:off x="338051" y="3341133"/>
            <a:ext cx="10967258" cy="646331"/>
          </a:xfrm>
          <a:prstGeom prst="rect">
            <a:avLst/>
          </a:prstGeom>
        </p:spPr>
        <p:txBody>
          <a:bodyPr wrap="square">
            <a:spAutoFit/>
          </a:bodyPr>
          <a:lstStyle/>
          <a:p>
            <a:pPr marL="285750" indent="-285750">
              <a:buFont typeface="Wingdings" panose="05000000000000000000" pitchFamily="2" charset="2"/>
              <a:buChar char="v"/>
            </a:pPr>
            <a:r>
              <a:rPr lang="tr-TR" dirty="0" smtClean="0">
                <a:latin typeface="Garamond" panose="02020404030301010803" pitchFamily="18" charset="0"/>
              </a:rPr>
              <a:t>Bir sınıf, bir soyut sınıfı genişletirken(</a:t>
            </a:r>
            <a:r>
              <a:rPr lang="tr-TR" dirty="0" err="1" smtClean="0">
                <a:latin typeface="Garamond" panose="02020404030301010803" pitchFamily="18" charset="0"/>
              </a:rPr>
              <a:t>extends</a:t>
            </a:r>
            <a:r>
              <a:rPr lang="tr-TR" dirty="0" smtClean="0">
                <a:latin typeface="Garamond" panose="02020404030301010803" pitchFamily="18" charset="0"/>
              </a:rPr>
              <a:t>), bir </a:t>
            </a:r>
            <a:r>
              <a:rPr lang="tr-TR" dirty="0" err="1" smtClean="0">
                <a:latin typeface="Garamond" panose="02020404030301010803" pitchFamily="18" charset="0"/>
              </a:rPr>
              <a:t>arayüzü</a:t>
            </a:r>
            <a:r>
              <a:rPr lang="tr-TR" dirty="0" smtClean="0">
                <a:latin typeface="Garamond" panose="02020404030301010803" pitchFamily="18" charset="0"/>
              </a:rPr>
              <a:t> uygular(</a:t>
            </a:r>
            <a:r>
              <a:rPr lang="tr-TR" dirty="0" err="1" smtClean="0">
                <a:latin typeface="Garamond" panose="02020404030301010803" pitchFamily="18" charset="0"/>
              </a:rPr>
              <a:t>implements</a:t>
            </a:r>
            <a:r>
              <a:rPr lang="tr-TR" dirty="0" smtClean="0">
                <a:latin typeface="Garamond" panose="02020404030301010803" pitchFamily="18" charset="0"/>
              </a:rPr>
              <a:t>). Her ikisinde de (genişleten veya uygulayan) sınıf, (soyut sınıfın veya </a:t>
            </a:r>
            <a:r>
              <a:rPr lang="tr-TR" dirty="0" err="1" smtClean="0">
                <a:latin typeface="Garamond" panose="02020404030301010803" pitchFamily="18" charset="0"/>
              </a:rPr>
              <a:t>arayüzün</a:t>
            </a:r>
            <a:r>
              <a:rPr lang="tr-TR" dirty="0" smtClean="0">
                <a:latin typeface="Garamond" panose="02020404030301010803" pitchFamily="18" charset="0"/>
              </a:rPr>
              <a:t> ) soyut metotlarını örtmek(</a:t>
            </a:r>
            <a:r>
              <a:rPr lang="tr-TR" dirty="0" err="1" smtClean="0">
                <a:latin typeface="Garamond" panose="02020404030301010803" pitchFamily="18" charset="0"/>
              </a:rPr>
              <a:t>override</a:t>
            </a:r>
            <a:r>
              <a:rPr lang="tr-TR" dirty="0" smtClean="0">
                <a:latin typeface="Garamond" panose="02020404030301010803" pitchFamily="18" charset="0"/>
              </a:rPr>
              <a:t>) zorundadır.</a:t>
            </a:r>
            <a:endParaRPr lang="tr-TR" dirty="0">
              <a:latin typeface="Garamond" panose="02020404030301010803" pitchFamily="18" charset="0"/>
            </a:endParaRPr>
          </a:p>
        </p:txBody>
      </p:sp>
      <p:cxnSp>
        <p:nvCxnSpPr>
          <p:cNvPr id="9" name="Düz Ok Bağlayıcısı 8"/>
          <p:cNvCxnSpPr/>
          <p:nvPr/>
        </p:nvCxnSpPr>
        <p:spPr>
          <a:xfrm flipV="1">
            <a:off x="3823855" y="995388"/>
            <a:ext cx="5613572" cy="234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Düz Ok Bağlayıcısı 9"/>
          <p:cNvCxnSpPr/>
          <p:nvPr/>
        </p:nvCxnSpPr>
        <p:spPr>
          <a:xfrm>
            <a:off x="7206018" y="3596185"/>
            <a:ext cx="2299648" cy="675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Dikdörtgen 10"/>
          <p:cNvSpPr/>
          <p:nvPr/>
        </p:nvSpPr>
        <p:spPr>
          <a:xfrm>
            <a:off x="3893126" y="0"/>
            <a:ext cx="3927678"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ARAYÜZ (INTERFACE)</a:t>
            </a:r>
          </a:p>
        </p:txBody>
      </p:sp>
    </p:spTree>
    <p:extLst>
      <p:ext uri="{BB962C8B-B14F-4D97-AF65-F5344CB8AC3E}">
        <p14:creationId xmlns:p14="http://schemas.microsoft.com/office/powerpoint/2010/main" val="26412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390698" y="523220"/>
            <a:ext cx="10856421" cy="1477328"/>
          </a:xfrm>
          <a:prstGeom prst="rect">
            <a:avLst/>
          </a:prstGeom>
          <a:noFill/>
        </p:spPr>
        <p:txBody>
          <a:bodyPr wrap="square" rtlCol="0">
            <a:spAutoFit/>
          </a:bodyPr>
          <a:lstStyle/>
          <a:p>
            <a:pPr marL="285750" indent="-285750">
              <a:buFont typeface="Wingdings" panose="05000000000000000000" pitchFamily="2" charset="2"/>
              <a:buChar char="v"/>
            </a:pPr>
            <a:r>
              <a:rPr lang="tr-TR" dirty="0" smtClean="0">
                <a:latin typeface="Garamond" panose="02020404030301010803" pitchFamily="18" charset="0"/>
              </a:rPr>
              <a:t>Peki neden </a:t>
            </a:r>
            <a:r>
              <a:rPr lang="tr-TR" dirty="0" err="1" smtClean="0">
                <a:latin typeface="Garamond" panose="02020404030301010803" pitchFamily="18" charset="0"/>
              </a:rPr>
              <a:t>arayüz</a:t>
            </a:r>
            <a:r>
              <a:rPr lang="tr-TR" dirty="0" smtClean="0">
                <a:latin typeface="Garamond" panose="02020404030301010803" pitchFamily="18" charset="0"/>
              </a:rPr>
              <a:t>(</a:t>
            </a:r>
            <a:r>
              <a:rPr lang="tr-TR" dirty="0" err="1" smtClean="0">
                <a:latin typeface="Garamond" panose="02020404030301010803" pitchFamily="18" charset="0"/>
              </a:rPr>
              <a:t>interface</a:t>
            </a:r>
            <a:r>
              <a:rPr lang="tr-TR" dirty="0" smtClean="0">
                <a:latin typeface="Garamond" panose="02020404030301010803" pitchFamily="18" charset="0"/>
              </a:rPr>
              <a:t>) kullanıyoruz. Daha önce belirttiğimiz gibi bir sınıf ancak tek bir sınıfın mirasçısı olabilir. Ancak </a:t>
            </a:r>
            <a:r>
              <a:rPr lang="tr-TR" dirty="0" err="1" smtClean="0">
                <a:latin typeface="Garamond" panose="02020404030301010803" pitchFamily="18" charset="0"/>
              </a:rPr>
              <a:t>arayüz</a:t>
            </a:r>
            <a:r>
              <a:rPr lang="tr-TR" dirty="0" smtClean="0">
                <a:latin typeface="Garamond" panose="02020404030301010803" pitchFamily="18" charset="0"/>
              </a:rPr>
              <a:t> kullanarak  çoklu kalıtım özelliği kazandırılabilir. Aşağıdaki örnekte görüldüğü  gibi bir sınıf birden fazla </a:t>
            </a:r>
            <a:r>
              <a:rPr lang="tr-TR" dirty="0" err="1" smtClean="0">
                <a:latin typeface="Garamond" panose="02020404030301010803" pitchFamily="18" charset="0"/>
              </a:rPr>
              <a:t>arayüz</a:t>
            </a:r>
            <a:r>
              <a:rPr lang="tr-TR" dirty="0" smtClean="0">
                <a:latin typeface="Garamond" panose="02020404030301010803" pitchFamily="18" charset="0"/>
              </a:rPr>
              <a:t> uygulayabilir.</a:t>
            </a:r>
          </a:p>
          <a:p>
            <a:r>
              <a:rPr lang="tr-TR" dirty="0"/>
              <a:t> </a:t>
            </a:r>
            <a:r>
              <a:rPr lang="tr-TR" dirty="0" smtClean="0"/>
              <a:t>   </a:t>
            </a:r>
          </a:p>
          <a:p>
            <a:pPr marL="285750" indent="-285750">
              <a:buFont typeface="Wingdings" panose="05000000000000000000" pitchFamily="2" charset="2"/>
              <a:buChar char="v"/>
            </a:pPr>
            <a:endParaRPr lang="tr-TR" dirty="0"/>
          </a:p>
        </p:txBody>
      </p:sp>
      <p:pic>
        <p:nvPicPr>
          <p:cNvPr id="4" name="Resim 3"/>
          <p:cNvPicPr>
            <a:picLocks noChangeAspect="1"/>
          </p:cNvPicPr>
          <p:nvPr/>
        </p:nvPicPr>
        <p:blipFill>
          <a:blip r:embed="rId2"/>
          <a:stretch>
            <a:fillRect/>
          </a:stretch>
        </p:blipFill>
        <p:spPr>
          <a:xfrm>
            <a:off x="2052117" y="1940242"/>
            <a:ext cx="3914775" cy="4257675"/>
          </a:xfrm>
          <a:prstGeom prst="rect">
            <a:avLst/>
          </a:prstGeom>
        </p:spPr>
      </p:pic>
      <p:sp>
        <p:nvSpPr>
          <p:cNvPr id="5" name="Dikdörtgen 4"/>
          <p:cNvSpPr/>
          <p:nvPr/>
        </p:nvSpPr>
        <p:spPr>
          <a:xfrm>
            <a:off x="3893126" y="0"/>
            <a:ext cx="3927678"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ARAYÜZ (INTERFACE)</a:t>
            </a:r>
          </a:p>
        </p:txBody>
      </p:sp>
    </p:spTree>
    <p:extLst>
      <p:ext uri="{BB962C8B-B14F-4D97-AF65-F5344CB8AC3E}">
        <p14:creationId xmlns:p14="http://schemas.microsoft.com/office/powerpoint/2010/main" val="389297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452551" y="0"/>
            <a:ext cx="6258636"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ÇOK BİÇİMLİLİK-2(POLYMORPHISM)</a:t>
            </a:r>
          </a:p>
        </p:txBody>
      </p:sp>
      <p:sp>
        <p:nvSpPr>
          <p:cNvPr id="5" name="Dikdörtgen 4"/>
          <p:cNvSpPr/>
          <p:nvPr/>
        </p:nvSpPr>
        <p:spPr>
          <a:xfrm>
            <a:off x="404552" y="778409"/>
            <a:ext cx="11324705" cy="1754326"/>
          </a:xfrm>
          <a:prstGeom prst="rect">
            <a:avLst/>
          </a:prstGeom>
        </p:spPr>
        <p:txBody>
          <a:bodyPr wrap="square">
            <a:spAutoFit/>
          </a:bodyPr>
          <a:lstStyle/>
          <a:p>
            <a:pPr marL="285750" indent="-285750">
              <a:buFont typeface="Wingdings" panose="05000000000000000000" pitchFamily="2" charset="2"/>
              <a:buChar char="v"/>
            </a:pPr>
            <a:r>
              <a:rPr lang="tr-TR" dirty="0" smtClean="0">
                <a:latin typeface="Garamond" panose="02020404030301010803" pitchFamily="18" charset="0"/>
              </a:rPr>
              <a:t>Daha önce üst sınıf-alt sınıf ilişkisi ile kalıtım kullanımı ve çok biçimlilik ilişkisini görmüştük. Bu çerçevedeki örnekte (Çok biçimlilik-1) bir metodun parametre olarak;   bir alt sınıf referans tipini üst sınıf referans tipi biçiminde (kılığında) kabul etmesini görmüştük. Benzer bir çok-biçimliliği </a:t>
            </a:r>
            <a:r>
              <a:rPr lang="tr-TR" dirty="0" err="1" smtClean="0">
                <a:latin typeface="Garamond" panose="02020404030301010803" pitchFamily="18" charset="0"/>
              </a:rPr>
              <a:t>arayüz</a:t>
            </a:r>
            <a:r>
              <a:rPr lang="tr-TR" dirty="0" smtClean="0">
                <a:latin typeface="Garamond" panose="02020404030301010803" pitchFamily="18" charset="0"/>
              </a:rPr>
              <a:t> kullanarak da yapabiliriz. </a:t>
            </a:r>
          </a:p>
          <a:p>
            <a:pPr marL="285750" indent="-285750">
              <a:buFont typeface="Wingdings" panose="05000000000000000000" pitchFamily="2" charset="2"/>
              <a:buChar char="v"/>
            </a:pPr>
            <a:endParaRPr lang="tr-TR" dirty="0" smtClean="0">
              <a:latin typeface="Garamond" panose="02020404030301010803" pitchFamily="18" charset="0"/>
            </a:endParaRPr>
          </a:p>
          <a:p>
            <a:pPr marL="285750" indent="-285750">
              <a:buFont typeface="Wingdings" panose="05000000000000000000" pitchFamily="2" charset="2"/>
              <a:buChar char="v"/>
            </a:pPr>
            <a:r>
              <a:rPr lang="tr-TR" dirty="0" smtClean="0">
                <a:latin typeface="Garamond" panose="02020404030301010803" pitchFamily="18" charset="0"/>
              </a:rPr>
              <a:t>Örnek olarak aşağıda verilen </a:t>
            </a:r>
            <a:r>
              <a:rPr lang="tr-TR" dirty="0" err="1" smtClean="0">
                <a:latin typeface="Garamond" panose="02020404030301010803" pitchFamily="18" charset="0"/>
              </a:rPr>
              <a:t>IHareket</a:t>
            </a:r>
            <a:r>
              <a:rPr lang="tr-TR" dirty="0" smtClean="0">
                <a:latin typeface="Garamond" panose="02020404030301010803" pitchFamily="18" charset="0"/>
              </a:rPr>
              <a:t>  ve </a:t>
            </a:r>
            <a:r>
              <a:rPr lang="tr-TR" dirty="0" err="1" smtClean="0">
                <a:latin typeface="Garamond" panose="02020404030301010803" pitchFamily="18" charset="0"/>
              </a:rPr>
              <a:t>ICalismaModu</a:t>
            </a:r>
            <a:r>
              <a:rPr lang="tr-TR" dirty="0" smtClean="0">
                <a:latin typeface="Garamond" panose="02020404030301010803" pitchFamily="18" charset="0"/>
              </a:rPr>
              <a:t> </a:t>
            </a:r>
            <a:r>
              <a:rPr lang="tr-TR" dirty="0" err="1" smtClean="0">
                <a:latin typeface="Garamond" panose="02020404030301010803" pitchFamily="18" charset="0"/>
              </a:rPr>
              <a:t>arayüzlerini</a:t>
            </a:r>
            <a:r>
              <a:rPr lang="tr-TR" dirty="0" smtClean="0">
                <a:latin typeface="Garamond" panose="02020404030301010803" pitchFamily="18" charset="0"/>
              </a:rPr>
              <a:t> ele alalım.</a:t>
            </a:r>
          </a:p>
          <a:p>
            <a:pPr marL="285750" indent="-285750">
              <a:buFont typeface="Wingdings" panose="05000000000000000000" pitchFamily="2" charset="2"/>
              <a:buChar char="v"/>
            </a:pPr>
            <a:endParaRPr lang="tr-TR" dirty="0" smtClean="0">
              <a:latin typeface="Garamond" panose="02020404030301010803" pitchFamily="18" charset="0"/>
            </a:endParaRPr>
          </a:p>
        </p:txBody>
      </p:sp>
      <p:pic>
        <p:nvPicPr>
          <p:cNvPr id="9" name="Resim 8"/>
          <p:cNvPicPr>
            <a:picLocks noChangeAspect="1"/>
          </p:cNvPicPr>
          <p:nvPr/>
        </p:nvPicPr>
        <p:blipFill>
          <a:blip r:embed="rId2"/>
          <a:stretch>
            <a:fillRect/>
          </a:stretch>
        </p:blipFill>
        <p:spPr>
          <a:xfrm>
            <a:off x="1754218" y="3147384"/>
            <a:ext cx="3714750" cy="1600200"/>
          </a:xfrm>
          <a:prstGeom prst="rect">
            <a:avLst/>
          </a:prstGeom>
        </p:spPr>
      </p:pic>
      <p:pic>
        <p:nvPicPr>
          <p:cNvPr id="10" name="Resim 9"/>
          <p:cNvPicPr>
            <a:picLocks noChangeAspect="1"/>
          </p:cNvPicPr>
          <p:nvPr/>
        </p:nvPicPr>
        <p:blipFill>
          <a:blip r:embed="rId3"/>
          <a:stretch>
            <a:fillRect/>
          </a:stretch>
        </p:blipFill>
        <p:spPr>
          <a:xfrm>
            <a:off x="6863571" y="3147384"/>
            <a:ext cx="3295650" cy="1581150"/>
          </a:xfrm>
          <a:prstGeom prst="rect">
            <a:avLst/>
          </a:prstGeom>
        </p:spPr>
      </p:pic>
    </p:spTree>
    <p:extLst>
      <p:ext uri="{BB962C8B-B14F-4D97-AF65-F5344CB8AC3E}">
        <p14:creationId xmlns:p14="http://schemas.microsoft.com/office/powerpoint/2010/main" val="342870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4859" y="3077765"/>
            <a:ext cx="3697926" cy="3743864"/>
          </a:xfrm>
          <a:prstGeom prst="rect">
            <a:avLst/>
          </a:prstGeom>
        </p:spPr>
      </p:pic>
      <p:sp>
        <p:nvSpPr>
          <p:cNvPr id="3" name="Dikdörtgen 2"/>
          <p:cNvSpPr/>
          <p:nvPr/>
        </p:nvSpPr>
        <p:spPr>
          <a:xfrm>
            <a:off x="3452551" y="0"/>
            <a:ext cx="6258636"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ÇOK BİÇİMLİLİK-2(POLYMORPHISM)</a:t>
            </a:r>
          </a:p>
        </p:txBody>
      </p:sp>
      <p:sp>
        <p:nvSpPr>
          <p:cNvPr id="4" name="Metin kutusu 3"/>
          <p:cNvSpPr txBox="1"/>
          <p:nvPr/>
        </p:nvSpPr>
        <p:spPr>
          <a:xfrm>
            <a:off x="390698" y="523220"/>
            <a:ext cx="10856421" cy="2031325"/>
          </a:xfrm>
          <a:prstGeom prst="rect">
            <a:avLst/>
          </a:prstGeom>
          <a:noFill/>
        </p:spPr>
        <p:txBody>
          <a:bodyPr wrap="square" rtlCol="0">
            <a:spAutoFit/>
          </a:bodyPr>
          <a:lstStyle/>
          <a:p>
            <a:pPr marL="285750" indent="-285750">
              <a:buFont typeface="Wingdings" panose="05000000000000000000" pitchFamily="2" charset="2"/>
              <a:buChar char="v"/>
            </a:pPr>
            <a:r>
              <a:rPr lang="tr-TR" dirty="0" smtClean="0">
                <a:latin typeface="Garamond" panose="02020404030301010803" pitchFamily="18" charset="0"/>
              </a:rPr>
              <a:t>Robot sınıfı </a:t>
            </a:r>
            <a:r>
              <a:rPr lang="tr-TR" dirty="0" err="1" smtClean="0">
                <a:latin typeface="Garamond" panose="02020404030301010803" pitchFamily="18" charset="0"/>
              </a:rPr>
              <a:t>IHareket</a:t>
            </a:r>
            <a:r>
              <a:rPr lang="tr-TR" dirty="0" smtClean="0">
                <a:latin typeface="Garamond" panose="02020404030301010803" pitchFamily="18" charset="0"/>
              </a:rPr>
              <a:t> ve </a:t>
            </a:r>
            <a:r>
              <a:rPr lang="tr-TR" dirty="0" err="1" smtClean="0">
                <a:latin typeface="Garamond" panose="02020404030301010803" pitchFamily="18" charset="0"/>
              </a:rPr>
              <a:t>ICalismaModu</a:t>
            </a:r>
            <a:r>
              <a:rPr lang="tr-TR" dirty="0" smtClean="0">
                <a:latin typeface="Garamond" panose="02020404030301010803" pitchFamily="18" charset="0"/>
              </a:rPr>
              <a:t> </a:t>
            </a:r>
            <a:r>
              <a:rPr lang="tr-TR" dirty="0" err="1" smtClean="0">
                <a:latin typeface="Garamond" panose="02020404030301010803" pitchFamily="18" charset="0"/>
              </a:rPr>
              <a:t>arayüzlerini</a:t>
            </a:r>
            <a:endParaRPr lang="tr-TR" dirty="0" smtClean="0">
              <a:latin typeface="Garamond" panose="02020404030301010803" pitchFamily="18" charset="0"/>
            </a:endParaRPr>
          </a:p>
          <a:p>
            <a:pPr marL="285750" indent="-285750">
              <a:buFont typeface="Wingdings" panose="05000000000000000000" pitchFamily="2" charset="2"/>
              <a:buChar char="v"/>
            </a:pPr>
            <a:endParaRPr lang="tr-TR" dirty="0" smtClean="0">
              <a:latin typeface="Garamond" panose="02020404030301010803" pitchFamily="18" charset="0"/>
            </a:endParaRPr>
          </a:p>
          <a:p>
            <a:pPr marL="285750" indent="-285750">
              <a:buFont typeface="Wingdings" panose="05000000000000000000" pitchFamily="2" charset="2"/>
              <a:buChar char="v"/>
            </a:pPr>
            <a:r>
              <a:rPr lang="tr-TR" dirty="0" smtClean="0">
                <a:latin typeface="Garamond" panose="02020404030301010803" pitchFamily="18" charset="0"/>
              </a:rPr>
              <a:t>Bilgisayar sınıfı </a:t>
            </a:r>
            <a:r>
              <a:rPr lang="tr-TR" dirty="0" err="1" smtClean="0">
                <a:latin typeface="Garamond" panose="02020404030301010803" pitchFamily="18" charset="0"/>
              </a:rPr>
              <a:t>ICalismaModu</a:t>
            </a:r>
            <a:r>
              <a:rPr lang="tr-TR" dirty="0" smtClean="0">
                <a:latin typeface="Garamond" panose="02020404030301010803" pitchFamily="18" charset="0"/>
              </a:rPr>
              <a:t> </a:t>
            </a:r>
            <a:r>
              <a:rPr lang="tr-TR" dirty="0" err="1" smtClean="0">
                <a:latin typeface="Garamond" panose="02020404030301010803" pitchFamily="18" charset="0"/>
              </a:rPr>
              <a:t>arayüzünü</a:t>
            </a:r>
            <a:endParaRPr lang="tr-TR" dirty="0" smtClean="0">
              <a:latin typeface="Garamond" panose="02020404030301010803" pitchFamily="18" charset="0"/>
            </a:endParaRPr>
          </a:p>
          <a:p>
            <a:pPr marL="285750" indent="-285750">
              <a:buFont typeface="Wingdings" panose="05000000000000000000" pitchFamily="2" charset="2"/>
              <a:buChar char="v"/>
            </a:pPr>
            <a:endParaRPr lang="tr-TR" dirty="0" smtClean="0">
              <a:latin typeface="Garamond" panose="02020404030301010803" pitchFamily="18" charset="0"/>
            </a:endParaRPr>
          </a:p>
          <a:p>
            <a:pPr marL="285750" indent="-285750">
              <a:buFont typeface="Wingdings" panose="05000000000000000000" pitchFamily="2" charset="2"/>
              <a:buChar char="v"/>
            </a:pPr>
            <a:r>
              <a:rPr lang="tr-TR" dirty="0" smtClean="0">
                <a:latin typeface="Garamond" panose="02020404030301010803" pitchFamily="18" charset="0"/>
              </a:rPr>
              <a:t>Araba sınıfı </a:t>
            </a:r>
            <a:r>
              <a:rPr lang="tr-TR" dirty="0" err="1" smtClean="0">
                <a:latin typeface="Garamond" panose="02020404030301010803" pitchFamily="18" charset="0"/>
              </a:rPr>
              <a:t>IHareket</a:t>
            </a:r>
            <a:r>
              <a:rPr lang="tr-TR" dirty="0" smtClean="0">
                <a:latin typeface="Garamond" panose="02020404030301010803" pitchFamily="18" charset="0"/>
              </a:rPr>
              <a:t> </a:t>
            </a:r>
            <a:r>
              <a:rPr lang="tr-TR" dirty="0" err="1" smtClean="0">
                <a:latin typeface="Garamond" panose="02020404030301010803" pitchFamily="18" charset="0"/>
              </a:rPr>
              <a:t>arayüzünü</a:t>
            </a:r>
            <a:r>
              <a:rPr lang="tr-TR" dirty="0" smtClean="0">
                <a:latin typeface="Garamond" panose="02020404030301010803" pitchFamily="18" charset="0"/>
              </a:rPr>
              <a:t> uygulasın. </a:t>
            </a:r>
          </a:p>
          <a:p>
            <a:r>
              <a:rPr lang="tr-TR" dirty="0"/>
              <a:t> </a:t>
            </a:r>
            <a:r>
              <a:rPr lang="tr-TR" dirty="0" smtClean="0"/>
              <a:t>   </a:t>
            </a:r>
          </a:p>
          <a:p>
            <a:pPr marL="285750" indent="-285750">
              <a:buFont typeface="Wingdings" panose="05000000000000000000" pitchFamily="2" charset="2"/>
              <a:buChar char="v"/>
            </a:pPr>
            <a:endParaRPr lang="tr-TR" dirty="0"/>
          </a:p>
        </p:txBody>
      </p:sp>
      <p:pic>
        <p:nvPicPr>
          <p:cNvPr id="5" name="Resim 4"/>
          <p:cNvPicPr>
            <a:picLocks noChangeAspect="1"/>
          </p:cNvPicPr>
          <p:nvPr/>
        </p:nvPicPr>
        <p:blipFill>
          <a:blip r:embed="rId3"/>
          <a:stretch>
            <a:fillRect/>
          </a:stretch>
        </p:blipFill>
        <p:spPr>
          <a:xfrm>
            <a:off x="3918537" y="4071247"/>
            <a:ext cx="3819708" cy="2593080"/>
          </a:xfrm>
          <a:prstGeom prst="rect">
            <a:avLst/>
          </a:prstGeom>
        </p:spPr>
      </p:pic>
      <p:pic>
        <p:nvPicPr>
          <p:cNvPr id="7" name="Resim 6"/>
          <p:cNvPicPr>
            <a:picLocks noChangeAspect="1"/>
          </p:cNvPicPr>
          <p:nvPr/>
        </p:nvPicPr>
        <p:blipFill>
          <a:blip r:embed="rId4"/>
          <a:stretch>
            <a:fillRect/>
          </a:stretch>
        </p:blipFill>
        <p:spPr>
          <a:xfrm>
            <a:off x="7962850" y="4068152"/>
            <a:ext cx="4229150" cy="2596175"/>
          </a:xfrm>
          <a:prstGeom prst="rect">
            <a:avLst/>
          </a:prstGeom>
        </p:spPr>
      </p:pic>
    </p:spTree>
    <p:extLst>
      <p:ext uri="{BB962C8B-B14F-4D97-AF65-F5344CB8AC3E}">
        <p14:creationId xmlns:p14="http://schemas.microsoft.com/office/powerpoint/2010/main" val="198923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6467933" y="1434871"/>
            <a:ext cx="5518986" cy="5227747"/>
          </a:xfrm>
          <a:prstGeom prst="rect">
            <a:avLst/>
          </a:prstGeom>
        </p:spPr>
      </p:pic>
      <p:sp>
        <p:nvSpPr>
          <p:cNvPr id="3" name="Dikdörtgen 2"/>
          <p:cNvSpPr/>
          <p:nvPr/>
        </p:nvSpPr>
        <p:spPr>
          <a:xfrm>
            <a:off x="174536" y="146290"/>
            <a:ext cx="5514985" cy="1200329"/>
          </a:xfrm>
          <a:prstGeom prst="rect">
            <a:avLst/>
          </a:prstGeom>
        </p:spPr>
        <p:txBody>
          <a:bodyPr wrap="square">
            <a:spAutoFit/>
          </a:bodyPr>
          <a:lstStyle/>
          <a:p>
            <a:pPr marL="285750" indent="-285750">
              <a:buFont typeface="Wingdings" panose="05000000000000000000" pitchFamily="2" charset="2"/>
              <a:buChar char="v"/>
            </a:pPr>
            <a:r>
              <a:rPr lang="tr-TR" dirty="0" err="1" smtClean="0">
                <a:latin typeface="Garamond" panose="02020404030301010803" pitchFamily="18" charset="0"/>
              </a:rPr>
              <a:t>IHareket</a:t>
            </a:r>
            <a:r>
              <a:rPr lang="tr-TR" dirty="0" smtClean="0">
                <a:latin typeface="Garamond" panose="02020404030301010803" pitchFamily="18" charset="0"/>
              </a:rPr>
              <a:t> referans tipinde bir parametre bekleyen bir metot tanımlarsak, bu metoda bir Araba veya Robot nesnesi gönderebilir ve </a:t>
            </a:r>
            <a:r>
              <a:rPr lang="tr-TR" dirty="0" err="1" smtClean="0">
                <a:latin typeface="Garamond" panose="02020404030301010803" pitchFamily="18" charset="0"/>
              </a:rPr>
              <a:t>arayüzün</a:t>
            </a:r>
            <a:r>
              <a:rPr lang="tr-TR" dirty="0" smtClean="0">
                <a:latin typeface="Garamond" panose="02020404030301010803" pitchFamily="18" charset="0"/>
              </a:rPr>
              <a:t> metotlarını bu parametre üzerinden çağırabiliriz.</a:t>
            </a:r>
            <a:endParaRPr lang="tr-TR" dirty="0">
              <a:latin typeface="Garamond" panose="02020404030301010803" pitchFamily="18" charset="0"/>
            </a:endParaRPr>
          </a:p>
        </p:txBody>
      </p:sp>
      <p:pic>
        <p:nvPicPr>
          <p:cNvPr id="4" name="Resim 3"/>
          <p:cNvPicPr>
            <a:picLocks noChangeAspect="1"/>
          </p:cNvPicPr>
          <p:nvPr/>
        </p:nvPicPr>
        <p:blipFill>
          <a:blip r:embed="rId3"/>
          <a:stretch>
            <a:fillRect/>
          </a:stretch>
        </p:blipFill>
        <p:spPr>
          <a:xfrm>
            <a:off x="652089" y="1518522"/>
            <a:ext cx="4751672" cy="5248770"/>
          </a:xfrm>
          <a:prstGeom prst="rect">
            <a:avLst/>
          </a:prstGeom>
        </p:spPr>
      </p:pic>
      <p:sp>
        <p:nvSpPr>
          <p:cNvPr id="5" name="Dikdörtgen 4"/>
          <p:cNvSpPr/>
          <p:nvPr/>
        </p:nvSpPr>
        <p:spPr>
          <a:xfrm>
            <a:off x="6266304" y="146290"/>
            <a:ext cx="6096000" cy="923330"/>
          </a:xfrm>
          <a:prstGeom prst="rect">
            <a:avLst/>
          </a:prstGeom>
        </p:spPr>
        <p:txBody>
          <a:bodyPr>
            <a:spAutoFit/>
          </a:bodyPr>
          <a:lstStyle/>
          <a:p>
            <a:pPr marL="285750" indent="-285750">
              <a:buFont typeface="Wingdings" panose="05000000000000000000" pitchFamily="2" charset="2"/>
              <a:buChar char="v"/>
            </a:pPr>
            <a:r>
              <a:rPr lang="tr-TR" dirty="0">
                <a:latin typeface="Garamond" panose="02020404030301010803" pitchFamily="18" charset="0"/>
              </a:rPr>
              <a:t>Referans tipini </a:t>
            </a:r>
            <a:r>
              <a:rPr lang="tr-TR" dirty="0" err="1">
                <a:latin typeface="Garamond" panose="02020404030301010803" pitchFamily="18" charset="0"/>
              </a:rPr>
              <a:t>IHareket</a:t>
            </a:r>
            <a:r>
              <a:rPr lang="tr-TR" dirty="0">
                <a:latin typeface="Garamond" panose="02020404030301010803" pitchFamily="18" charset="0"/>
              </a:rPr>
              <a:t> olan bir dizide hem Robot, hem</a:t>
            </a:r>
          </a:p>
          <a:p>
            <a:r>
              <a:rPr lang="tr-TR" dirty="0">
                <a:latin typeface="Garamond" panose="02020404030301010803" pitchFamily="18" charset="0"/>
              </a:rPr>
              <a:t>de Araba nesnesi saklayabiliriz. Bu dizinin elemanları üzerinden </a:t>
            </a:r>
            <a:r>
              <a:rPr lang="tr-TR" dirty="0" err="1">
                <a:latin typeface="Garamond" panose="02020404030301010803" pitchFamily="18" charset="0"/>
              </a:rPr>
              <a:t>arayüzün</a:t>
            </a:r>
            <a:r>
              <a:rPr lang="tr-TR" dirty="0">
                <a:latin typeface="Garamond" panose="02020404030301010803" pitchFamily="18" charset="0"/>
              </a:rPr>
              <a:t> metotlarını çağırabiliriz.</a:t>
            </a:r>
          </a:p>
        </p:txBody>
      </p:sp>
    </p:spTree>
    <p:extLst>
      <p:ext uri="{BB962C8B-B14F-4D97-AF65-F5344CB8AC3E}">
        <p14:creationId xmlns:p14="http://schemas.microsoft.com/office/powerpoint/2010/main" val="355943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Dikdörtgen 2"/>
          <p:cNvSpPr/>
          <p:nvPr/>
        </p:nvSpPr>
        <p:spPr>
          <a:xfrm>
            <a:off x="0" y="110765"/>
            <a:ext cx="6900813" cy="1754326"/>
          </a:xfrm>
          <a:prstGeom prst="rect">
            <a:avLst/>
          </a:prstGeom>
        </p:spPr>
        <p:txBody>
          <a:bodyPr wrap="square">
            <a:spAutoFit/>
          </a:bodyPr>
          <a:lstStyle/>
          <a:p>
            <a:pPr marL="285750" indent="-285750">
              <a:buFont typeface="Wingdings" panose="05000000000000000000" pitchFamily="2" charset="2"/>
              <a:buChar char="v"/>
            </a:pPr>
            <a:r>
              <a:rPr lang="tr-TR" dirty="0" smtClean="0">
                <a:latin typeface="Garamond" panose="02020404030301010803" pitchFamily="18" charset="0"/>
              </a:rPr>
              <a:t>Şimdi ise referans </a:t>
            </a:r>
            <a:r>
              <a:rPr lang="tr-TR" dirty="0">
                <a:latin typeface="Garamond" panose="02020404030301010803" pitchFamily="18" charset="0"/>
              </a:rPr>
              <a:t>tipini </a:t>
            </a:r>
            <a:r>
              <a:rPr lang="tr-TR" dirty="0" err="1" smtClean="0">
                <a:latin typeface="Garamond" panose="02020404030301010803" pitchFamily="18" charset="0"/>
              </a:rPr>
              <a:t>ICalismaModu</a:t>
            </a:r>
            <a:r>
              <a:rPr lang="tr-TR" dirty="0" smtClean="0">
                <a:latin typeface="Garamond" panose="02020404030301010803" pitchFamily="18" charset="0"/>
              </a:rPr>
              <a:t> </a:t>
            </a:r>
            <a:r>
              <a:rPr lang="tr-TR" dirty="0">
                <a:latin typeface="Garamond" panose="02020404030301010803" pitchFamily="18" charset="0"/>
              </a:rPr>
              <a:t>olan bir dizide hem Robot, </a:t>
            </a:r>
            <a:r>
              <a:rPr lang="tr-TR" dirty="0" smtClean="0">
                <a:latin typeface="Garamond" panose="02020404030301010803" pitchFamily="18" charset="0"/>
              </a:rPr>
              <a:t>hem de Bilgisayar </a:t>
            </a:r>
            <a:r>
              <a:rPr lang="tr-TR" dirty="0">
                <a:latin typeface="Garamond" panose="02020404030301010803" pitchFamily="18" charset="0"/>
              </a:rPr>
              <a:t>nesnesi saklayabiliriz. Bu dizinin elemanları üzerinden </a:t>
            </a:r>
            <a:r>
              <a:rPr lang="tr-TR" dirty="0" err="1">
                <a:latin typeface="Garamond" panose="02020404030301010803" pitchFamily="18" charset="0"/>
              </a:rPr>
              <a:t>arayüzün</a:t>
            </a:r>
            <a:r>
              <a:rPr lang="tr-TR" dirty="0">
                <a:latin typeface="Garamond" panose="02020404030301010803" pitchFamily="18" charset="0"/>
              </a:rPr>
              <a:t> metotlarını </a:t>
            </a:r>
            <a:r>
              <a:rPr lang="tr-TR" dirty="0" smtClean="0">
                <a:latin typeface="Garamond" panose="02020404030301010803" pitchFamily="18" charset="0"/>
              </a:rPr>
              <a:t>çağırabiliriz.</a:t>
            </a:r>
          </a:p>
          <a:p>
            <a:pPr marL="285750" indent="-285750">
              <a:buFont typeface="Wingdings" panose="05000000000000000000" pitchFamily="2" charset="2"/>
              <a:buChar char="v"/>
            </a:pPr>
            <a:r>
              <a:rPr lang="tr-TR" dirty="0" smtClean="0">
                <a:latin typeface="Garamond" panose="02020404030301010803" pitchFamily="18" charset="0"/>
              </a:rPr>
              <a:t>Sonuçta Robot nesnesi iki farklı biçimde davrandı.  Bu </a:t>
            </a:r>
            <a:r>
              <a:rPr lang="tr-TR" dirty="0" err="1" smtClean="0">
                <a:latin typeface="Garamond" panose="02020404030301010803" pitchFamily="18" charset="0"/>
              </a:rPr>
              <a:t>arayüz</a:t>
            </a:r>
            <a:r>
              <a:rPr lang="tr-TR" dirty="0" smtClean="0">
                <a:latin typeface="Garamond" panose="02020404030301010803" pitchFamily="18" charset="0"/>
              </a:rPr>
              <a:t> kullanımı ile </a:t>
            </a:r>
            <a:r>
              <a:rPr lang="tr-TR" dirty="0" err="1" smtClean="0">
                <a:latin typeface="Garamond" panose="02020404030301010803" pitchFamily="18" charset="0"/>
              </a:rPr>
              <a:t>çokbiçimliliğe</a:t>
            </a:r>
            <a:r>
              <a:rPr lang="tr-TR" dirty="0" smtClean="0">
                <a:latin typeface="Garamond" panose="02020404030301010803" pitchFamily="18" charset="0"/>
              </a:rPr>
              <a:t> örnektir. Böylelikle iki farklı sınıftan nesneler ile birlikte</a:t>
            </a:r>
          </a:p>
          <a:p>
            <a:r>
              <a:rPr lang="tr-TR" dirty="0" smtClean="0">
                <a:latin typeface="Garamond" panose="02020404030301010803" pitchFamily="18" charset="0"/>
              </a:rPr>
              <a:t>     ortak bir biçime sahip oldu.</a:t>
            </a:r>
          </a:p>
        </p:txBody>
      </p:sp>
      <p:pic>
        <p:nvPicPr>
          <p:cNvPr id="4" name="Resim 3"/>
          <p:cNvPicPr>
            <a:picLocks noChangeAspect="1"/>
          </p:cNvPicPr>
          <p:nvPr/>
        </p:nvPicPr>
        <p:blipFill>
          <a:blip r:embed="rId2"/>
          <a:stretch>
            <a:fillRect/>
          </a:stretch>
        </p:blipFill>
        <p:spPr>
          <a:xfrm>
            <a:off x="116004" y="2046021"/>
            <a:ext cx="5133653" cy="4811979"/>
          </a:xfrm>
          <a:prstGeom prst="rect">
            <a:avLst/>
          </a:prstGeom>
        </p:spPr>
      </p:pic>
      <p:pic>
        <p:nvPicPr>
          <p:cNvPr id="5" name="Resim 4"/>
          <p:cNvPicPr>
            <a:picLocks noChangeAspect="1"/>
          </p:cNvPicPr>
          <p:nvPr/>
        </p:nvPicPr>
        <p:blipFill>
          <a:blip r:embed="rId3"/>
          <a:stretch>
            <a:fillRect/>
          </a:stretch>
        </p:blipFill>
        <p:spPr>
          <a:xfrm>
            <a:off x="6800607" y="2079359"/>
            <a:ext cx="5281303" cy="4778641"/>
          </a:xfrm>
          <a:prstGeom prst="rect">
            <a:avLst/>
          </a:prstGeom>
        </p:spPr>
      </p:pic>
      <p:sp>
        <p:nvSpPr>
          <p:cNvPr id="7" name="Dikdörtgen 6"/>
          <p:cNvSpPr/>
          <p:nvPr/>
        </p:nvSpPr>
        <p:spPr>
          <a:xfrm>
            <a:off x="7157487" y="110765"/>
            <a:ext cx="5034513" cy="1200329"/>
          </a:xfrm>
          <a:prstGeom prst="rect">
            <a:avLst/>
          </a:prstGeom>
        </p:spPr>
        <p:txBody>
          <a:bodyPr wrap="square">
            <a:spAutoFit/>
          </a:bodyPr>
          <a:lstStyle/>
          <a:p>
            <a:pPr marL="285750" indent="-285750">
              <a:buFont typeface="Wingdings" panose="05000000000000000000" pitchFamily="2" charset="2"/>
              <a:buChar char="v"/>
            </a:pPr>
            <a:r>
              <a:rPr lang="tr-TR" dirty="0" err="1" smtClean="0">
                <a:latin typeface="Garamond" panose="02020404030301010803" pitchFamily="18" charset="0"/>
              </a:rPr>
              <a:t>ICalismaModu</a:t>
            </a:r>
            <a:r>
              <a:rPr lang="tr-TR" dirty="0" smtClean="0">
                <a:latin typeface="Garamond" panose="02020404030301010803" pitchFamily="18" charset="0"/>
              </a:rPr>
              <a:t> referans tipinde bir parametre</a:t>
            </a:r>
          </a:p>
          <a:p>
            <a:r>
              <a:rPr lang="tr-TR" dirty="0" smtClean="0">
                <a:latin typeface="Garamond" panose="02020404030301010803" pitchFamily="18" charset="0"/>
              </a:rPr>
              <a:t> bekleyen bir metot tanımlarsak, bu metoda bir Robot</a:t>
            </a:r>
          </a:p>
          <a:p>
            <a:r>
              <a:rPr lang="tr-TR" dirty="0" smtClean="0">
                <a:latin typeface="Garamond" panose="02020404030301010803" pitchFamily="18" charset="0"/>
              </a:rPr>
              <a:t> veya Bilgisayar gönderebilir ve </a:t>
            </a:r>
            <a:r>
              <a:rPr lang="tr-TR" dirty="0" err="1" smtClean="0">
                <a:latin typeface="Garamond" panose="02020404030301010803" pitchFamily="18" charset="0"/>
              </a:rPr>
              <a:t>arayüzün</a:t>
            </a:r>
            <a:r>
              <a:rPr lang="tr-TR" dirty="0" smtClean="0">
                <a:latin typeface="Garamond" panose="02020404030301010803" pitchFamily="18" charset="0"/>
              </a:rPr>
              <a:t> metotlarını bu parametre üzerinden çağırabiliriz.</a:t>
            </a:r>
            <a:endParaRPr lang="tr-TR" dirty="0">
              <a:latin typeface="Garamond" panose="02020404030301010803" pitchFamily="18" charset="0"/>
            </a:endParaRPr>
          </a:p>
        </p:txBody>
      </p:sp>
    </p:spTree>
    <p:extLst>
      <p:ext uri="{BB962C8B-B14F-4D97-AF65-F5344CB8AC3E}">
        <p14:creationId xmlns:p14="http://schemas.microsoft.com/office/powerpoint/2010/main" val="107608155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TotalTime>
  <Words>459</Words>
  <Application>Microsoft Office PowerPoint</Application>
  <PresentationFormat>Geniş ekran</PresentationFormat>
  <Paragraphs>32</Paragraphs>
  <Slides>7</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7</vt:i4>
      </vt:variant>
    </vt:vector>
  </HeadingPairs>
  <TitlesOfParts>
    <vt:vector size="14" baseType="lpstr">
      <vt:lpstr>Arial</vt:lpstr>
      <vt:lpstr>Calibri</vt:lpstr>
      <vt:lpstr>Calibri Light</vt:lpstr>
      <vt:lpstr>Garamond</vt:lpstr>
      <vt:lpstr>Times New Roman</vt:lpstr>
      <vt:lpstr>Wingdings</vt:lpstr>
      <vt:lpstr>Office Teması</vt:lpstr>
      <vt:lpstr>PowerPoint Sunusu</vt:lpstr>
      <vt:lpstr>PowerPoint Sunusu</vt:lpstr>
      <vt:lpstr>PowerPoint Sunusu</vt:lpstr>
      <vt:lpstr>PowerPoint Sunusu</vt:lpstr>
      <vt:lpstr>PowerPoint Sunusu</vt:lpstr>
      <vt:lpstr>PowerPoint Sunusu</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Neo</dc:creator>
  <cp:lastModifiedBy>Neo</cp:lastModifiedBy>
  <cp:revision>22</cp:revision>
  <dcterms:created xsi:type="dcterms:W3CDTF">2018-11-12T12:25:54Z</dcterms:created>
  <dcterms:modified xsi:type="dcterms:W3CDTF">2020-08-11T10:02:15Z</dcterms:modified>
</cp:coreProperties>
</file>