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4" r:id="rId3"/>
    <p:sldId id="267" r:id="rId4"/>
    <p:sldId id="265" r:id="rId5"/>
    <p:sldId id="266" r:id="rId6"/>
    <p:sldId id="256" r:id="rId7"/>
    <p:sldId id="268" r:id="rId8"/>
    <p:sldId id="279" r:id="rId9"/>
    <p:sldId id="278" r:id="rId10"/>
    <p:sldId id="257" r:id="rId11"/>
    <p:sldId id="25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8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9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6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244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0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5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96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5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30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06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9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767C-1BB2-40DE-9765-79EC444F2BB6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367B-3875-44D3-8519-4A14738DC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98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odcuherif.com/Yafta/lg-electronics" TargetMode="External"/><Relationship Id="rId3" Type="http://schemas.openxmlformats.org/officeDocument/2006/relationships/hyperlink" Target="https://www.kodcuherif.com/Yafta/htc" TargetMode="External"/><Relationship Id="rId7" Type="http://schemas.openxmlformats.org/officeDocument/2006/relationships/hyperlink" Target="https://www.kodcuherif.com/Yafta/texas-instruments" TargetMode="External"/><Relationship Id="rId2" Type="http://schemas.openxmlformats.org/officeDocument/2006/relationships/hyperlink" Target="https://play.google.com/store?hl=t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odcuherif.com/Yafta/motorola" TargetMode="External"/><Relationship Id="rId5" Type="http://schemas.openxmlformats.org/officeDocument/2006/relationships/hyperlink" Target="https://www.kodcuherif.com/Yafta/intel" TargetMode="External"/><Relationship Id="rId10" Type="http://schemas.openxmlformats.org/officeDocument/2006/relationships/hyperlink" Target="https://www.kodcuherif.com/Yafta/wind-river-systems" TargetMode="External"/><Relationship Id="rId4" Type="http://schemas.openxmlformats.org/officeDocument/2006/relationships/hyperlink" Target="https://www.kodcuherif.com/Yafta/sony" TargetMode="External"/><Relationship Id="rId9" Type="http://schemas.openxmlformats.org/officeDocument/2006/relationships/hyperlink" Target="https://www.kodcuherif.com/Yafta/sprin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kHlPa1wo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packages.html" TargetMode="External"/><Relationship Id="rId3" Type="http://schemas.openxmlformats.org/officeDocument/2006/relationships/hyperlink" Target="https://developers.facebook.com/" TargetMode="External"/><Relationship Id="rId7" Type="http://schemas.openxmlformats.org/officeDocument/2006/relationships/hyperlink" Target="https://docs.ubuntu.com/core/en/reference/rest" TargetMode="External"/><Relationship Id="rId2" Type="http://schemas.openxmlformats.org/officeDocument/2006/relationships/hyperlink" Target="https://developers.google.com/youtube/iframe_api_referenc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s.digitalocean.com/" TargetMode="External"/><Relationship Id="rId5" Type="http://schemas.openxmlformats.org/officeDocument/2006/relationships/hyperlink" Target="https://codex.wordpress.org/WordPress_API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developers.google.com/apis-explorer/#p/" TargetMode="External"/><Relationship Id="rId9" Type="http://schemas.openxmlformats.org/officeDocument/2006/relationships/hyperlink" Target="https://www.youtube.com/watch?v=s7wmiS2mSXY&amp;t=1m5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2705" y="270234"/>
            <a:ext cx="10515600" cy="1325563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MOBİL UYGULAMALAR I</a:t>
            </a:r>
            <a:br>
              <a:rPr lang="tr-TR" dirty="0" smtClean="0">
                <a:solidFill>
                  <a:srgbClr val="0070C0"/>
                </a:solidFill>
              </a:rPr>
            </a:br>
            <a:r>
              <a:rPr lang="tr-TR" dirty="0" smtClean="0">
                <a:solidFill>
                  <a:srgbClr val="0070C0"/>
                </a:solidFill>
              </a:rPr>
              <a:t>Hafta 1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98783" y="3027872"/>
            <a:ext cx="8081513" cy="3675303"/>
          </a:xfrm>
        </p:spPr>
        <p:txBody>
          <a:bodyPr/>
          <a:lstStyle/>
          <a:p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smtClean="0"/>
              <a:t>Nedir</a:t>
            </a:r>
            <a:r>
              <a:rPr lang="tr-TR" dirty="0"/>
              <a:t>?</a:t>
            </a:r>
          </a:p>
          <a:p>
            <a:r>
              <a:rPr lang="tr-TR" dirty="0" smtClean="0"/>
              <a:t>İşletim Sistemlerine Göre Pazar Payı</a:t>
            </a:r>
          </a:p>
          <a:p>
            <a:r>
              <a:rPr lang="tr-TR" dirty="0" err="1" smtClean="0"/>
              <a:t>Android</a:t>
            </a:r>
            <a:r>
              <a:rPr lang="tr-TR" dirty="0" smtClean="0"/>
              <a:t> Tabanlı </a:t>
            </a:r>
            <a:r>
              <a:rPr lang="tr-TR" dirty="0"/>
              <a:t>T</a:t>
            </a:r>
            <a:r>
              <a:rPr lang="tr-TR" dirty="0" smtClean="0"/>
              <a:t>elefon </a:t>
            </a:r>
            <a:r>
              <a:rPr lang="tr-TR" dirty="0"/>
              <a:t>M</a:t>
            </a:r>
            <a:r>
              <a:rPr lang="tr-TR" dirty="0" smtClean="0"/>
              <a:t>arkalarına </a:t>
            </a:r>
            <a:r>
              <a:rPr lang="tr-TR" dirty="0"/>
              <a:t>G</a:t>
            </a:r>
            <a:r>
              <a:rPr lang="tr-TR" dirty="0" smtClean="0"/>
              <a:t>öre Pazar Payı</a:t>
            </a:r>
          </a:p>
          <a:p>
            <a:r>
              <a:rPr lang="tr-TR" dirty="0" err="1" smtClean="0"/>
              <a:t>Android</a:t>
            </a:r>
            <a:r>
              <a:rPr lang="tr-TR" dirty="0" smtClean="0"/>
              <a:t> Versiyonları</a:t>
            </a:r>
          </a:p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Kurulumu</a:t>
            </a:r>
          </a:p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Studio’da</a:t>
            </a:r>
            <a:r>
              <a:rPr lang="tr-TR" dirty="0" smtClean="0"/>
              <a:t> Yeni Proje Oluşturma</a:t>
            </a:r>
            <a:endParaRPr lang="tr-TR" dirty="0"/>
          </a:p>
        </p:txBody>
      </p:sp>
      <p:cxnSp>
        <p:nvCxnSpPr>
          <p:cNvPr id="5" name="Düz Bağlayıcı 4"/>
          <p:cNvCxnSpPr/>
          <p:nvPr/>
        </p:nvCxnSpPr>
        <p:spPr>
          <a:xfrm>
            <a:off x="2675626" y="2881224"/>
            <a:ext cx="7727831" cy="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5848485" y="2183134"/>
            <a:ext cx="138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/>
              <a:t>İÇERİK</a:t>
            </a:r>
          </a:p>
        </p:txBody>
      </p:sp>
    </p:spTree>
    <p:extLst>
      <p:ext uri="{BB962C8B-B14F-4D97-AF65-F5344CB8AC3E}">
        <p14:creationId xmlns:p14="http://schemas.microsoft.com/office/powerpoint/2010/main" val="219316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079777" y="72760"/>
            <a:ext cx="4581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ANDROID VERSİYONLARI</a:t>
            </a:r>
            <a:endParaRPr lang="tr-TR" sz="2800" dirty="0">
              <a:solidFill>
                <a:srgbClr val="00B05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409700"/>
            <a:ext cx="103346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079777" y="12375"/>
            <a:ext cx="45816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ANDROID VERSİYONLARI</a:t>
            </a:r>
          </a:p>
          <a:p>
            <a:pPr algn="ctr"/>
            <a:r>
              <a:rPr lang="tr-TR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Kullanım Oranları</a:t>
            </a:r>
            <a:endParaRPr lang="tr-TR" sz="2800" dirty="0">
              <a:solidFill>
                <a:srgbClr val="00B05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07" y="2043202"/>
            <a:ext cx="10154178" cy="417644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833626" y="1389655"/>
            <a:ext cx="9264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Android</a:t>
            </a:r>
            <a:r>
              <a:rPr lang="tr-TR" dirty="0" smtClean="0"/>
              <a:t>  işletim sistemi versiyonları çıktıkları </a:t>
            </a:r>
            <a:r>
              <a:rPr lang="tr-TR" dirty="0"/>
              <a:t>a</a:t>
            </a:r>
            <a:r>
              <a:rPr lang="tr-TR" dirty="0" smtClean="0"/>
              <a:t>ndan itibaren önce zamanla yaygınlaşır, daha sonra</a:t>
            </a:r>
          </a:p>
          <a:p>
            <a:r>
              <a:rPr lang="tr-TR" dirty="0" smtClean="0"/>
              <a:t>yeni versiyonların çıkmasıyla kullanım oranı azalır ve kullanımdan kalkar.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644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387565" y="0"/>
            <a:ext cx="5416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ANDROID STUDIO KURULUMU</a:t>
            </a:r>
            <a:endParaRPr lang="tr-TR" sz="2800" dirty="0">
              <a:solidFill>
                <a:srgbClr val="0070C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13" y="1749693"/>
            <a:ext cx="9932771" cy="3877239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81154" y="1004481"/>
            <a:ext cx="11757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Studio’yu</a:t>
            </a:r>
            <a:r>
              <a:rPr lang="tr-TR" dirty="0" smtClean="0"/>
              <a:t> yüklemek için resmi sitesi developer.android.com/</a:t>
            </a:r>
            <a:r>
              <a:rPr lang="tr-TR" dirty="0" err="1" smtClean="0"/>
              <a:t>studio</a:t>
            </a:r>
            <a:r>
              <a:rPr lang="tr-TR" dirty="0" smtClean="0"/>
              <a:t> ‘dan </a:t>
            </a:r>
            <a:r>
              <a:rPr lang="tr-TR" dirty="0" err="1" smtClean="0"/>
              <a:t>setup</a:t>
            </a:r>
            <a:r>
              <a:rPr lang="tr-TR" dirty="0" smtClean="0"/>
              <a:t> dosyasını indirip çalıştırmamız gerekir.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713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1" y="1721778"/>
            <a:ext cx="5133975" cy="39147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387564" y="120770"/>
            <a:ext cx="5416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ANDROID STUDIO KURULUMU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7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1443037"/>
            <a:ext cx="5172075" cy="39719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387565" y="284672"/>
            <a:ext cx="5416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ANDROID STUDIO KURULUMU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4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1481137"/>
            <a:ext cx="4962525" cy="38957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387565" y="198407"/>
            <a:ext cx="5416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ANDROID STUDIO KURULUMU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8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1481137"/>
            <a:ext cx="4962525" cy="38957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387565" y="284672"/>
            <a:ext cx="5416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ANDROID STUDIO KURULUMU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3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36509" y="1004481"/>
            <a:ext cx="860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Yeni bir proje oluşturmak için; </a:t>
            </a:r>
            <a:r>
              <a:rPr lang="tr-TR" dirty="0" smtClean="0">
                <a:latin typeface="Cordona"/>
              </a:rPr>
              <a:t>Start a </a:t>
            </a:r>
            <a:r>
              <a:rPr lang="tr-TR" dirty="0" err="1" smtClean="0">
                <a:latin typeface="Cordona"/>
              </a:rPr>
              <a:t>new</a:t>
            </a:r>
            <a:r>
              <a:rPr lang="tr-TR" dirty="0" smtClean="0">
                <a:latin typeface="Cordona"/>
              </a:rPr>
              <a:t> </a:t>
            </a:r>
            <a:r>
              <a:rPr lang="tr-TR" dirty="0" err="1" smtClean="0">
                <a:latin typeface="Cordona"/>
              </a:rPr>
              <a:t>Android</a:t>
            </a:r>
            <a:r>
              <a:rPr lang="tr-TR" dirty="0" smtClean="0">
                <a:latin typeface="Cordona"/>
              </a:rPr>
              <a:t> </a:t>
            </a:r>
            <a:r>
              <a:rPr lang="tr-TR" dirty="0" err="1" smtClean="0">
                <a:latin typeface="Cordona"/>
              </a:rPr>
              <a:t>Studio</a:t>
            </a:r>
            <a:r>
              <a:rPr lang="tr-TR" dirty="0" smtClean="0">
                <a:latin typeface="Cordona"/>
              </a:rPr>
              <a:t> </a:t>
            </a:r>
            <a:r>
              <a:rPr lang="tr-TR" dirty="0" err="1">
                <a:latin typeface="Cordona"/>
              </a:rPr>
              <a:t>p</a:t>
            </a:r>
            <a:r>
              <a:rPr lang="tr-TR" dirty="0" err="1" smtClean="0">
                <a:latin typeface="Cordona"/>
              </a:rPr>
              <a:t>roject</a:t>
            </a:r>
            <a:r>
              <a:rPr lang="tr-TR" dirty="0" smtClean="0">
                <a:latin typeface="Cordona"/>
              </a:rPr>
              <a:t>  </a:t>
            </a:r>
            <a:r>
              <a:rPr lang="tr-TR" dirty="0"/>
              <a:t>seçeneğini seçeriz.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888965" y="101773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YENİ PROJE OLUŞTURMA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45" y="2132790"/>
            <a:ext cx="37052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6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7" y="1370927"/>
            <a:ext cx="8036314" cy="534671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44803" y="820353"/>
            <a:ext cx="733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Hazır yeni proje aktivitelerinden Boş Aktivite olan </a:t>
            </a:r>
            <a:r>
              <a:rPr lang="tr-TR" dirty="0" err="1" smtClean="0"/>
              <a:t>Empty</a:t>
            </a:r>
            <a:r>
              <a:rPr lang="tr-TR" dirty="0" smtClean="0"/>
              <a:t> </a:t>
            </a:r>
            <a:r>
              <a:rPr lang="tr-TR" dirty="0" err="1" smtClean="0"/>
              <a:t>Activity’yi</a:t>
            </a:r>
            <a:r>
              <a:rPr lang="tr-TR" dirty="0" smtClean="0"/>
              <a:t> seçiyoruz.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888965" y="101773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YENİ PROJE OLUŞTURMA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1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041" y="1739183"/>
            <a:ext cx="6918475" cy="4965612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36941" y="865981"/>
            <a:ext cx="10702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Proje adını değiştirmek ve uygulamanın çalışacağı minimum API seviyesini belirtmek istemiyorsak </a:t>
            </a:r>
            <a:r>
              <a:rPr lang="tr-TR" dirty="0" err="1" smtClean="0"/>
              <a:t>finish’e</a:t>
            </a:r>
            <a:r>
              <a:rPr lang="tr-TR" dirty="0" smtClean="0"/>
              <a:t> tıklarız.</a:t>
            </a:r>
          </a:p>
          <a:p>
            <a:r>
              <a:rPr lang="tr-TR" dirty="0" smtClean="0"/>
              <a:t>(Uygulama adı ve API seviyesi, uygulamayı Play </a:t>
            </a:r>
            <a:r>
              <a:rPr lang="tr-TR" dirty="0" err="1" smtClean="0"/>
              <a:t>Store’da</a:t>
            </a:r>
            <a:r>
              <a:rPr lang="tr-TR" dirty="0" smtClean="0"/>
              <a:t> yayınlayacaksak önemlidir.)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888965" y="101773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YENİ PROJE OLUŞTURMA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2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1924" y="1129997"/>
            <a:ext cx="11559396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err="1" smtClean="0"/>
              <a:t>Android</a:t>
            </a:r>
            <a:r>
              <a:rPr lang="tr-TR" b="1" dirty="0" smtClean="0"/>
              <a:t>*</a:t>
            </a:r>
            <a:r>
              <a:rPr lang="tr-TR" dirty="0" smtClean="0"/>
              <a:t>, </a:t>
            </a:r>
            <a:r>
              <a:rPr lang="tr-TR" dirty="0"/>
              <a:t>mobil </a:t>
            </a:r>
            <a:r>
              <a:rPr lang="tr-TR" dirty="0" smtClean="0"/>
              <a:t>cihazlar ( </a:t>
            </a:r>
            <a:r>
              <a:rPr lang="tr-TR" dirty="0"/>
              <a:t>tablet bilgisayarlar </a:t>
            </a:r>
            <a:r>
              <a:rPr lang="tr-TR" dirty="0" smtClean="0"/>
              <a:t>ve </a:t>
            </a:r>
            <a:r>
              <a:rPr lang="tr-TR" dirty="0"/>
              <a:t>akıllı cep </a:t>
            </a:r>
            <a:r>
              <a:rPr lang="tr-TR" dirty="0" smtClean="0"/>
              <a:t>telefonları) </a:t>
            </a:r>
            <a:r>
              <a:rPr lang="tr-TR" dirty="0"/>
              <a:t>için Google ve Open </a:t>
            </a:r>
            <a:r>
              <a:rPr lang="tr-TR" dirty="0" err="1"/>
              <a:t>Handset</a:t>
            </a:r>
            <a:r>
              <a:rPr lang="tr-TR" dirty="0"/>
              <a:t> </a:t>
            </a:r>
            <a:r>
              <a:rPr lang="tr-TR" dirty="0" err="1" smtClean="0"/>
              <a:t>Allience</a:t>
            </a:r>
            <a:r>
              <a:rPr lang="tr-TR" dirty="0" smtClean="0"/>
              <a:t>** </a:t>
            </a:r>
            <a:r>
              <a:rPr lang="tr-TR" dirty="0"/>
              <a:t>tarafından kodlanmış Linux İşletim Sistemi tabanlı açık kaynak kodlu bir işletim sistemidir</a:t>
            </a:r>
            <a:r>
              <a:rPr lang="tr-TR" dirty="0" smtClean="0"/>
              <a:t>. Günümüzde artık giyilebilir cihazlar(saat), televizyon ve araba sistemleri için de uygulama geliştirilebilmektedir.</a:t>
            </a:r>
            <a:r>
              <a:rPr lang="tr-TR" dirty="0"/>
              <a:t> </a:t>
            </a:r>
            <a:r>
              <a:rPr lang="tr-TR" dirty="0" err="1"/>
              <a:t>Android</a:t>
            </a:r>
            <a:r>
              <a:rPr lang="tr-TR" dirty="0"/>
              <a:t> işletim sistemi tarafından desteklenen uygulama uzantısı ".</a:t>
            </a:r>
            <a:r>
              <a:rPr lang="tr-TR" dirty="0" err="1"/>
              <a:t>apk"dir</a:t>
            </a:r>
            <a:r>
              <a:rPr lang="tr-TR" dirty="0"/>
              <a:t>. </a:t>
            </a:r>
            <a:r>
              <a:rPr lang="tr-TR" dirty="0" err="1"/>
              <a:t>Android</a:t>
            </a:r>
            <a:r>
              <a:rPr lang="tr-TR" dirty="0"/>
              <a:t> açık kaynak kodlu olması sebebiyle, aygıtların fonksiyonelliğini arttırmak için uygulamalar yazan ve geliştiren geniş bir geliştirici grubuna sahiptir.</a:t>
            </a:r>
          </a:p>
          <a:p>
            <a:pPr algn="just"/>
            <a:r>
              <a:rPr lang="tr-TR" dirty="0"/>
              <a:t>  </a:t>
            </a:r>
          </a:p>
          <a:p>
            <a:pPr algn="just"/>
            <a:r>
              <a:rPr lang="tr-TR" dirty="0" err="1"/>
              <a:t>Android</a:t>
            </a:r>
            <a:r>
              <a:rPr lang="tr-TR" dirty="0"/>
              <a:t> işletim sistemli cihazlarda </a:t>
            </a:r>
            <a:r>
              <a:rPr lang="tr-TR" dirty="0" err="1"/>
              <a:t>kullanılna</a:t>
            </a:r>
            <a:r>
              <a:rPr lang="tr-TR" dirty="0"/>
              <a:t> bu uygulamalar her </a:t>
            </a:r>
            <a:r>
              <a:rPr lang="tr-TR" dirty="0" smtClean="0"/>
              <a:t>ne kadar </a:t>
            </a:r>
            <a:r>
              <a:rPr lang="tr-TR" dirty="0"/>
              <a:t>çeşitli siteler üzerinden </a:t>
            </a:r>
            <a:r>
              <a:rPr lang="tr-TR" dirty="0" smtClean="0"/>
              <a:t>indirilebilse de </a:t>
            </a:r>
            <a:r>
              <a:rPr lang="tr-TR" dirty="0"/>
              <a:t>en çok Google tarafından işletilen </a:t>
            </a:r>
            <a:r>
              <a:rPr lang="tr-TR" b="1" dirty="0">
                <a:hlinkClick r:id="rId2"/>
              </a:rPr>
              <a:t>Google Play </a:t>
            </a:r>
            <a:r>
              <a:rPr lang="tr-TR" b="1" dirty="0" err="1">
                <a:hlinkClick r:id="rId2"/>
              </a:rPr>
              <a:t>Android</a:t>
            </a:r>
            <a:r>
              <a:rPr lang="tr-TR" b="1" dirty="0">
                <a:hlinkClick r:id="rId2"/>
              </a:rPr>
              <a:t> Market</a:t>
            </a:r>
            <a:r>
              <a:rPr lang="tr-TR" dirty="0"/>
              <a:t> kullanılmaktadır.</a:t>
            </a:r>
          </a:p>
          <a:p>
            <a:pPr algn="just"/>
            <a:r>
              <a:rPr lang="tr-TR" dirty="0"/>
              <a:t>  </a:t>
            </a:r>
          </a:p>
          <a:p>
            <a:pPr algn="just"/>
            <a:r>
              <a:rPr lang="tr-TR" dirty="0"/>
              <a:t>Open </a:t>
            </a:r>
            <a:r>
              <a:rPr lang="tr-TR" dirty="0" err="1"/>
              <a:t>Handset</a:t>
            </a:r>
            <a:r>
              <a:rPr lang="tr-TR" dirty="0"/>
              <a:t> </a:t>
            </a:r>
            <a:r>
              <a:rPr lang="tr-TR" dirty="0" err="1" smtClean="0"/>
              <a:t>Allience</a:t>
            </a:r>
            <a:r>
              <a:rPr lang="tr-TR" dirty="0" smtClean="0"/>
              <a:t>, </a:t>
            </a:r>
            <a:r>
              <a:rPr lang="tr-TR" dirty="0"/>
              <a:t>2007 yılının sonlarında </a:t>
            </a:r>
            <a:r>
              <a:rPr lang="tr-TR" dirty="0" err="1"/>
              <a:t>Android'i</a:t>
            </a:r>
            <a:r>
              <a:rPr lang="tr-TR" dirty="0"/>
              <a:t> kurduğunu </a:t>
            </a:r>
            <a:r>
              <a:rPr lang="tr-TR" dirty="0" smtClean="0"/>
              <a:t>duyurmuştur.</a:t>
            </a:r>
            <a:r>
              <a:rPr lang="tr-TR" dirty="0"/>
              <a:t> </a:t>
            </a:r>
            <a:r>
              <a:rPr lang="tr-TR" dirty="0" smtClean="0"/>
              <a:t>2008'de </a:t>
            </a:r>
            <a:r>
              <a:rPr lang="tr-TR" dirty="0"/>
              <a:t>piyasaya sürüldüğünde, birçok </a:t>
            </a:r>
            <a:r>
              <a:rPr lang="tr-TR" dirty="0" err="1"/>
              <a:t>Android</a:t>
            </a:r>
            <a:r>
              <a:rPr lang="tr-TR" dirty="0"/>
              <a:t> İşletim Sistemi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-software ve Açık Kaynak Kodu lisansıyla geliştirilmeye açık hale gelmiştir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 </a:t>
            </a:r>
            <a:r>
              <a:rPr lang="tr-TR" dirty="0" err="1"/>
              <a:t>Android</a:t>
            </a:r>
            <a:r>
              <a:rPr lang="tr-TR" dirty="0"/>
              <a:t>, </a:t>
            </a:r>
            <a:r>
              <a:rPr lang="tr-TR" dirty="0" err="1"/>
              <a:t>linux</a:t>
            </a:r>
            <a:r>
              <a:rPr lang="tr-TR" dirty="0"/>
              <a:t> </a:t>
            </a:r>
            <a:r>
              <a:rPr lang="tr-TR" dirty="0" err="1"/>
              <a:t>kernel</a:t>
            </a:r>
            <a:r>
              <a:rPr lang="tr-TR" dirty="0"/>
              <a:t> üzerine inşa edilmiş bir mobil işletim sistemidir, bu sistemde ara katman yazılımı, kütüphaneler ve API c diliyle yazılmıştır. Uygulama yazılımları ise,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harmony</a:t>
            </a:r>
            <a:r>
              <a:rPr lang="tr-TR" dirty="0"/>
              <a:t> üzerine kurulu </a:t>
            </a:r>
            <a:r>
              <a:rPr lang="tr-TR" dirty="0" err="1"/>
              <a:t>java</a:t>
            </a:r>
            <a:r>
              <a:rPr lang="tr-TR" dirty="0"/>
              <a:t>-uyumlu kütüphaneler ihtiva eden uygulama iskeleti üzerinden çalışır</a:t>
            </a:r>
            <a:r>
              <a:rPr lang="tr-TR" dirty="0" smtClean="0"/>
              <a:t>.  </a:t>
            </a:r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sz="1100" dirty="0"/>
          </a:p>
          <a:p>
            <a:pPr algn="just"/>
            <a:r>
              <a:rPr lang="tr-TR" sz="1100" dirty="0" smtClean="0"/>
              <a:t>*</a:t>
            </a:r>
            <a:r>
              <a:rPr lang="tr-TR" sz="1100" dirty="0" err="1" smtClean="0"/>
              <a:t>Android</a:t>
            </a:r>
            <a:r>
              <a:rPr lang="tr-TR" sz="1100" dirty="0"/>
              <a:t>, eski Yunanca insan kelimesinden türetilmiş olup insansı gibi bir anlam ifade eder. Zeki canlı varlıklar tarafından yapılmış insansı makinelere verilen addır</a:t>
            </a:r>
            <a:r>
              <a:rPr lang="tr-TR" sz="1100" dirty="0" smtClean="0"/>
              <a:t>.</a:t>
            </a:r>
          </a:p>
          <a:p>
            <a:pPr algn="just"/>
            <a:r>
              <a:rPr lang="tr-TR" sz="1100" dirty="0"/>
              <a:t>**</a:t>
            </a:r>
            <a:r>
              <a:rPr lang="tr-TR" sz="1100" dirty="0" smtClean="0"/>
              <a:t>Google’ın yanı </a:t>
            </a:r>
            <a:r>
              <a:rPr lang="tr-TR" sz="1100" dirty="0"/>
              <a:t>sıra </a:t>
            </a:r>
            <a:r>
              <a:rPr lang="tr-TR" sz="1100" dirty="0">
                <a:hlinkClick r:id="rId3" tooltip="HTC"/>
              </a:rPr>
              <a:t>HTC</a:t>
            </a:r>
            <a:r>
              <a:rPr lang="tr-TR" sz="1100" dirty="0"/>
              <a:t>, </a:t>
            </a:r>
            <a:r>
              <a:rPr lang="tr-TR" sz="1100" dirty="0">
                <a:hlinkClick r:id="rId4" tooltip="Sony"/>
              </a:rPr>
              <a:t>Sony</a:t>
            </a:r>
            <a:r>
              <a:rPr lang="tr-TR" sz="1100" dirty="0"/>
              <a:t>, </a:t>
            </a:r>
            <a:r>
              <a:rPr lang="tr-TR" sz="1100" dirty="0" err="1"/>
              <a:t>Dell</a:t>
            </a:r>
            <a:r>
              <a:rPr lang="tr-TR" sz="1100" dirty="0"/>
              <a:t>, </a:t>
            </a:r>
            <a:r>
              <a:rPr lang="tr-TR" sz="1100" dirty="0">
                <a:hlinkClick r:id="rId5" tooltip="Intel"/>
              </a:rPr>
              <a:t>Intel</a:t>
            </a:r>
            <a:r>
              <a:rPr lang="tr-TR" sz="1100" dirty="0"/>
              <a:t>, </a:t>
            </a:r>
            <a:r>
              <a:rPr lang="tr-TR" sz="1100" dirty="0">
                <a:hlinkClick r:id="rId6" tooltip="Motorola"/>
              </a:rPr>
              <a:t>Motorola</a:t>
            </a:r>
            <a:r>
              <a:rPr lang="tr-TR" sz="1100" dirty="0"/>
              <a:t>, </a:t>
            </a:r>
            <a:r>
              <a:rPr lang="tr-TR" sz="1100" dirty="0" err="1"/>
              <a:t>Qualcomm</a:t>
            </a:r>
            <a:r>
              <a:rPr lang="tr-TR" sz="1100" dirty="0"/>
              <a:t>, </a:t>
            </a:r>
            <a:r>
              <a:rPr lang="tr-TR" sz="1100" dirty="0">
                <a:hlinkClick r:id="rId7" tooltip="Texas Instruments"/>
              </a:rPr>
              <a:t>Texas Instruments</a:t>
            </a:r>
            <a:r>
              <a:rPr lang="tr-TR" sz="1100" dirty="0"/>
              <a:t>, </a:t>
            </a:r>
            <a:r>
              <a:rPr lang="tr-TR" sz="1100" dirty="0" err="1"/>
              <a:t>Samsung</a:t>
            </a:r>
            <a:r>
              <a:rPr lang="tr-TR" sz="1100" dirty="0"/>
              <a:t> </a:t>
            </a:r>
            <a:r>
              <a:rPr lang="tr-TR" sz="1100" dirty="0" err="1"/>
              <a:t>Electronics</a:t>
            </a:r>
            <a:r>
              <a:rPr lang="tr-TR" sz="1100" dirty="0"/>
              <a:t>, </a:t>
            </a:r>
            <a:r>
              <a:rPr lang="tr-TR" sz="1100" dirty="0">
                <a:hlinkClick r:id="rId8" tooltip="LG Electronics"/>
              </a:rPr>
              <a:t>LG </a:t>
            </a:r>
            <a:r>
              <a:rPr lang="tr-TR" sz="1100" dirty="0" err="1">
                <a:hlinkClick r:id="rId8" tooltip="LG Electronics"/>
              </a:rPr>
              <a:t>Electronics</a:t>
            </a:r>
            <a:r>
              <a:rPr lang="tr-TR" sz="1100" dirty="0"/>
              <a:t>, T-Mobile, </a:t>
            </a:r>
            <a:r>
              <a:rPr lang="tr-TR" sz="1100" dirty="0">
                <a:hlinkClick r:id="rId9" tooltip="Sprint"/>
              </a:rPr>
              <a:t>Sprint</a:t>
            </a:r>
            <a:r>
              <a:rPr lang="tr-TR" sz="1100" dirty="0"/>
              <a:t>, </a:t>
            </a:r>
            <a:r>
              <a:rPr lang="tr-TR" sz="1100" dirty="0" err="1"/>
              <a:t>Nvidia</a:t>
            </a:r>
            <a:r>
              <a:rPr lang="tr-TR" sz="1100" dirty="0"/>
              <a:t> ve </a:t>
            </a:r>
            <a:r>
              <a:rPr lang="tr-TR" sz="1100" dirty="0" err="1">
                <a:hlinkClick r:id="rId10" tooltip="Wind River Systems"/>
              </a:rPr>
              <a:t>Wind</a:t>
            </a:r>
            <a:r>
              <a:rPr lang="tr-TR" sz="1100" dirty="0">
                <a:hlinkClick r:id="rId10" tooltip="Wind River Systems"/>
              </a:rPr>
              <a:t> </a:t>
            </a:r>
            <a:r>
              <a:rPr lang="tr-TR" sz="1100" dirty="0" err="1">
                <a:hlinkClick r:id="rId10" tooltip="Wind River Systems"/>
              </a:rPr>
              <a:t>River</a:t>
            </a:r>
            <a:r>
              <a:rPr lang="tr-TR" sz="1100" dirty="0">
                <a:hlinkClick r:id="rId10" tooltip="Wind River Systems"/>
              </a:rPr>
              <a:t> </a:t>
            </a:r>
            <a:r>
              <a:rPr lang="tr-TR" sz="1100" dirty="0" err="1">
                <a:hlinkClick r:id="rId10" tooltip="Wind River Systems"/>
              </a:rPr>
              <a:t>Systems</a:t>
            </a:r>
            <a:r>
              <a:rPr lang="tr-TR" sz="1100" dirty="0"/>
              <a:t> gibi </a:t>
            </a:r>
            <a:r>
              <a:rPr lang="tr-TR" sz="1100" dirty="0" smtClean="0"/>
              <a:t>şirketlerin yer aldığı birlik.</a:t>
            </a:r>
            <a:endParaRPr lang="tr-TR" sz="1100" dirty="0"/>
          </a:p>
        </p:txBody>
      </p:sp>
      <p:sp>
        <p:nvSpPr>
          <p:cNvPr id="3" name="Dikdörtgen 2"/>
          <p:cNvSpPr/>
          <p:nvPr/>
        </p:nvSpPr>
        <p:spPr>
          <a:xfrm>
            <a:off x="4252305" y="210782"/>
            <a:ext cx="318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ANDROID NEDİR?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44871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48610" y="607740"/>
            <a:ext cx="111338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APK dosyası </a:t>
            </a:r>
            <a:r>
              <a:rPr lang="tr-TR" b="1" dirty="0" err="1"/>
              <a:t>Android</a:t>
            </a:r>
            <a:r>
              <a:rPr lang="tr-TR" b="1" dirty="0"/>
              <a:t> Application </a:t>
            </a:r>
            <a:r>
              <a:rPr lang="tr-TR" b="1" dirty="0" err="1"/>
              <a:t>Package</a:t>
            </a:r>
            <a:r>
              <a:rPr lang="tr-TR" b="1" dirty="0"/>
              <a:t> Kit </a:t>
            </a:r>
            <a:r>
              <a:rPr lang="tr-TR" dirty="0"/>
              <a:t>kelimelerinin baş harflerinden oluşmaktadır. Türkçe karşılığı olarak da </a:t>
            </a:r>
            <a:r>
              <a:rPr lang="tr-TR" dirty="0" err="1"/>
              <a:t>Android</a:t>
            </a:r>
            <a:r>
              <a:rPr lang="tr-TR" dirty="0"/>
              <a:t> Uygulama </a:t>
            </a:r>
            <a:r>
              <a:rPr lang="tr-TR" dirty="0" smtClean="0"/>
              <a:t>Paketi’dir. </a:t>
            </a:r>
            <a:r>
              <a:rPr lang="tr-TR" dirty="0" err="1"/>
              <a:t>Android</a:t>
            </a:r>
            <a:r>
              <a:rPr lang="tr-TR" dirty="0"/>
              <a:t> işletim sisteminde cihazlarda yardımcı yazılımlara, uygulamalara ve bunu </a:t>
            </a:r>
            <a:r>
              <a:rPr lang="tr-TR" b="1" dirty="0"/>
              <a:t>Google Play </a:t>
            </a:r>
            <a:r>
              <a:rPr lang="tr-TR" b="1" dirty="0" err="1"/>
              <a:t>Store</a:t>
            </a:r>
            <a:r>
              <a:rPr lang="tr-TR" dirty="0" err="1"/>
              <a:t>’den</a:t>
            </a:r>
            <a:r>
              <a:rPr lang="tr-TR" dirty="0"/>
              <a:t> indireceğiniz </a:t>
            </a:r>
            <a:r>
              <a:rPr lang="tr-TR" dirty="0" smtClean="0"/>
              <a:t>formata </a:t>
            </a:r>
            <a:r>
              <a:rPr lang="tr-TR" dirty="0"/>
              <a:t>verilen isimdir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Örneğin telefona indireceğiniz </a:t>
            </a:r>
            <a:r>
              <a:rPr lang="tr-TR" dirty="0" smtClean="0"/>
              <a:t> bir oyun  </a:t>
            </a:r>
            <a:r>
              <a:rPr lang="tr-TR" dirty="0"/>
              <a:t>için bu oyunu geliştiren kişi .</a:t>
            </a:r>
            <a:r>
              <a:rPr lang="tr-TR" dirty="0" err="1"/>
              <a:t>apk</a:t>
            </a:r>
            <a:r>
              <a:rPr lang="tr-TR" dirty="0"/>
              <a:t> uzantılı dosya ile hazırlar ve </a:t>
            </a:r>
            <a:r>
              <a:rPr lang="tr-TR" dirty="0" smtClean="0"/>
              <a:t>  sunar. Siz de </a:t>
            </a:r>
            <a:r>
              <a:rPr lang="tr-TR" dirty="0"/>
              <a:t>bu oyunu Google Play </a:t>
            </a:r>
            <a:r>
              <a:rPr lang="tr-TR" dirty="0" err="1"/>
              <a:t>Store</a:t>
            </a:r>
            <a:r>
              <a:rPr lang="tr-TR" dirty="0"/>
              <a:t> üzerinden .</a:t>
            </a:r>
            <a:r>
              <a:rPr lang="tr-TR" dirty="0" err="1"/>
              <a:t>apk</a:t>
            </a:r>
            <a:r>
              <a:rPr lang="tr-TR" dirty="0"/>
              <a:t> dosyası sayesinde telefonunuza indirebilirsiniz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/>
              <a:t>Android</a:t>
            </a:r>
            <a:r>
              <a:rPr lang="tr-TR" dirty="0"/>
              <a:t> işletim sistemine sahip telefonlarda </a:t>
            </a:r>
            <a:r>
              <a:rPr lang="tr-TR" b="1" dirty="0"/>
              <a:t>Google Play </a:t>
            </a:r>
            <a:r>
              <a:rPr lang="tr-TR" b="1" dirty="0" err="1"/>
              <a:t>Store</a:t>
            </a:r>
            <a:r>
              <a:rPr lang="tr-TR" dirty="0"/>
              <a:t> dışında da uygulamaya yükleyebilirsiniz, .</a:t>
            </a:r>
            <a:r>
              <a:rPr lang="tr-TR" dirty="0" err="1"/>
              <a:t>rar</a:t>
            </a:r>
            <a:r>
              <a:rPr lang="tr-TR" dirty="0"/>
              <a:t> yada .</a:t>
            </a:r>
            <a:r>
              <a:rPr lang="tr-TR" dirty="0" err="1"/>
              <a:t>zip</a:t>
            </a:r>
            <a:r>
              <a:rPr lang="tr-TR" dirty="0"/>
              <a:t> olarak bilgisayara indirebilir oradan telefona kurabilirsiniz. Ama güvenliğiniz için en uygun yol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 smtClean="0"/>
              <a:t>store’dur</a:t>
            </a:r>
            <a:r>
              <a:rPr lang="tr-TR" dirty="0" smtClean="0"/>
              <a:t>. 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5463317" y="84520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APK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24" y="3568562"/>
            <a:ext cx="341995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36" y="1490214"/>
            <a:ext cx="7533735" cy="536778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902139" y="54424"/>
            <a:ext cx="6738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İŞLETİM SİSTEMİNE GÖRE PAZAR PAYI</a:t>
            </a:r>
            <a:endParaRPr lang="tr-TR" sz="2800" dirty="0"/>
          </a:p>
        </p:txBody>
      </p:sp>
      <p:sp>
        <p:nvSpPr>
          <p:cNvPr id="5" name="Dikdörtgen 4"/>
          <p:cNvSpPr/>
          <p:nvPr/>
        </p:nvSpPr>
        <p:spPr>
          <a:xfrm>
            <a:off x="572217" y="718458"/>
            <a:ext cx="10012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</a:t>
            </a:r>
            <a:r>
              <a:rPr lang="tr-TR" dirty="0" err="1"/>
              <a:t>Android</a:t>
            </a:r>
            <a:r>
              <a:rPr lang="tr-TR" dirty="0"/>
              <a:t> işletim sistemine sahip akıllı </a:t>
            </a:r>
            <a:r>
              <a:rPr lang="tr-TR" dirty="0" smtClean="0"/>
              <a:t>telefonların pazar payı 2009’dan 2017’ye kadar artmıştır.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787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3" y="1451192"/>
            <a:ext cx="9851456" cy="530338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238569" y="69814"/>
            <a:ext cx="6738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İŞLETİM SİSTEMİNE GÖRE PAZAR PAYI</a:t>
            </a:r>
            <a:endParaRPr lang="tr-TR" sz="2800" dirty="0"/>
          </a:p>
        </p:txBody>
      </p:sp>
      <p:sp>
        <p:nvSpPr>
          <p:cNvPr id="8" name="Dikdörtgen 7"/>
          <p:cNvSpPr/>
          <p:nvPr/>
        </p:nvSpPr>
        <p:spPr>
          <a:xfrm>
            <a:off x="313470" y="593034"/>
            <a:ext cx="11626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Son yıllarda </a:t>
            </a:r>
            <a:r>
              <a:rPr lang="tr-TR" dirty="0" err="1" smtClean="0"/>
              <a:t>Android</a:t>
            </a:r>
            <a:r>
              <a:rPr lang="tr-TR" dirty="0" smtClean="0"/>
              <a:t> işletim sistemine sahip akıllı telefonların </a:t>
            </a:r>
            <a:r>
              <a:rPr lang="tr-TR" dirty="0"/>
              <a:t>p</a:t>
            </a:r>
            <a:r>
              <a:rPr lang="tr-TR" dirty="0" smtClean="0"/>
              <a:t>azar payındaki artış hızı yavaşlamıştır ve  pazar </a:t>
            </a:r>
            <a:r>
              <a:rPr lang="tr-TR" dirty="0"/>
              <a:t>payı yaklaşık </a:t>
            </a:r>
            <a:endParaRPr lang="tr-TR" dirty="0" smtClean="0"/>
          </a:p>
          <a:p>
            <a:r>
              <a:rPr lang="tr-TR" dirty="0" smtClean="0"/>
              <a:t>%90 civarındadır. Aşağıda   2019 yılı 3. çeyreğinde işletim sistemine göre mobil telefonların pazar payı gösterilmektedir.</a:t>
            </a:r>
          </a:p>
          <a:p>
            <a:r>
              <a:rPr lang="tr-TR" dirty="0" smtClean="0"/>
              <a:t>Son 10 yıldaki </a:t>
            </a:r>
            <a:r>
              <a:rPr lang="tr-TR" dirty="0"/>
              <a:t>değişimini </a:t>
            </a:r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www.youtube.com/watch?v=HzkHlPa1wo8</a:t>
            </a:r>
            <a:r>
              <a:rPr lang="tr-TR" dirty="0" smtClean="0"/>
              <a:t>  adresinden izleyebilirsiniz.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602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4418" y="957239"/>
            <a:ext cx="12007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Samsung’un</a:t>
            </a:r>
            <a:r>
              <a:rPr lang="tr-TR" dirty="0" smtClean="0"/>
              <a:t> lider olduğu </a:t>
            </a:r>
            <a:r>
              <a:rPr lang="tr-TR" dirty="0" err="1" smtClean="0"/>
              <a:t>Android</a:t>
            </a:r>
            <a:r>
              <a:rPr lang="tr-TR" dirty="0" smtClean="0"/>
              <a:t> akıllı telefonlar pazarına son yıllarda </a:t>
            </a:r>
            <a:r>
              <a:rPr lang="tr-TR" dirty="0" err="1" smtClean="0"/>
              <a:t>Huawei</a:t>
            </a:r>
            <a:r>
              <a:rPr lang="tr-TR" dirty="0" smtClean="0"/>
              <a:t>, </a:t>
            </a:r>
            <a:r>
              <a:rPr lang="tr-TR" dirty="0" err="1" smtClean="0"/>
              <a:t>Xiaomi</a:t>
            </a:r>
            <a:r>
              <a:rPr lang="tr-TR" dirty="0" smtClean="0"/>
              <a:t>, OPPO gibi farklı markalar  girmiştir.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728946" y="112946"/>
            <a:ext cx="9371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ANDROİD TELEFON MARKALARINA GÖRE PAZAR PAYI</a:t>
            </a:r>
            <a:endParaRPr lang="tr-TR" sz="28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20" y="1647644"/>
            <a:ext cx="7945978" cy="44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3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079777" y="12375"/>
            <a:ext cx="4581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ANDROID VERSİYONLARI</a:t>
            </a:r>
            <a:endParaRPr lang="tr-TR" sz="2800" dirty="0">
              <a:solidFill>
                <a:srgbClr val="00B05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11" y="1001484"/>
            <a:ext cx="6596953" cy="546823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84418" y="583873"/>
            <a:ext cx="10009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Alpha ve Beta versiyonlarından sonrak</a:t>
            </a:r>
            <a:r>
              <a:rPr lang="tr-TR" dirty="0"/>
              <a:t>i</a:t>
            </a:r>
            <a:r>
              <a:rPr lang="tr-TR" dirty="0" smtClean="0"/>
              <a:t> </a:t>
            </a:r>
            <a:r>
              <a:rPr lang="tr-TR" dirty="0" err="1" smtClean="0"/>
              <a:t>Android</a:t>
            </a:r>
            <a:r>
              <a:rPr lang="tr-TR" dirty="0" smtClean="0"/>
              <a:t> versiyonlarına alfabetik olarak tatlı isimleri verilmektedir.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47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30679" y="535595"/>
            <a:ext cx="112114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smtClean="0"/>
              <a:t>versiyonları farklı API </a:t>
            </a:r>
            <a:r>
              <a:rPr lang="tr-TR" dirty="0"/>
              <a:t>(Application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 smtClean="0"/>
              <a:t>interface</a:t>
            </a:r>
            <a:r>
              <a:rPr lang="tr-TR" dirty="0" smtClean="0"/>
              <a:t>)</a:t>
            </a:r>
            <a:r>
              <a:rPr lang="tr-TR" dirty="0" err="1" smtClean="0"/>
              <a:t>ler</a:t>
            </a:r>
            <a:r>
              <a:rPr lang="tr-TR" dirty="0" smtClean="0"/>
              <a:t> ile ilişkilidir. </a:t>
            </a:r>
            <a:r>
              <a:rPr lang="tr-TR" b="1" dirty="0" smtClean="0"/>
              <a:t>API</a:t>
            </a:r>
            <a:r>
              <a:rPr lang="tr-TR" dirty="0" smtClean="0"/>
              <a:t> </a:t>
            </a:r>
            <a:r>
              <a:rPr lang="tr-TR" dirty="0"/>
              <a:t>(Application Programming </a:t>
            </a:r>
            <a:r>
              <a:rPr lang="tr-TR" dirty="0" err="1"/>
              <a:t>Interface</a:t>
            </a:r>
            <a:r>
              <a:rPr lang="tr-TR" dirty="0"/>
              <a:t>) yani </a:t>
            </a:r>
            <a:r>
              <a:rPr lang="tr-TR" b="1" dirty="0"/>
              <a:t>Uygulama Programlama </a:t>
            </a:r>
            <a:r>
              <a:rPr lang="tr-TR" b="1" dirty="0" err="1"/>
              <a:t>Arayüzü</a:t>
            </a:r>
            <a:r>
              <a:rPr lang="tr-TR" dirty="0"/>
              <a:t>, bir uygulamanın/servisin/platformun (</a:t>
            </a:r>
            <a:r>
              <a:rPr lang="tr-TR" dirty="0" err="1"/>
              <a:t>Örn</a:t>
            </a:r>
            <a:r>
              <a:rPr lang="tr-TR" dirty="0"/>
              <a:t>. </a:t>
            </a:r>
            <a:r>
              <a:rPr lang="tr-TR" dirty="0" smtClean="0">
                <a:hlinkClick r:id="rId2"/>
              </a:rPr>
              <a:t>Youtube</a:t>
            </a:r>
            <a:r>
              <a:rPr lang="tr-TR" dirty="0" smtClean="0"/>
              <a:t>, </a:t>
            </a:r>
            <a:r>
              <a:rPr lang="tr-TR" dirty="0">
                <a:hlinkClick r:id="rId3"/>
              </a:rPr>
              <a:t>Facebook</a:t>
            </a:r>
            <a:r>
              <a:rPr lang="tr-TR" dirty="0"/>
              <a:t>, </a:t>
            </a:r>
            <a:r>
              <a:rPr lang="tr-TR" dirty="0">
                <a:hlinkClick r:id="rId4"/>
              </a:rPr>
              <a:t>Google</a:t>
            </a:r>
            <a:r>
              <a:rPr lang="tr-TR" dirty="0"/>
              <a:t>, </a:t>
            </a:r>
            <a:r>
              <a:rPr lang="tr-TR" dirty="0" err="1">
                <a:hlinkClick r:id="rId5"/>
              </a:rPr>
              <a:t>WordPress</a:t>
            </a:r>
            <a:r>
              <a:rPr lang="tr-TR" dirty="0"/>
              <a:t>, </a:t>
            </a:r>
            <a:r>
              <a:rPr lang="tr-TR" dirty="0" err="1" smtClean="0">
                <a:hlinkClick r:id="rId6"/>
              </a:rPr>
              <a:t>DigitalOcean</a:t>
            </a:r>
            <a:r>
              <a:rPr lang="tr-TR" dirty="0" smtClean="0"/>
              <a:t>, </a:t>
            </a:r>
            <a:r>
              <a:rPr lang="tr-TR" dirty="0" err="1">
                <a:hlinkClick r:id="rId7"/>
              </a:rPr>
              <a:t>Ubuntu</a:t>
            </a:r>
            <a:r>
              <a:rPr lang="tr-TR" dirty="0"/>
              <a:t>, </a:t>
            </a:r>
            <a:r>
              <a:rPr lang="tr-TR" dirty="0" err="1">
                <a:solidFill>
                  <a:srgbClr val="FF0000"/>
                </a:solidFill>
                <a:hlinkClick r:id="rId8"/>
              </a:rPr>
              <a:t>Android</a:t>
            </a:r>
            <a:r>
              <a:rPr lang="tr-TR" dirty="0"/>
              <a:t>, …) sahip olduğu yeteneklerin dışarıdan izin verilen sınırlandırmalar dahilinde kullanılabilmesini sağlayan </a:t>
            </a:r>
            <a:r>
              <a:rPr lang="tr-TR" dirty="0" smtClean="0"/>
              <a:t>yazılımdır.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Bir başka ifadeyle bir </a:t>
            </a:r>
            <a:r>
              <a:rPr lang="tr-TR" dirty="0"/>
              <a:t>yazılımın, başka bir yazılımla iletişime geçmesi</a:t>
            </a:r>
            <a:r>
              <a:rPr lang="tr-TR" dirty="0" smtClean="0"/>
              <a:t>,</a:t>
            </a:r>
          </a:p>
          <a:p>
            <a:r>
              <a:rPr lang="tr-TR" dirty="0" smtClean="0"/>
              <a:t> </a:t>
            </a:r>
            <a:r>
              <a:rPr lang="tr-TR" dirty="0"/>
              <a:t>fonksiyonelliklerini </a:t>
            </a:r>
            <a:r>
              <a:rPr lang="tr-TR" dirty="0" smtClean="0"/>
              <a:t>kullanmasını sağlayan bir </a:t>
            </a:r>
            <a:r>
              <a:rPr lang="tr-TR" dirty="0" err="1" smtClean="0"/>
              <a:t>arayüzdür</a:t>
            </a:r>
            <a:r>
              <a:rPr lang="tr-TR" dirty="0" smtClean="0"/>
              <a:t>. </a:t>
            </a:r>
            <a:r>
              <a:rPr lang="tr-TR" dirty="0"/>
              <a:t>API söz </a:t>
            </a:r>
            <a:r>
              <a:rPr lang="tr-TR" dirty="0" smtClean="0"/>
              <a:t>konusu</a:t>
            </a:r>
          </a:p>
          <a:p>
            <a:r>
              <a:rPr lang="tr-TR" dirty="0" smtClean="0"/>
              <a:t> </a:t>
            </a:r>
            <a:r>
              <a:rPr lang="tr-TR" dirty="0"/>
              <a:t>farklı türden yazılım unsurlarını, birlikte ortak bir noktada buluşturur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Bunu somut bir örneğe benzetim şu videodan izlenebilir:</a:t>
            </a:r>
          </a:p>
          <a:p>
            <a:r>
              <a:rPr lang="tr-TR" dirty="0" smtClean="0"/>
              <a:t> </a:t>
            </a:r>
            <a:r>
              <a:rPr lang="tr-TR" dirty="0" smtClean="0">
                <a:hlinkClick r:id="rId9"/>
              </a:rPr>
              <a:t>https</a:t>
            </a:r>
            <a:r>
              <a:rPr lang="tr-TR" dirty="0">
                <a:hlinkClick r:id="rId9"/>
              </a:rPr>
              <a:t>://</a:t>
            </a:r>
            <a:r>
              <a:rPr lang="tr-TR" dirty="0" smtClean="0">
                <a:hlinkClick r:id="rId9"/>
              </a:rPr>
              <a:t>www.youtube.com/watch?v=s7wmiS2mSXY&amp;t=1m5s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079777" y="12375"/>
            <a:ext cx="4581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ANDROID VERSİYONLARI</a:t>
            </a:r>
            <a:endParaRPr lang="tr-TR" sz="2800" dirty="0">
              <a:solidFill>
                <a:srgbClr val="00B05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216" y="1613139"/>
            <a:ext cx="4926646" cy="400387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49191" y="5451691"/>
            <a:ext cx="11542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  <a:p>
            <a:r>
              <a:rPr lang="tr-TR" b="1" dirty="0"/>
              <a:t>SDK (software </a:t>
            </a:r>
            <a:r>
              <a:rPr lang="tr-TR" b="1" dirty="0" err="1"/>
              <a:t>development</a:t>
            </a:r>
            <a:r>
              <a:rPr lang="tr-TR" b="1" dirty="0"/>
              <a:t> kit)</a:t>
            </a:r>
            <a:r>
              <a:rPr lang="tr-TR" dirty="0"/>
              <a:t> veya </a:t>
            </a:r>
            <a:r>
              <a:rPr lang="tr-TR" b="1" dirty="0"/>
              <a:t>yazılım geliştirme kiti</a:t>
            </a:r>
            <a:r>
              <a:rPr lang="tr-TR" dirty="0"/>
              <a:t>, geliştiricilerin belirli işletim sistemleri için uygulamalar oluşturmak için kullandıkları indirilebilir bir araç setidir. Özetle bir SDK genellikle bir API veya uygulama programlama </a:t>
            </a:r>
            <a:r>
              <a:rPr lang="tr-TR" dirty="0" err="1"/>
              <a:t>arayüzü</a:t>
            </a:r>
            <a:r>
              <a:rPr lang="tr-TR" dirty="0"/>
              <a:t> ile dokümantasyon ve kütüphaneler içerir. Bir API de, yazılımın diğer yazılımlarla iletişim kurmasını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57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1832" y="518359"/>
            <a:ext cx="11375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API'nın</a:t>
            </a:r>
            <a:r>
              <a:rPr lang="tr-TR" dirty="0" smtClean="0"/>
              <a:t> </a:t>
            </a:r>
            <a:r>
              <a:rPr lang="tr-TR" dirty="0"/>
              <a:t>herhangi bir sürümü (API Düzeyi tarafından belirtildiği gibi) kullanılarak geliştirilen bir </a:t>
            </a:r>
            <a:r>
              <a:rPr lang="tr-TR" dirty="0" err="1"/>
              <a:t>Android</a:t>
            </a:r>
            <a:r>
              <a:rPr lang="tr-TR" dirty="0"/>
              <a:t> uygulaması, </a:t>
            </a:r>
            <a:r>
              <a:rPr lang="tr-TR" dirty="0" err="1"/>
              <a:t>Android</a:t>
            </a:r>
            <a:r>
              <a:rPr lang="tr-TR" dirty="0"/>
              <a:t> platformunun sonraki sürümleriyle ve daha yüksek API düzeyleriyle ileriye doğru uyumludur.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511832" y="1390431"/>
            <a:ext cx="112028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Min</a:t>
            </a:r>
            <a:r>
              <a:rPr lang="tr-TR" b="1" dirty="0"/>
              <a:t> </a:t>
            </a:r>
            <a:r>
              <a:rPr lang="tr-TR" b="1" dirty="0" err="1"/>
              <a:t>sdk</a:t>
            </a:r>
            <a:r>
              <a:rPr lang="tr-TR" b="1" dirty="0"/>
              <a:t> sürümü</a:t>
            </a:r>
            <a:r>
              <a:rPr lang="tr-TR" dirty="0"/>
              <a:t>, uygulamanızın çalışabileceği en eski </a:t>
            </a:r>
            <a:r>
              <a:rPr lang="tr-TR" dirty="0" err="1"/>
              <a:t>Android</a:t>
            </a:r>
            <a:r>
              <a:rPr lang="tr-TR" dirty="0"/>
              <a:t> SDK sürümüdür. Genellikle bunun nedeni önceki </a:t>
            </a:r>
            <a:r>
              <a:rPr lang="tr-TR" dirty="0" err="1"/>
              <a:t>API'lerle</a:t>
            </a:r>
            <a:r>
              <a:rPr lang="tr-TR" dirty="0"/>
              <a:t> ilgili bir sorun, eksik işlevsellik veya başka bir davranış sorunudur.</a:t>
            </a:r>
          </a:p>
          <a:p>
            <a:endParaRPr lang="tr-TR" dirty="0"/>
          </a:p>
          <a:p>
            <a:r>
              <a:rPr lang="tr-TR" b="1" dirty="0" err="1" smtClean="0"/>
              <a:t>Target</a:t>
            </a:r>
            <a:r>
              <a:rPr lang="tr-TR" b="1" dirty="0" smtClean="0"/>
              <a:t> (Hedef) </a:t>
            </a:r>
            <a:r>
              <a:rPr lang="tr-TR" b="1" dirty="0" err="1"/>
              <a:t>sdk</a:t>
            </a:r>
            <a:r>
              <a:rPr lang="tr-TR" b="1" dirty="0"/>
              <a:t> sürümü</a:t>
            </a:r>
            <a:r>
              <a:rPr lang="tr-TR" dirty="0"/>
              <a:t>, uygulamanızın çalışmayı hedeflediği sürümdür. </a:t>
            </a:r>
            <a:r>
              <a:rPr lang="tr-TR" dirty="0" smtClean="0"/>
              <a:t>Bu </a:t>
            </a:r>
            <a:r>
              <a:rPr lang="tr-TR" dirty="0"/>
              <a:t>çoğunlukla uygulamanızın pazarda kullanım için ne kadar güncel olduğunu göstermek içindir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7" y="3328320"/>
            <a:ext cx="4496427" cy="7906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27" y="4673155"/>
            <a:ext cx="4553585" cy="724001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308685" y="3427631"/>
            <a:ext cx="640598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Minimum SDK daha düşük bir API seviyesi ile temsil ediliyorsa</a:t>
            </a:r>
          </a:p>
          <a:p>
            <a:r>
              <a:rPr lang="tr-TR" dirty="0" smtClean="0"/>
              <a:t> (işletim sisteminin daha düşük bir sürümü) daha çok kullanılan </a:t>
            </a:r>
          </a:p>
          <a:p>
            <a:r>
              <a:rPr lang="tr-TR" dirty="0" smtClean="0"/>
              <a:t>cihazı kapsayacaktır.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Minimum SDK daha güncel bir API seviyesi ile temsil ediliyorsa</a:t>
            </a:r>
          </a:p>
          <a:p>
            <a:r>
              <a:rPr lang="tr-TR" dirty="0" smtClean="0"/>
              <a:t>daha az sayıda cihazı kapsayacaktır.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Daha yeni bir SDK, yeni </a:t>
            </a:r>
            <a:r>
              <a:rPr lang="tr-TR" dirty="0" err="1" smtClean="0"/>
              <a:t>APIler</a:t>
            </a:r>
            <a:r>
              <a:rPr lang="tr-TR" dirty="0" smtClean="0"/>
              <a:t> ve işlevsellikler barındırır.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15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25" y="3790367"/>
            <a:ext cx="3159243" cy="1737584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391064" y="416871"/>
            <a:ext cx="111510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, </a:t>
            </a:r>
            <a:r>
              <a:rPr lang="tr-TR" dirty="0" err="1"/>
              <a:t>Android</a:t>
            </a:r>
            <a:r>
              <a:rPr lang="tr-TR" dirty="0"/>
              <a:t> uygulama geliştirme için </a:t>
            </a:r>
            <a:r>
              <a:rPr lang="tr-TR" dirty="0" err="1"/>
              <a:t>IntelliJ</a:t>
            </a:r>
            <a:r>
              <a:rPr lang="tr-TR" dirty="0"/>
              <a:t> IDEA tabanlı resmi </a:t>
            </a:r>
            <a:r>
              <a:rPr lang="tr-TR" dirty="0" smtClean="0"/>
              <a:t>Bütünleşik </a:t>
            </a:r>
            <a:r>
              <a:rPr lang="tr-TR" dirty="0"/>
              <a:t>Geliştirme Ortamıdır (IDE). </a:t>
            </a:r>
            <a:r>
              <a:rPr lang="tr-TR" dirty="0" err="1" smtClean="0"/>
              <a:t>IntelliJ'in</a:t>
            </a:r>
            <a:r>
              <a:rPr lang="tr-TR" dirty="0" smtClean="0"/>
              <a:t> güçlü kod düzenleyicisi ve geliştirici araçları ile </a:t>
            </a:r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Java ve </a:t>
            </a:r>
            <a:r>
              <a:rPr lang="tr-TR" dirty="0" err="1" smtClean="0"/>
              <a:t>Kotlin</a:t>
            </a:r>
            <a:r>
              <a:rPr lang="tr-TR" dirty="0" smtClean="0"/>
              <a:t> dillerinde uygulama geliştirme</a:t>
            </a:r>
          </a:p>
          <a:p>
            <a:r>
              <a:rPr lang="tr-TR" dirty="0"/>
              <a:t>i</a:t>
            </a:r>
            <a:r>
              <a:rPr lang="tr-TR" dirty="0" smtClean="0"/>
              <a:t>mkanı sunar.</a:t>
            </a:r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 smtClean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Studio’da</a:t>
            </a:r>
            <a:r>
              <a:rPr lang="tr-TR" dirty="0" smtClean="0"/>
              <a:t> mobil uygulama geliştirmeye alternatif olarak 2017’de Google </a:t>
            </a:r>
            <a:r>
              <a:rPr lang="tr-TR" dirty="0"/>
              <a:t>tarafından geliştirilen açık kaynak kodlu bir mobil uygulama geliştirme </a:t>
            </a:r>
            <a:r>
              <a:rPr lang="tr-TR" dirty="0" err="1" smtClean="0"/>
              <a:t>SDK’sı</a:t>
            </a:r>
            <a:r>
              <a:rPr lang="tr-TR" dirty="0" smtClean="0"/>
              <a:t> olan </a:t>
            </a:r>
            <a:r>
              <a:rPr lang="tr-TR" b="1" dirty="0" err="1"/>
              <a:t>Flutter</a:t>
            </a:r>
            <a:r>
              <a:rPr lang="tr-TR" dirty="0"/>
              <a:t> </a:t>
            </a:r>
            <a:r>
              <a:rPr lang="tr-TR" dirty="0" smtClean="0"/>
              <a:t>tanıtılmıştır. </a:t>
            </a:r>
            <a:r>
              <a:rPr lang="tr-TR" b="1" dirty="0" err="1"/>
              <a:t>Flutter</a:t>
            </a:r>
            <a:r>
              <a:rPr lang="tr-TR" b="1" dirty="0"/>
              <a:t> </a:t>
            </a:r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iOS</a:t>
            </a:r>
            <a:r>
              <a:rPr lang="tr-TR" dirty="0"/>
              <a:t> için uygulama geliştirmek ve Google </a:t>
            </a:r>
            <a:r>
              <a:rPr lang="tr-TR" dirty="0" err="1"/>
              <a:t>Fuchsia</a:t>
            </a:r>
            <a:r>
              <a:rPr lang="tr-TR" dirty="0"/>
              <a:t> işletim sistemi için uygulama geliştirmek için kullanılır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91064" y="5433060"/>
            <a:ext cx="11297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Flutter</a:t>
            </a:r>
            <a:r>
              <a:rPr lang="tr-TR" dirty="0" err="1"/>
              <a:t>’ı</a:t>
            </a:r>
            <a:r>
              <a:rPr lang="tr-TR" dirty="0"/>
              <a:t> kullanarak geliştiriciler, her iki platformda da istenilen uygulamalar geliştirip, çapraz(</a:t>
            </a:r>
            <a:r>
              <a:rPr lang="tr-TR" dirty="0" err="1"/>
              <a:t>cross</a:t>
            </a:r>
            <a:r>
              <a:rPr lang="tr-TR" dirty="0"/>
              <a:t>) platformlu mobil uygulamalar geliştirerek hem maliyetten hem de zamandan tasarruf edebilirler. </a:t>
            </a:r>
            <a:r>
              <a:rPr lang="tr-TR" dirty="0" err="1"/>
              <a:t>Arayüz</a:t>
            </a:r>
            <a:r>
              <a:rPr lang="tr-TR" dirty="0"/>
              <a:t> tasarımcıları ise </a:t>
            </a:r>
            <a:r>
              <a:rPr lang="tr-TR" dirty="0" err="1"/>
              <a:t>Flutter’ı</a:t>
            </a:r>
            <a:r>
              <a:rPr lang="tr-TR" dirty="0"/>
              <a:t> kullanarak </a:t>
            </a:r>
            <a:r>
              <a:rPr lang="tr-TR" dirty="0" err="1"/>
              <a:t>Android</a:t>
            </a:r>
            <a:r>
              <a:rPr lang="tr-TR" dirty="0"/>
              <a:t> ve </a:t>
            </a:r>
            <a:r>
              <a:rPr lang="tr-TR" dirty="0" err="1"/>
              <a:t>iOS</a:t>
            </a:r>
            <a:r>
              <a:rPr lang="tr-TR" dirty="0"/>
              <a:t> platformlarına uygun, daha başarılı uygulamalar tasarlayabilirler</a:t>
            </a:r>
            <a:r>
              <a:rPr lang="tr-TR" dirty="0" smtClean="0"/>
              <a:t>. </a:t>
            </a:r>
            <a:r>
              <a:rPr lang="tr-TR" dirty="0" err="1" smtClean="0"/>
              <a:t>Flutter’da</a:t>
            </a:r>
            <a:r>
              <a:rPr lang="tr-TR" dirty="0" smtClean="0"/>
              <a:t> programlama</a:t>
            </a:r>
          </a:p>
          <a:p>
            <a:r>
              <a:rPr lang="tr-TR" dirty="0" smtClean="0"/>
              <a:t>dili olarak Dart dilini kullanılmaktadır.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5025074" y="4753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ANDROID STUDIO 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21" y="1113356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737</Words>
  <Application>Microsoft Office PowerPoint</Application>
  <PresentationFormat>Geniş ekran</PresentationFormat>
  <Paragraphs>92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Cordona</vt:lpstr>
      <vt:lpstr>Times New Roman</vt:lpstr>
      <vt:lpstr>Wingdings</vt:lpstr>
      <vt:lpstr>Office Teması</vt:lpstr>
      <vt:lpstr>MOBİL UYGULAMALAR I Hafta 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28</cp:revision>
  <dcterms:created xsi:type="dcterms:W3CDTF">2018-10-25T21:05:39Z</dcterms:created>
  <dcterms:modified xsi:type="dcterms:W3CDTF">2020-07-16T09:49:50Z</dcterms:modified>
</cp:coreProperties>
</file>