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1" r:id="rId6"/>
    <p:sldId id="262" r:id="rId7"/>
    <p:sldId id="260" r:id="rId8"/>
    <p:sldId id="264" r:id="rId9"/>
    <p:sldId id="263" r:id="rId10"/>
    <p:sldId id="266" r:id="rId11"/>
    <p:sldId id="267" r:id="rId12"/>
    <p:sldId id="268" r:id="rId13"/>
    <p:sldId id="269" r:id="rId14"/>
    <p:sldId id="270" r:id="rId15"/>
    <p:sldId id="271" r:id="rId16"/>
    <p:sldId id="274" r:id="rId17"/>
    <p:sldId id="275" r:id="rId18"/>
    <p:sldId id="265" r:id="rId19"/>
    <p:sldId id="276" r:id="rId20"/>
    <p:sldId id="277" r:id="rId21"/>
    <p:sldId id="278" r:id="rId22"/>
    <p:sldId id="283" r:id="rId23"/>
    <p:sldId id="284" r:id="rId24"/>
    <p:sldId id="285" r:id="rId25"/>
    <p:sldId id="279" r:id="rId26"/>
    <p:sldId id="280" r:id="rId27"/>
    <p:sldId id="281" r:id="rId28"/>
    <p:sldId id="286" r:id="rId29"/>
    <p:sldId id="287"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11" d="100"/>
          <a:sy n="111"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09484B2-C777-4E4C-BD23-1A997A133903}" type="datetimeFigureOut">
              <a:rPr lang="tr-TR" smtClean="0"/>
              <a:t>16.07.2020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177442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9484B2-C777-4E4C-BD23-1A997A133903}" type="datetimeFigureOut">
              <a:rPr lang="tr-TR" smtClean="0"/>
              <a:t>16.07.2020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173410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9484B2-C777-4E4C-BD23-1A997A133903}" type="datetimeFigureOut">
              <a:rPr lang="tr-TR" smtClean="0"/>
              <a:t>16.07.2020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27580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9484B2-C777-4E4C-BD23-1A997A133903}" type="datetimeFigureOut">
              <a:rPr lang="tr-TR" smtClean="0"/>
              <a:t>16.07.2020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328722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09484B2-C777-4E4C-BD23-1A997A133903}" type="datetimeFigureOut">
              <a:rPr lang="tr-TR" smtClean="0"/>
              <a:t>16.07.2020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198574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09484B2-C777-4E4C-BD23-1A997A133903}" type="datetimeFigureOut">
              <a:rPr lang="tr-TR" smtClean="0"/>
              <a:t>16.07.2020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52652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09484B2-C777-4E4C-BD23-1A997A133903}" type="datetimeFigureOut">
              <a:rPr lang="tr-TR" smtClean="0"/>
              <a:t>16.07.2020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139642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09484B2-C777-4E4C-BD23-1A997A133903}" type="datetimeFigureOut">
              <a:rPr lang="tr-TR" smtClean="0"/>
              <a:t>16.07.2020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45572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09484B2-C777-4E4C-BD23-1A997A133903}" type="datetimeFigureOut">
              <a:rPr lang="tr-TR" smtClean="0"/>
              <a:t>16.07.2020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116588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09484B2-C777-4E4C-BD23-1A997A133903}" type="datetimeFigureOut">
              <a:rPr lang="tr-TR" smtClean="0"/>
              <a:t>16.07.2020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396266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09484B2-C777-4E4C-BD23-1A997A133903}" type="datetimeFigureOut">
              <a:rPr lang="tr-TR" smtClean="0"/>
              <a:t>16.07.2020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68D468-CF1D-4871-A442-2BD6CCE504F7}" type="slidenum">
              <a:rPr lang="tr-TR" smtClean="0"/>
              <a:t>‹#›</a:t>
            </a:fld>
            <a:endParaRPr lang="tr-TR"/>
          </a:p>
        </p:txBody>
      </p:sp>
    </p:spTree>
    <p:extLst>
      <p:ext uri="{BB962C8B-B14F-4D97-AF65-F5344CB8AC3E}">
        <p14:creationId xmlns:p14="http://schemas.microsoft.com/office/powerpoint/2010/main" val="200403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484B2-C777-4E4C-BD23-1A997A133903}" type="datetimeFigureOut">
              <a:rPr lang="tr-TR" smtClean="0"/>
              <a:t>16.07.2020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8D468-CF1D-4871-A442-2BD6CCE504F7}" type="slidenum">
              <a:rPr lang="tr-TR" smtClean="0"/>
              <a:t>‹#›</a:t>
            </a:fld>
            <a:endParaRPr lang="tr-TR"/>
          </a:p>
        </p:txBody>
      </p:sp>
    </p:spTree>
    <p:extLst>
      <p:ext uri="{BB962C8B-B14F-4D97-AF65-F5344CB8AC3E}">
        <p14:creationId xmlns:p14="http://schemas.microsoft.com/office/powerpoint/2010/main" val="4213983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design"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design"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89958" y="321992"/>
            <a:ext cx="10515600" cy="1325563"/>
          </a:xfrm>
        </p:spPr>
        <p:txBody>
          <a:bodyPr>
            <a:normAutofit fontScale="90000"/>
          </a:bodyPr>
          <a:lstStyle/>
          <a:p>
            <a:pPr algn="ctr"/>
            <a:r>
              <a:rPr lang="tr-TR" dirty="0" smtClean="0">
                <a:solidFill>
                  <a:srgbClr val="0070C0"/>
                </a:solidFill>
                <a:latin typeface="Garamond" panose="02020404030301010803" pitchFamily="18" charset="0"/>
              </a:rPr>
              <a:t>BİLP 210-MOBİL UYGULAMALAR I</a:t>
            </a:r>
            <a:br>
              <a:rPr lang="tr-TR" dirty="0" smtClean="0">
                <a:solidFill>
                  <a:srgbClr val="0070C0"/>
                </a:solidFill>
                <a:latin typeface="Garamond" panose="02020404030301010803" pitchFamily="18" charset="0"/>
              </a:rPr>
            </a:br>
            <a:r>
              <a:rPr lang="tr-TR" dirty="0" smtClean="0">
                <a:solidFill>
                  <a:srgbClr val="0070C0"/>
                </a:solidFill>
                <a:latin typeface="Garamond" panose="02020404030301010803" pitchFamily="18" charset="0"/>
              </a:rPr>
              <a:t>Hafta 2</a:t>
            </a:r>
            <a:br>
              <a:rPr lang="tr-TR" dirty="0" smtClean="0">
                <a:solidFill>
                  <a:srgbClr val="0070C0"/>
                </a:solidFill>
                <a:latin typeface="Garamond" panose="02020404030301010803" pitchFamily="18" charset="0"/>
              </a:rPr>
            </a:br>
            <a:r>
              <a:rPr lang="tr-TR" sz="2000" dirty="0" smtClean="0">
                <a:solidFill>
                  <a:srgbClr val="0070C0"/>
                </a:solidFill>
                <a:latin typeface="Garamond" panose="02020404030301010803" pitchFamily="18" charset="0"/>
              </a:rPr>
              <a:t>Hazırlayan: E. Öner Tartan</a:t>
            </a:r>
            <a:endParaRPr lang="tr-TR" sz="2000" dirty="0">
              <a:solidFill>
                <a:srgbClr val="0070C0"/>
              </a:solidFill>
              <a:latin typeface="Garamond" panose="02020404030301010803" pitchFamily="18" charset="0"/>
            </a:endParaRPr>
          </a:p>
        </p:txBody>
      </p:sp>
      <p:sp>
        <p:nvSpPr>
          <p:cNvPr id="3" name="İçerik Yer Tutucusu 2"/>
          <p:cNvSpPr>
            <a:spLocks noGrp="1"/>
          </p:cNvSpPr>
          <p:nvPr>
            <p:ph idx="1"/>
          </p:nvPr>
        </p:nvSpPr>
        <p:spPr>
          <a:xfrm>
            <a:off x="2162352" y="2889849"/>
            <a:ext cx="8081513" cy="3675303"/>
          </a:xfrm>
        </p:spPr>
        <p:txBody>
          <a:bodyPr>
            <a:normAutofit/>
          </a:bodyPr>
          <a:lstStyle/>
          <a:p>
            <a:r>
              <a:rPr lang="tr-TR" dirty="0" smtClean="0">
                <a:latin typeface="Garamond" panose="02020404030301010803" pitchFamily="18" charset="0"/>
              </a:rPr>
              <a:t>Proje Dosyaları</a:t>
            </a:r>
            <a:endParaRPr lang="tr-TR" dirty="0">
              <a:latin typeface="Garamond" panose="02020404030301010803" pitchFamily="18" charset="0"/>
            </a:endParaRPr>
          </a:p>
          <a:p>
            <a:r>
              <a:rPr lang="tr-TR" dirty="0" err="1" smtClean="0">
                <a:latin typeface="Garamond" panose="02020404030301010803" pitchFamily="18" charset="0"/>
              </a:rPr>
              <a:t>Layout</a:t>
            </a:r>
            <a:r>
              <a:rPr lang="tr-TR" dirty="0" smtClean="0">
                <a:latin typeface="Garamond" panose="02020404030301010803" pitchFamily="18" charset="0"/>
              </a:rPr>
              <a:t> Kavramı</a:t>
            </a:r>
          </a:p>
          <a:p>
            <a:r>
              <a:rPr lang="tr-TR" dirty="0" err="1" smtClean="0">
                <a:latin typeface="Garamond" panose="02020404030301010803" pitchFamily="18" charset="0"/>
              </a:rPr>
              <a:t>LinearLayout’a</a:t>
            </a:r>
            <a:r>
              <a:rPr lang="tr-TR" dirty="0" smtClean="0">
                <a:latin typeface="Garamond" panose="02020404030301010803" pitchFamily="18" charset="0"/>
              </a:rPr>
              <a:t> Giriş</a:t>
            </a:r>
          </a:p>
          <a:p>
            <a:r>
              <a:rPr lang="tr-TR" dirty="0" smtClean="0">
                <a:latin typeface="Garamond" panose="02020404030301010803" pitchFamily="18" charset="0"/>
              </a:rPr>
              <a:t>Renkler</a:t>
            </a:r>
          </a:p>
          <a:p>
            <a:r>
              <a:rPr lang="tr-TR" dirty="0" smtClean="0">
                <a:latin typeface="Garamond" panose="02020404030301010803" pitchFamily="18" charset="0"/>
              </a:rPr>
              <a:t>Boyutlandırma</a:t>
            </a:r>
          </a:p>
          <a:p>
            <a:r>
              <a:rPr lang="tr-TR" dirty="0" err="1" smtClean="0">
                <a:latin typeface="Garamond" panose="02020404030301010803" pitchFamily="18" charset="0"/>
              </a:rPr>
              <a:t>LinearLayout</a:t>
            </a:r>
            <a:r>
              <a:rPr lang="tr-TR" dirty="0" smtClean="0">
                <a:latin typeface="Garamond" panose="02020404030301010803" pitchFamily="18" charset="0"/>
              </a:rPr>
              <a:t>, </a:t>
            </a:r>
            <a:r>
              <a:rPr lang="tr-TR" dirty="0" err="1" smtClean="0">
                <a:latin typeface="Garamond" panose="02020404030301010803" pitchFamily="18" charset="0"/>
              </a:rPr>
              <a:t>match_parent</a:t>
            </a:r>
            <a:r>
              <a:rPr lang="tr-TR" dirty="0" smtClean="0">
                <a:latin typeface="Garamond" panose="02020404030301010803" pitchFamily="18" charset="0"/>
              </a:rPr>
              <a:t>, </a:t>
            </a:r>
            <a:r>
              <a:rPr lang="tr-TR" dirty="0" err="1" smtClean="0">
                <a:latin typeface="Garamond" panose="02020404030301010803" pitchFamily="18" charset="0"/>
              </a:rPr>
              <a:t>wrap_content</a:t>
            </a:r>
            <a:r>
              <a:rPr lang="tr-TR" dirty="0" smtClean="0">
                <a:latin typeface="Garamond" panose="02020404030301010803" pitchFamily="18" charset="0"/>
              </a:rPr>
              <a:t> </a:t>
            </a:r>
            <a:endParaRPr lang="tr-TR" dirty="0">
              <a:latin typeface="Garamond" panose="02020404030301010803" pitchFamily="18" charset="0"/>
            </a:endParaRPr>
          </a:p>
        </p:txBody>
      </p:sp>
      <p:cxnSp>
        <p:nvCxnSpPr>
          <p:cNvPr id="5" name="Düz Bağlayıcı 4"/>
          <p:cNvCxnSpPr/>
          <p:nvPr/>
        </p:nvCxnSpPr>
        <p:spPr>
          <a:xfrm>
            <a:off x="2339195" y="2743201"/>
            <a:ext cx="7727831" cy="8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5512054" y="2045111"/>
            <a:ext cx="1382110" cy="646331"/>
          </a:xfrm>
          <a:prstGeom prst="rect">
            <a:avLst/>
          </a:prstGeom>
        </p:spPr>
        <p:txBody>
          <a:bodyPr wrap="none">
            <a:spAutoFit/>
          </a:bodyPr>
          <a:lstStyle/>
          <a:p>
            <a:r>
              <a:rPr lang="tr-TR" sz="3600" dirty="0"/>
              <a:t>İÇERİK</a:t>
            </a:r>
          </a:p>
        </p:txBody>
      </p:sp>
    </p:spTree>
    <p:extLst>
      <p:ext uri="{BB962C8B-B14F-4D97-AF65-F5344CB8AC3E}">
        <p14:creationId xmlns:p14="http://schemas.microsoft.com/office/powerpoint/2010/main" val="357950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69323" y="3397275"/>
            <a:ext cx="3594384" cy="3295606"/>
          </a:xfrm>
          <a:prstGeom prst="rect">
            <a:avLst/>
          </a:prstGeom>
        </p:spPr>
      </p:pic>
      <p:sp>
        <p:nvSpPr>
          <p:cNvPr id="4" name="Dikdörtgen 3"/>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
        <p:nvSpPr>
          <p:cNvPr id="5" name="Dikdörtgen 4"/>
          <p:cNvSpPr/>
          <p:nvPr/>
        </p:nvSpPr>
        <p:spPr>
          <a:xfrm>
            <a:off x="241034" y="435730"/>
            <a:ext cx="11352868" cy="2862322"/>
          </a:xfrm>
          <a:prstGeom prst="rect">
            <a:avLst/>
          </a:prstGeom>
        </p:spPr>
        <p:txBody>
          <a:bodyPr wrap="square">
            <a:spAutoFit/>
          </a:bodyPr>
          <a:lstStyle/>
          <a:p>
            <a:pPr marL="285750" indent="-285750" algn="just">
              <a:buFont typeface="Wingdings" panose="05000000000000000000" pitchFamily="2" charset="2"/>
              <a:buChar char="Ø"/>
            </a:pPr>
            <a:r>
              <a:rPr lang="tr-TR" sz="2000" dirty="0" smtClean="0">
                <a:latin typeface="Garamond" panose="02020404030301010803" pitchFamily="18" charset="0"/>
              </a:rPr>
              <a:t>Renkler dijital olarak en yaygın RGB standardı ile temsil edilir.  RGB ifadesi, İngilizcedeki </a:t>
            </a:r>
            <a:r>
              <a:rPr lang="tr-TR" sz="2000" dirty="0" err="1" smtClean="0">
                <a:latin typeface="Garamond" panose="02020404030301010803" pitchFamily="18" charset="0"/>
              </a:rPr>
              <a:t>red</a:t>
            </a:r>
            <a:r>
              <a:rPr lang="tr-TR" sz="2000" dirty="0" smtClean="0">
                <a:latin typeface="Garamond" panose="02020404030301010803" pitchFamily="18" charset="0"/>
              </a:rPr>
              <a:t> (kırmızı), </a:t>
            </a:r>
            <a:r>
              <a:rPr lang="tr-TR" sz="2000" dirty="0" err="1" smtClean="0">
                <a:latin typeface="Garamond" panose="02020404030301010803" pitchFamily="18" charset="0"/>
              </a:rPr>
              <a:t>green</a:t>
            </a:r>
            <a:r>
              <a:rPr lang="tr-TR" sz="2000" dirty="0" smtClean="0">
                <a:latin typeface="Garamond" panose="02020404030301010803" pitchFamily="18" charset="0"/>
              </a:rPr>
              <a:t> (yeşil) </a:t>
            </a:r>
            <a:r>
              <a:rPr lang="tr-TR" sz="2000" dirty="0">
                <a:latin typeface="Garamond" panose="02020404030301010803" pitchFamily="18" charset="0"/>
              </a:rPr>
              <a:t>ve </a:t>
            </a:r>
            <a:r>
              <a:rPr lang="tr-TR" sz="2000" dirty="0" err="1" smtClean="0">
                <a:latin typeface="Garamond" panose="02020404030301010803" pitchFamily="18" charset="0"/>
              </a:rPr>
              <a:t>blue</a:t>
            </a:r>
            <a:r>
              <a:rPr lang="tr-TR" sz="2000" dirty="0">
                <a:latin typeface="Garamond" panose="02020404030301010803" pitchFamily="18" charset="0"/>
              </a:rPr>
              <a:t> </a:t>
            </a:r>
            <a:r>
              <a:rPr lang="tr-TR" sz="2000" dirty="0" smtClean="0">
                <a:latin typeface="Garamond" panose="02020404030301010803" pitchFamily="18" charset="0"/>
              </a:rPr>
              <a:t>(mavi) sözcüklerinin </a:t>
            </a:r>
            <a:r>
              <a:rPr lang="tr-TR" sz="2000" dirty="0">
                <a:latin typeface="Garamond" panose="02020404030301010803" pitchFamily="18" charset="0"/>
              </a:rPr>
              <a:t>baş </a:t>
            </a:r>
            <a:r>
              <a:rPr lang="tr-TR" sz="2000" dirty="0" smtClean="0">
                <a:latin typeface="Garamond" panose="02020404030301010803" pitchFamily="18" charset="0"/>
              </a:rPr>
              <a:t>harflerinin bir araya gelmesinden oluşmuştur.  Bu ana renklerin farklı oranları kullanılarak diğer renkler elde edilebilir.</a:t>
            </a:r>
          </a:p>
          <a:p>
            <a:pPr algn="just"/>
            <a:endParaRPr lang="tr-TR" sz="2000" dirty="0" smtClean="0">
              <a:latin typeface="Garamond" panose="02020404030301010803" pitchFamily="18" charset="0"/>
            </a:endParaRPr>
          </a:p>
          <a:p>
            <a:pPr marL="285750" indent="-285750" algn="just">
              <a:buFont typeface="Wingdings" panose="05000000000000000000" pitchFamily="2" charset="2"/>
              <a:buChar char="Ø"/>
            </a:pPr>
            <a:r>
              <a:rPr lang="tr-TR" sz="2000" dirty="0" smtClean="0">
                <a:latin typeface="Garamond" panose="02020404030301010803" pitchFamily="18" charset="0"/>
              </a:rPr>
              <a:t>Dijital görüntülerde 8 </a:t>
            </a:r>
            <a:r>
              <a:rPr lang="tr-TR" sz="2000" dirty="0">
                <a:latin typeface="Garamond" panose="02020404030301010803" pitchFamily="18" charset="0"/>
              </a:rPr>
              <a:t>bitlik </a:t>
            </a:r>
            <a:r>
              <a:rPr lang="tr-TR" sz="2000" dirty="0" smtClean="0">
                <a:latin typeface="Garamond" panose="02020404030301010803" pitchFamily="18" charset="0"/>
              </a:rPr>
              <a:t>renk değerleri</a:t>
            </a:r>
            <a:r>
              <a:rPr lang="tr-TR" sz="2000" dirty="0">
                <a:latin typeface="Garamond" panose="02020404030301010803" pitchFamily="18" charset="0"/>
              </a:rPr>
              <a:t>, renkli bir görüntüdeki her </a:t>
            </a:r>
            <a:r>
              <a:rPr lang="tr-TR" sz="2000" dirty="0" smtClean="0">
                <a:latin typeface="Garamond" panose="02020404030301010803" pitchFamily="18" charset="0"/>
              </a:rPr>
              <a:t>(</a:t>
            </a:r>
            <a:r>
              <a:rPr lang="tr-TR" sz="2000" dirty="0">
                <a:latin typeface="Garamond" panose="02020404030301010803" pitchFamily="18" charset="0"/>
              </a:rPr>
              <a:t>kırmızı, yeşil, mavi) bileşen için 0 (siyah) ile 255 (beyaz) arasında değişir. Örneğin, açık kırmızı rengin R değeri 246, G değeri 20, B değeri 50'dir. Üç bileşenin değeri de eşit olduğunda sonuç, </a:t>
            </a:r>
            <a:r>
              <a:rPr lang="tr-TR" sz="2000" dirty="0" smtClean="0">
                <a:latin typeface="Garamond" panose="02020404030301010803" pitchFamily="18" charset="0"/>
              </a:rPr>
              <a:t>bir </a:t>
            </a:r>
            <a:r>
              <a:rPr lang="tr-TR" sz="2000" dirty="0">
                <a:latin typeface="Garamond" panose="02020404030301010803" pitchFamily="18" charset="0"/>
              </a:rPr>
              <a:t>gri tondur. </a:t>
            </a:r>
            <a:endParaRPr lang="tr-TR" sz="2000" dirty="0" smtClean="0">
              <a:latin typeface="Garamond" panose="02020404030301010803" pitchFamily="18" charset="0"/>
            </a:endParaRPr>
          </a:p>
          <a:p>
            <a:pPr marL="285750" indent="-285750" algn="just">
              <a:buFont typeface="Wingdings" panose="05000000000000000000" pitchFamily="2" charset="2"/>
              <a:buChar char="Ø"/>
            </a:pPr>
            <a:endParaRPr lang="tr-TR" sz="2000" dirty="0">
              <a:latin typeface="Garamond" panose="02020404030301010803" pitchFamily="18" charset="0"/>
            </a:endParaRPr>
          </a:p>
          <a:p>
            <a:pPr marL="285750" indent="-285750" algn="just">
              <a:buFont typeface="Wingdings" panose="05000000000000000000" pitchFamily="2" charset="2"/>
              <a:buChar char="Ø"/>
            </a:pPr>
            <a:r>
              <a:rPr lang="tr-TR" sz="2000" dirty="0" smtClean="0">
                <a:latin typeface="Garamond" panose="02020404030301010803" pitchFamily="18" charset="0"/>
              </a:rPr>
              <a:t>Tüm </a:t>
            </a:r>
            <a:r>
              <a:rPr lang="tr-TR" sz="2000" dirty="0">
                <a:latin typeface="Garamond" panose="02020404030301010803" pitchFamily="18" charset="0"/>
              </a:rPr>
              <a:t>bileşenlerin değerleri 255 olduğunda sonuç saf beyaz, değerler 0 olduğunda saf siyahtır.</a:t>
            </a:r>
          </a:p>
        </p:txBody>
      </p:sp>
      <p:pic>
        <p:nvPicPr>
          <p:cNvPr id="7" name="Resim 6"/>
          <p:cNvPicPr>
            <a:picLocks noChangeAspect="1"/>
          </p:cNvPicPr>
          <p:nvPr/>
        </p:nvPicPr>
        <p:blipFill>
          <a:blip r:embed="rId3"/>
          <a:stretch>
            <a:fillRect/>
          </a:stretch>
        </p:blipFill>
        <p:spPr>
          <a:xfrm>
            <a:off x="5714599" y="3298052"/>
            <a:ext cx="4640187" cy="3512610"/>
          </a:xfrm>
          <a:prstGeom prst="rect">
            <a:avLst/>
          </a:prstGeom>
        </p:spPr>
      </p:pic>
    </p:spTree>
    <p:extLst>
      <p:ext uri="{BB962C8B-B14F-4D97-AF65-F5344CB8AC3E}">
        <p14:creationId xmlns:p14="http://schemas.microsoft.com/office/powerpoint/2010/main" val="290762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820650" y="3203763"/>
            <a:ext cx="10288472" cy="3477456"/>
          </a:xfrm>
          <a:prstGeom prst="rect">
            <a:avLst/>
          </a:prstGeom>
        </p:spPr>
      </p:pic>
      <p:sp>
        <p:nvSpPr>
          <p:cNvPr id="6" name="Dikdörtgen 5"/>
          <p:cNvSpPr/>
          <p:nvPr/>
        </p:nvSpPr>
        <p:spPr>
          <a:xfrm>
            <a:off x="699278" y="523220"/>
            <a:ext cx="10409844" cy="2554545"/>
          </a:xfrm>
          <a:prstGeom prst="rect">
            <a:avLst/>
          </a:prstGeom>
        </p:spPr>
        <p:txBody>
          <a:bodyPr wrap="square">
            <a:spAutoFit/>
          </a:bodyPr>
          <a:lstStyle/>
          <a:p>
            <a:pPr marL="285750" indent="-285750" algn="just">
              <a:buFont typeface="Wingdings" panose="05000000000000000000" pitchFamily="2" charset="2"/>
              <a:buChar char="Ø"/>
            </a:pPr>
            <a:r>
              <a:rPr lang="tr-TR" sz="2000" dirty="0" smtClean="0">
                <a:latin typeface="Garamond" panose="02020404030301010803" pitchFamily="18" charset="0"/>
              </a:rPr>
              <a:t>Ana renkler olan saf kırmızı , yeşil ve mavi renkler için her rengin (onluk tabandaki) değeri 255 iken diğer ana renkler 0’dır. Bu ana renklerin ikili kombinasyonlarından (iki ana renk 255 iken diğeri 0) ise ara renkler olan </a:t>
            </a:r>
            <a:r>
              <a:rPr lang="tr-TR" sz="2000" dirty="0" err="1" smtClean="0">
                <a:latin typeface="Garamond" panose="02020404030301010803" pitchFamily="18" charset="0"/>
              </a:rPr>
              <a:t>cyan</a:t>
            </a:r>
            <a:r>
              <a:rPr lang="tr-TR" sz="2000" dirty="0" smtClean="0">
                <a:latin typeface="Garamond" panose="02020404030301010803" pitchFamily="18" charset="0"/>
              </a:rPr>
              <a:t> (turkuaz) , </a:t>
            </a:r>
            <a:r>
              <a:rPr lang="tr-TR" sz="2000" dirty="0" err="1" smtClean="0">
                <a:latin typeface="Garamond" panose="02020404030301010803" pitchFamily="18" charset="0"/>
              </a:rPr>
              <a:t>magenta</a:t>
            </a:r>
            <a:r>
              <a:rPr lang="tr-TR" sz="2000" dirty="0" smtClean="0">
                <a:latin typeface="Garamond" panose="02020404030301010803" pitchFamily="18" charset="0"/>
              </a:rPr>
              <a:t>(pembe) ve sarı elde edilir. </a:t>
            </a:r>
          </a:p>
          <a:p>
            <a:pPr marL="285750" indent="-285750" algn="just">
              <a:buFont typeface="Wingdings" panose="05000000000000000000" pitchFamily="2" charset="2"/>
              <a:buChar char="Ø"/>
            </a:pPr>
            <a:endParaRPr lang="tr-TR" sz="2000" dirty="0">
              <a:latin typeface="Garamond" panose="02020404030301010803" pitchFamily="18" charset="0"/>
            </a:endParaRPr>
          </a:p>
          <a:p>
            <a:pPr marL="285750" indent="-285750" algn="just">
              <a:buFont typeface="Wingdings" panose="05000000000000000000" pitchFamily="2" charset="2"/>
              <a:buChar char="Ø"/>
            </a:pPr>
            <a:r>
              <a:rPr lang="tr-TR" sz="2000" dirty="0" smtClean="0">
                <a:latin typeface="Garamond" panose="02020404030301010803" pitchFamily="18" charset="0"/>
              </a:rPr>
              <a:t>Bu renk kodları web tasarımından (html-</a:t>
            </a:r>
            <a:r>
              <a:rPr lang="tr-TR" sz="2000" dirty="0" err="1" smtClean="0">
                <a:latin typeface="Garamond" panose="02020404030301010803" pitchFamily="18" charset="0"/>
              </a:rPr>
              <a:t>css</a:t>
            </a:r>
            <a:r>
              <a:rPr lang="tr-TR" sz="2000" dirty="0" smtClean="0">
                <a:latin typeface="Garamond" panose="02020404030301010803" pitchFamily="18" charset="0"/>
              </a:rPr>
              <a:t>) , görsel efekt programlarına (</a:t>
            </a:r>
            <a:r>
              <a:rPr lang="tr-TR" sz="2000" dirty="0" err="1" smtClean="0">
                <a:latin typeface="Garamond" panose="02020404030301010803" pitchFamily="18" charset="0"/>
              </a:rPr>
              <a:t>photoshop</a:t>
            </a:r>
            <a:r>
              <a:rPr lang="tr-TR" sz="2000" dirty="0" smtClean="0">
                <a:latin typeface="Garamond" panose="02020404030301010803" pitchFamily="18" charset="0"/>
              </a:rPr>
              <a:t>) dijital görüntülerin olduğu her yerde kullanılır. </a:t>
            </a:r>
          </a:p>
          <a:p>
            <a:pPr marL="285750" indent="-285750" algn="just">
              <a:buFont typeface="Wingdings" panose="05000000000000000000" pitchFamily="2" charset="2"/>
              <a:buChar char="Ø"/>
            </a:pPr>
            <a:endParaRPr lang="tr-TR" sz="2000" dirty="0">
              <a:latin typeface="Garamond" panose="02020404030301010803" pitchFamily="18" charset="0"/>
            </a:endParaRPr>
          </a:p>
          <a:p>
            <a:pPr marL="285750" indent="-285750" algn="just">
              <a:buFont typeface="Wingdings" panose="05000000000000000000" pitchFamily="2" charset="2"/>
              <a:buChar char="Ø"/>
            </a:pPr>
            <a:r>
              <a:rPr lang="tr-TR" sz="2000" dirty="0" err="1" smtClean="0">
                <a:latin typeface="Garamond" panose="02020404030301010803" pitchFamily="18" charset="0"/>
              </a:rPr>
              <a:t>Android</a:t>
            </a:r>
            <a:r>
              <a:rPr lang="tr-TR" sz="2000" dirty="0" smtClean="0">
                <a:latin typeface="Garamond" panose="02020404030301010803" pitchFamily="18" charset="0"/>
              </a:rPr>
              <a:t> </a:t>
            </a:r>
            <a:r>
              <a:rPr lang="tr-TR" sz="2000" dirty="0" err="1" smtClean="0">
                <a:latin typeface="Garamond" panose="02020404030301010803" pitchFamily="18" charset="0"/>
              </a:rPr>
              <a:t>Studio’da</a:t>
            </a:r>
            <a:r>
              <a:rPr lang="tr-TR" sz="2000" dirty="0" smtClean="0">
                <a:latin typeface="Garamond" panose="02020404030301010803" pitchFamily="18" charset="0"/>
              </a:rPr>
              <a:t> onluk taban yerine renk kodları </a:t>
            </a:r>
            <a:r>
              <a:rPr lang="tr-TR" sz="2000" dirty="0" err="1" smtClean="0">
                <a:latin typeface="Garamond" panose="02020404030301010803" pitchFamily="18" charset="0"/>
              </a:rPr>
              <a:t>hexadecimal</a:t>
            </a:r>
            <a:r>
              <a:rPr lang="tr-TR" sz="2000" dirty="0" smtClean="0">
                <a:latin typeface="Garamond" panose="02020404030301010803" pitchFamily="18" charset="0"/>
              </a:rPr>
              <a:t> (HEX) olarak ifade edilir.</a:t>
            </a:r>
            <a:endParaRPr lang="tr-TR" sz="2000" dirty="0">
              <a:latin typeface="Garamond" panose="02020404030301010803" pitchFamily="18" charset="0"/>
            </a:endParaRPr>
          </a:p>
        </p:txBody>
      </p:sp>
      <p:sp>
        <p:nvSpPr>
          <p:cNvPr id="7" name="Dikdörtgen 6"/>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Tree>
    <p:extLst>
      <p:ext uri="{BB962C8B-B14F-4D97-AF65-F5344CB8AC3E}">
        <p14:creationId xmlns:p14="http://schemas.microsoft.com/office/powerpoint/2010/main" val="404611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65061" y="1628658"/>
            <a:ext cx="9177251" cy="5229342"/>
          </a:xfrm>
          <a:prstGeom prst="rect">
            <a:avLst/>
          </a:prstGeom>
        </p:spPr>
      </p:pic>
      <p:sp>
        <p:nvSpPr>
          <p:cNvPr id="5" name="Dikdörtgen 4"/>
          <p:cNvSpPr/>
          <p:nvPr/>
        </p:nvSpPr>
        <p:spPr>
          <a:xfrm>
            <a:off x="737760" y="261610"/>
            <a:ext cx="10338558" cy="1323439"/>
          </a:xfrm>
          <a:prstGeom prst="rect">
            <a:avLst/>
          </a:prstGeom>
        </p:spPr>
        <p:txBody>
          <a:bodyPr wrap="square">
            <a:spAutoFit/>
          </a:bodyPr>
          <a:lstStyle/>
          <a:p>
            <a:pPr marL="285750" indent="-285750" algn="just">
              <a:buFont typeface="Wingdings" panose="05000000000000000000" pitchFamily="2" charset="2"/>
              <a:buChar char="Ø"/>
            </a:pPr>
            <a:endParaRPr lang="tr-TR" sz="2000" dirty="0">
              <a:latin typeface="Garamond" panose="02020404030301010803" pitchFamily="18" charset="0"/>
            </a:endParaRPr>
          </a:p>
          <a:p>
            <a:pPr marL="285750" indent="-285750" algn="just">
              <a:buFont typeface="Wingdings" panose="05000000000000000000" pitchFamily="2" charset="2"/>
              <a:buChar char="Ø"/>
            </a:pPr>
            <a:r>
              <a:rPr lang="tr-TR" sz="2000" dirty="0" smtClean="0">
                <a:latin typeface="Garamond" panose="02020404030301010803" pitchFamily="18" charset="0"/>
              </a:rPr>
              <a:t>Ana ve ara renkler dışında sayısız renk oluşturmak mümkündür. Bunun için renk paleti de kullanılabilir. Ancak tasarım için standart olarak belirli tonlar önerilir. </a:t>
            </a:r>
            <a:r>
              <a:rPr lang="tr-TR" sz="2000" dirty="0" err="1" smtClean="0">
                <a:latin typeface="Garamond" panose="02020404030301010803" pitchFamily="18" charset="0"/>
              </a:rPr>
              <a:t>Android</a:t>
            </a:r>
            <a:r>
              <a:rPr lang="tr-TR" sz="2000" dirty="0" smtClean="0">
                <a:latin typeface="Garamond" panose="02020404030301010803" pitchFamily="18" charset="0"/>
              </a:rPr>
              <a:t> için </a:t>
            </a:r>
            <a:r>
              <a:rPr lang="tr-TR" sz="2000" b="1" dirty="0" smtClean="0">
                <a:latin typeface="Garamond" panose="02020404030301010803" pitchFamily="18" charset="0"/>
              </a:rPr>
              <a:t>materialui.co</a:t>
            </a:r>
            <a:r>
              <a:rPr lang="tr-TR" sz="2000" dirty="0" smtClean="0">
                <a:latin typeface="Garamond" panose="02020404030301010803" pitchFamily="18" charset="0"/>
              </a:rPr>
              <a:t> sitesinde seçilen bir renge tıklandığında </a:t>
            </a:r>
            <a:r>
              <a:rPr lang="tr-TR" sz="2000" dirty="0" err="1" smtClean="0">
                <a:latin typeface="Garamond" panose="02020404030301010803" pitchFamily="18" charset="0"/>
              </a:rPr>
              <a:t>hexadecimal</a:t>
            </a:r>
            <a:r>
              <a:rPr lang="tr-TR" sz="2000" dirty="0" smtClean="0">
                <a:latin typeface="Garamond" panose="02020404030301010803" pitchFamily="18" charset="0"/>
              </a:rPr>
              <a:t> kodları otomatik kopyalanır.</a:t>
            </a:r>
            <a:endParaRPr lang="tr-TR" sz="2000" dirty="0">
              <a:latin typeface="Garamond" panose="02020404030301010803" pitchFamily="18" charset="0"/>
            </a:endParaRPr>
          </a:p>
        </p:txBody>
      </p:sp>
      <p:sp>
        <p:nvSpPr>
          <p:cNvPr id="6" name="Dikdörtgen 5"/>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Tree>
    <p:extLst>
      <p:ext uri="{BB962C8B-B14F-4D97-AF65-F5344CB8AC3E}">
        <p14:creationId xmlns:p14="http://schemas.microsoft.com/office/powerpoint/2010/main" val="160926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782620" y="1285336"/>
            <a:ext cx="6285204" cy="5469147"/>
          </a:xfrm>
          <a:prstGeom prst="rect">
            <a:avLst/>
          </a:prstGeom>
        </p:spPr>
      </p:pic>
      <p:sp>
        <p:nvSpPr>
          <p:cNvPr id="4" name="Dikdörtgen 3"/>
          <p:cNvSpPr/>
          <p:nvPr/>
        </p:nvSpPr>
        <p:spPr>
          <a:xfrm>
            <a:off x="405720" y="477397"/>
            <a:ext cx="10118193" cy="707886"/>
          </a:xfrm>
          <a:prstGeom prst="rect">
            <a:avLst/>
          </a:prstGeom>
        </p:spPr>
        <p:txBody>
          <a:bodyPr wrap="square">
            <a:spAutoFit/>
          </a:bodyPr>
          <a:lstStyle/>
          <a:p>
            <a:pPr marL="285750" indent="-285750" algn="just">
              <a:buFont typeface="Wingdings" panose="05000000000000000000" pitchFamily="2" charset="2"/>
              <a:buChar char="Ø"/>
            </a:pPr>
            <a:r>
              <a:rPr lang="tr-TR" sz="2000" dirty="0">
                <a:latin typeface="Garamond" panose="02020404030301010803" pitchFamily="18" charset="0"/>
                <a:hlinkClick r:id="rId3"/>
              </a:rPr>
              <a:t>https://</a:t>
            </a:r>
            <a:r>
              <a:rPr lang="tr-TR" sz="2000" dirty="0" smtClean="0">
                <a:latin typeface="Garamond" panose="02020404030301010803" pitchFamily="18" charset="0"/>
                <a:hlinkClick r:id="rId3"/>
              </a:rPr>
              <a:t>developer.android.com/design</a:t>
            </a:r>
            <a:r>
              <a:rPr lang="tr-TR" sz="2000" dirty="0" smtClean="0">
                <a:latin typeface="Garamond" panose="02020404030301010803" pitchFamily="18" charset="0"/>
              </a:rPr>
              <a:t> sitesinde </a:t>
            </a:r>
            <a:r>
              <a:rPr lang="tr-TR" sz="2000" dirty="0" err="1" smtClean="0">
                <a:latin typeface="Garamond" panose="02020404030301010803" pitchFamily="18" charset="0"/>
              </a:rPr>
              <a:t>anahat</a:t>
            </a:r>
            <a:r>
              <a:rPr lang="tr-TR" sz="2000" dirty="0" smtClean="0">
                <a:latin typeface="Garamond" panose="02020404030301010803" pitchFamily="18" charset="0"/>
              </a:rPr>
              <a:t> tasarımı, birincil ve ikincil renk seçimi vb.  renk kullanımı konularında detaylı bilgiler bulunmaktadır.</a:t>
            </a:r>
            <a:endParaRPr lang="tr-TR" sz="2000" dirty="0">
              <a:latin typeface="Garamond" panose="02020404030301010803" pitchFamily="18" charset="0"/>
            </a:endParaRPr>
          </a:p>
        </p:txBody>
      </p:sp>
      <p:sp>
        <p:nvSpPr>
          <p:cNvPr id="6" name="Dikdörtgen 5"/>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Tree>
    <p:extLst>
      <p:ext uri="{BB962C8B-B14F-4D97-AF65-F5344CB8AC3E}">
        <p14:creationId xmlns:p14="http://schemas.microsoft.com/office/powerpoint/2010/main" val="4397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179275" y="1417425"/>
            <a:ext cx="5482587" cy="5440575"/>
          </a:xfrm>
          <a:prstGeom prst="rect">
            <a:avLst/>
          </a:prstGeom>
        </p:spPr>
      </p:pic>
      <p:sp>
        <p:nvSpPr>
          <p:cNvPr id="7" name="Dikdörtgen 6"/>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
        <p:nvSpPr>
          <p:cNvPr id="8" name="Dikdörtgen 7"/>
          <p:cNvSpPr/>
          <p:nvPr/>
        </p:nvSpPr>
        <p:spPr>
          <a:xfrm>
            <a:off x="431599" y="523220"/>
            <a:ext cx="10118193" cy="707886"/>
          </a:xfrm>
          <a:prstGeom prst="rect">
            <a:avLst/>
          </a:prstGeom>
        </p:spPr>
        <p:txBody>
          <a:bodyPr wrap="square">
            <a:spAutoFit/>
          </a:bodyPr>
          <a:lstStyle/>
          <a:p>
            <a:pPr marL="285750" indent="-285750" algn="just">
              <a:buFont typeface="Wingdings" panose="05000000000000000000" pitchFamily="2" charset="2"/>
              <a:buChar char="Ø"/>
            </a:pPr>
            <a:r>
              <a:rPr lang="tr-TR" sz="2000" dirty="0">
                <a:latin typeface="Garamond" panose="02020404030301010803" pitchFamily="18" charset="0"/>
                <a:hlinkClick r:id="rId3"/>
              </a:rPr>
              <a:t>https://</a:t>
            </a:r>
            <a:r>
              <a:rPr lang="tr-TR" sz="2000" dirty="0" smtClean="0">
                <a:latin typeface="Garamond" panose="02020404030301010803" pitchFamily="18" charset="0"/>
                <a:hlinkClick r:id="rId3"/>
              </a:rPr>
              <a:t>developer.android.com/design</a:t>
            </a:r>
            <a:r>
              <a:rPr lang="tr-TR" sz="2000" dirty="0" smtClean="0">
                <a:latin typeface="Garamond" panose="02020404030301010803" pitchFamily="18" charset="0"/>
              </a:rPr>
              <a:t> sitesinde </a:t>
            </a:r>
            <a:r>
              <a:rPr lang="tr-TR" sz="2000" dirty="0" err="1" smtClean="0">
                <a:latin typeface="Garamond" panose="02020404030301010803" pitchFamily="18" charset="0"/>
              </a:rPr>
              <a:t>anahat</a:t>
            </a:r>
            <a:r>
              <a:rPr lang="tr-TR" sz="2000" dirty="0" smtClean="0">
                <a:latin typeface="Garamond" panose="02020404030301010803" pitchFamily="18" charset="0"/>
              </a:rPr>
              <a:t> tasarımı, birincil ve ikincil renk seçimi vb.  renk kullanımı konularında detaylı bilgiler bulunmaktadır.</a:t>
            </a:r>
            <a:endParaRPr lang="tr-TR" sz="2000" dirty="0">
              <a:latin typeface="Garamond" panose="02020404030301010803" pitchFamily="18" charset="0"/>
            </a:endParaRPr>
          </a:p>
        </p:txBody>
      </p:sp>
    </p:spTree>
    <p:extLst>
      <p:ext uri="{BB962C8B-B14F-4D97-AF65-F5344CB8AC3E}">
        <p14:creationId xmlns:p14="http://schemas.microsoft.com/office/powerpoint/2010/main" val="311375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4794315" y="0"/>
            <a:ext cx="184056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RENKLER</a:t>
            </a:r>
            <a:endParaRPr lang="tr-TR" sz="2800" dirty="0">
              <a:solidFill>
                <a:srgbClr val="00B050"/>
              </a:solidFill>
              <a:latin typeface="Garamond" panose="02020404030301010803" pitchFamily="18" charset="0"/>
            </a:endParaRPr>
          </a:p>
        </p:txBody>
      </p:sp>
      <p:sp>
        <p:nvSpPr>
          <p:cNvPr id="8" name="Dikdörtgen 7"/>
          <p:cNvSpPr/>
          <p:nvPr/>
        </p:nvSpPr>
        <p:spPr>
          <a:xfrm>
            <a:off x="431599" y="523220"/>
            <a:ext cx="10118193" cy="1323439"/>
          </a:xfrm>
          <a:prstGeom prst="rect">
            <a:avLst/>
          </a:prstGeom>
        </p:spPr>
        <p:txBody>
          <a:bodyPr wrap="square">
            <a:spAutoFit/>
          </a:bodyPr>
          <a:lstStyle/>
          <a:p>
            <a:pPr marL="285750" indent="-285750" algn="just">
              <a:buFont typeface="Wingdings" panose="05000000000000000000" pitchFamily="2" charset="2"/>
              <a:buChar char="Ø"/>
            </a:pPr>
            <a:r>
              <a:rPr lang="tr-TR" sz="2000" dirty="0" err="1" smtClean="0">
                <a:latin typeface="Garamond" panose="02020404030301010803" pitchFamily="18" charset="0"/>
              </a:rPr>
              <a:t>LinearLayout’a</a:t>
            </a:r>
            <a:r>
              <a:rPr lang="tr-TR" sz="2000" dirty="0" smtClean="0">
                <a:latin typeface="Garamond" panose="02020404030301010803" pitchFamily="18" charset="0"/>
              </a:rPr>
              <a:t> dönecek olursak background özelliğinde rengi gördüğümüz </a:t>
            </a:r>
            <a:r>
              <a:rPr lang="tr-TR" sz="2000" dirty="0" err="1" smtClean="0">
                <a:latin typeface="Garamond" panose="02020404030301010803" pitchFamily="18" charset="0"/>
              </a:rPr>
              <a:t>hex</a:t>
            </a:r>
            <a:r>
              <a:rPr lang="tr-TR" sz="2000" dirty="0" smtClean="0">
                <a:latin typeface="Garamond" panose="02020404030301010803" pitchFamily="18" charset="0"/>
              </a:rPr>
              <a:t> kodlarına göre başına # ekleyerek belirtebiliriz. </a:t>
            </a:r>
          </a:p>
          <a:p>
            <a:pPr marL="285750" indent="-285750" algn="just">
              <a:buFont typeface="Wingdings" panose="05000000000000000000" pitchFamily="2" charset="2"/>
              <a:buChar char="Ø"/>
            </a:pPr>
            <a:endParaRPr lang="tr-TR" sz="2000" dirty="0">
              <a:latin typeface="Garamond" panose="02020404030301010803" pitchFamily="18" charset="0"/>
            </a:endParaRPr>
          </a:p>
          <a:p>
            <a:pPr marL="285750" indent="-285750" algn="just">
              <a:buFont typeface="Wingdings" panose="05000000000000000000" pitchFamily="2" charset="2"/>
              <a:buChar char="Ø"/>
            </a:pPr>
            <a:r>
              <a:rPr lang="tr-TR" sz="2000" dirty="0" smtClean="0">
                <a:solidFill>
                  <a:srgbClr val="FF0000"/>
                </a:solidFill>
                <a:latin typeface="Garamond" panose="02020404030301010803" pitchFamily="18" charset="0"/>
              </a:rPr>
              <a:t>background</a:t>
            </a:r>
            <a:r>
              <a:rPr lang="tr-TR" sz="2000" dirty="0" smtClean="0">
                <a:latin typeface="Garamond" panose="02020404030301010803" pitchFamily="18" charset="0"/>
              </a:rPr>
              <a:t> yanındaki renge tıklandığında ise renk paleti sunulmaktadır.</a:t>
            </a:r>
            <a:endParaRPr lang="tr-TR" sz="2000" dirty="0">
              <a:latin typeface="Garamond" panose="02020404030301010803" pitchFamily="18" charset="0"/>
            </a:endParaRPr>
          </a:p>
        </p:txBody>
      </p:sp>
      <p:pic>
        <p:nvPicPr>
          <p:cNvPr id="5" name="Resim 4"/>
          <p:cNvPicPr>
            <a:picLocks noChangeAspect="1"/>
          </p:cNvPicPr>
          <p:nvPr/>
        </p:nvPicPr>
        <p:blipFill>
          <a:blip r:embed="rId2"/>
          <a:stretch>
            <a:fillRect/>
          </a:stretch>
        </p:blipFill>
        <p:spPr>
          <a:xfrm>
            <a:off x="567106" y="2308065"/>
            <a:ext cx="5568478" cy="4488954"/>
          </a:xfrm>
          <a:prstGeom prst="rect">
            <a:avLst/>
          </a:prstGeom>
        </p:spPr>
      </p:pic>
      <p:sp>
        <p:nvSpPr>
          <p:cNvPr id="6" name="Dikdörtgen 5"/>
          <p:cNvSpPr/>
          <p:nvPr/>
        </p:nvSpPr>
        <p:spPr>
          <a:xfrm>
            <a:off x="5465986" y="1843842"/>
            <a:ext cx="1037335" cy="369332"/>
          </a:xfrm>
          <a:prstGeom prst="rect">
            <a:avLst/>
          </a:prstGeom>
        </p:spPr>
        <p:txBody>
          <a:bodyPr wrap="none">
            <a:spAutoFit/>
          </a:bodyPr>
          <a:lstStyle/>
          <a:p>
            <a:r>
              <a:rPr lang="tr-TR" b="1" u="sng" dirty="0" smtClean="0">
                <a:solidFill>
                  <a:srgbClr val="7030A0"/>
                </a:solidFill>
                <a:latin typeface="Garamond" panose="02020404030301010803" pitchFamily="18" charset="0"/>
              </a:rPr>
              <a:t>Örnek1b</a:t>
            </a:r>
            <a:endParaRPr lang="tr-TR" b="1" u="sng" dirty="0">
              <a:solidFill>
                <a:srgbClr val="7030A0"/>
              </a:solidFill>
            </a:endParaRPr>
          </a:p>
        </p:txBody>
      </p:sp>
      <p:pic>
        <p:nvPicPr>
          <p:cNvPr id="9" name="Resim 8"/>
          <p:cNvPicPr>
            <a:picLocks noChangeAspect="1"/>
          </p:cNvPicPr>
          <p:nvPr/>
        </p:nvPicPr>
        <p:blipFill>
          <a:blip r:embed="rId3"/>
          <a:stretch>
            <a:fillRect/>
          </a:stretch>
        </p:blipFill>
        <p:spPr>
          <a:xfrm>
            <a:off x="7703389" y="2308065"/>
            <a:ext cx="3863444" cy="4311379"/>
          </a:xfrm>
          <a:prstGeom prst="rect">
            <a:avLst/>
          </a:prstGeom>
        </p:spPr>
      </p:pic>
    </p:spTree>
    <p:extLst>
      <p:ext uri="{BB962C8B-B14F-4D97-AF65-F5344CB8AC3E}">
        <p14:creationId xmlns:p14="http://schemas.microsoft.com/office/powerpoint/2010/main" val="417030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465716" y="2359258"/>
            <a:ext cx="5694210" cy="2757919"/>
          </a:xfrm>
          <a:prstGeom prst="rect">
            <a:avLst/>
          </a:prstGeom>
        </p:spPr>
      </p:pic>
      <p:sp>
        <p:nvSpPr>
          <p:cNvPr id="6" name="Dikdörtgen 5"/>
          <p:cNvSpPr/>
          <p:nvPr/>
        </p:nvSpPr>
        <p:spPr>
          <a:xfrm>
            <a:off x="185303" y="472023"/>
            <a:ext cx="11378243" cy="1631216"/>
          </a:xfrm>
          <a:prstGeom prst="rect">
            <a:avLst/>
          </a:prstGeom>
        </p:spPr>
        <p:txBody>
          <a:bodyPr wrap="square">
            <a:spAutoFit/>
          </a:bodyPr>
          <a:lstStyle/>
          <a:p>
            <a:pPr marL="342900" lvl="0" indent="-342900">
              <a:buFont typeface="Wingdings" panose="05000000000000000000" pitchFamily="2" charset="2"/>
              <a:buChar char="v"/>
              <a:defRPr/>
            </a:pPr>
            <a:r>
              <a:rPr lang="tr-TR" sz="2000" dirty="0" smtClean="0">
                <a:solidFill>
                  <a:prstClr val="black"/>
                </a:solidFill>
                <a:latin typeface="Garamond" panose="02020404030301010803" pitchFamily="18" charset="0"/>
              </a:rPr>
              <a:t>Genişlik (</a:t>
            </a:r>
            <a:r>
              <a:rPr lang="tr-TR" sz="2000" dirty="0" err="1" smtClean="0">
                <a:solidFill>
                  <a:srgbClr val="FF0000"/>
                </a:solidFill>
                <a:latin typeface="Garamond" panose="02020404030301010803" pitchFamily="18" charset="0"/>
              </a:rPr>
              <a:t>layout_width</a:t>
            </a:r>
            <a:r>
              <a:rPr lang="tr-TR" sz="2000" dirty="0" smtClean="0">
                <a:solidFill>
                  <a:prstClr val="black"/>
                </a:solidFill>
                <a:latin typeface="Garamond" panose="02020404030301010803" pitchFamily="18" charset="0"/>
              </a:rPr>
              <a:t>)ve yükseklik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özelliklerini belirtirken </a:t>
            </a:r>
            <a:r>
              <a:rPr lang="tr-TR" sz="2000" dirty="0" err="1" smtClean="0">
                <a:solidFill>
                  <a:prstClr val="black"/>
                </a:solidFill>
                <a:latin typeface="Garamond" panose="02020404030301010803" pitchFamily="18" charset="0"/>
              </a:rPr>
              <a:t>px</a:t>
            </a:r>
            <a:r>
              <a:rPr lang="tr-TR" sz="2000" dirty="0" smtClean="0">
                <a:solidFill>
                  <a:prstClr val="black"/>
                </a:solidFill>
                <a:latin typeface="Garamond" panose="02020404030301010803" pitchFamily="18" charset="0"/>
              </a:rPr>
              <a:t> (piksel) yerine </a:t>
            </a:r>
            <a:r>
              <a:rPr lang="tr-TR" sz="2000" dirty="0" err="1" smtClean="0">
                <a:solidFill>
                  <a:prstClr val="black"/>
                </a:solidFill>
                <a:latin typeface="Garamond" panose="02020404030301010803" pitchFamily="18" charset="0"/>
              </a:rPr>
              <a:t>dp</a:t>
            </a:r>
            <a:r>
              <a:rPr lang="tr-TR" sz="2000" dirty="0" smtClean="0">
                <a:solidFill>
                  <a:prstClr val="black"/>
                </a:solidFill>
                <a:latin typeface="Garamond" panose="02020404030301010803" pitchFamily="18" charset="0"/>
              </a:rPr>
              <a:t> (</a:t>
            </a:r>
            <a:r>
              <a:rPr lang="tr-TR" sz="2000" dirty="0" err="1" smtClean="0">
                <a:latin typeface="Garamond" panose="02020404030301010803" pitchFamily="18" charset="0"/>
              </a:rPr>
              <a:t>density</a:t>
            </a:r>
            <a:r>
              <a:rPr lang="tr-TR" sz="2000" dirty="0" smtClean="0">
                <a:latin typeface="Garamond" panose="02020404030301010803" pitchFamily="18" charset="0"/>
              </a:rPr>
              <a:t> </a:t>
            </a:r>
            <a:r>
              <a:rPr lang="tr-TR" sz="2000" dirty="0" err="1">
                <a:latin typeface="Garamond" panose="02020404030301010803" pitchFamily="18" charset="0"/>
              </a:rPr>
              <a:t>independent</a:t>
            </a:r>
            <a:r>
              <a:rPr lang="tr-TR" sz="2000" dirty="0">
                <a:latin typeface="Garamond" panose="02020404030301010803" pitchFamily="18" charset="0"/>
              </a:rPr>
              <a:t> </a:t>
            </a:r>
            <a:r>
              <a:rPr lang="tr-TR" sz="2000" dirty="0" err="1" smtClean="0">
                <a:latin typeface="Garamond" panose="02020404030301010803" pitchFamily="18" charset="0"/>
              </a:rPr>
              <a:t>pixel</a:t>
            </a:r>
            <a:r>
              <a:rPr lang="tr-TR" sz="2000" dirty="0" smtClean="0">
                <a:latin typeface="Garamond" panose="02020404030301010803" pitchFamily="18" charset="0"/>
              </a:rPr>
              <a:t>=</a:t>
            </a:r>
            <a:r>
              <a:rPr lang="tr-TR" sz="2000" dirty="0">
                <a:latin typeface="Garamond" panose="02020404030301010803" pitchFamily="18" charset="0"/>
              </a:rPr>
              <a:t> </a:t>
            </a:r>
            <a:r>
              <a:rPr lang="tr-TR" sz="2000" dirty="0" smtClean="0">
                <a:latin typeface="Garamond" panose="02020404030301010803" pitchFamily="18" charset="0"/>
              </a:rPr>
              <a:t>yoğunluk </a:t>
            </a:r>
            <a:r>
              <a:rPr lang="tr-TR" sz="2000" dirty="0">
                <a:latin typeface="Garamond" panose="02020404030301010803" pitchFamily="18" charset="0"/>
              </a:rPr>
              <a:t>bağımsız piksel </a:t>
            </a:r>
            <a:r>
              <a:rPr lang="tr-TR" sz="2000" dirty="0" smtClean="0">
                <a:latin typeface="Garamond" panose="02020404030301010803" pitchFamily="18" charset="0"/>
              </a:rPr>
              <a:t>) birim kullanılır.</a:t>
            </a:r>
          </a:p>
          <a:p>
            <a:pPr marL="342900" lvl="0" indent="-342900">
              <a:buFont typeface="Wingdings" panose="05000000000000000000" pitchFamily="2" charset="2"/>
              <a:buChar char="v"/>
              <a:defRPr/>
            </a:pPr>
            <a:endParaRPr lang="tr-TR" sz="2000" dirty="0" smtClean="0">
              <a:latin typeface="Garamond" panose="02020404030301010803" pitchFamily="18" charset="0"/>
            </a:endParaRPr>
          </a:p>
          <a:p>
            <a:pPr marL="342900" lvl="0" indent="-342900">
              <a:buFont typeface="Wingdings" panose="05000000000000000000" pitchFamily="2" charset="2"/>
              <a:buChar char="v"/>
              <a:defRPr/>
            </a:pPr>
            <a:r>
              <a:rPr lang="tr-TR" sz="2000" dirty="0" smtClean="0">
                <a:solidFill>
                  <a:prstClr val="black"/>
                </a:solidFill>
                <a:latin typeface="Garamond" panose="02020404030301010803" pitchFamily="18" charset="0"/>
              </a:rPr>
              <a:t> </a:t>
            </a:r>
            <a:r>
              <a:rPr lang="tr-TR" sz="2000" dirty="0">
                <a:latin typeface="Garamond" panose="02020404030301010803" pitchFamily="18" charset="0"/>
              </a:rPr>
              <a:t>p</a:t>
            </a:r>
            <a:r>
              <a:rPr lang="tr-TR" sz="2000" dirty="0" smtClean="0">
                <a:latin typeface="Garamond" panose="02020404030301010803" pitchFamily="18" charset="0"/>
              </a:rPr>
              <a:t>iksel kullanılmamasının nedeni aynı görselin farklı çözünürlükte ekranlarda farklı ölçeklerde görünecek olmasıdır. Örneğin aşağıda </a:t>
            </a:r>
            <a:r>
              <a:rPr lang="tr-TR" sz="2000" dirty="0" err="1" smtClean="0">
                <a:latin typeface="Garamond" panose="02020404030301010803" pitchFamily="18" charset="0"/>
              </a:rPr>
              <a:t>Hello</a:t>
            </a:r>
            <a:r>
              <a:rPr lang="tr-TR" sz="2000" dirty="0" smtClean="0">
                <a:latin typeface="Garamond" panose="02020404030301010803" pitchFamily="18" charset="0"/>
              </a:rPr>
              <a:t> </a:t>
            </a:r>
            <a:r>
              <a:rPr lang="tr-TR" sz="2000" dirty="0" err="1" smtClean="0">
                <a:latin typeface="Garamond" panose="02020404030301010803" pitchFamily="18" charset="0"/>
              </a:rPr>
              <a:t>world</a:t>
            </a:r>
            <a:r>
              <a:rPr lang="tr-TR" sz="2000" dirty="0" smtClean="0">
                <a:latin typeface="Garamond" panose="02020404030301010803" pitchFamily="18" charset="0"/>
              </a:rPr>
              <a:t>! yazısı daha çok piksel içeren ekranda daha küçük görünecektir.</a:t>
            </a:r>
          </a:p>
        </p:txBody>
      </p:sp>
      <p:sp>
        <p:nvSpPr>
          <p:cNvPr id="7" name="Dikdörtgen 6"/>
          <p:cNvSpPr/>
          <p:nvPr/>
        </p:nvSpPr>
        <p:spPr>
          <a:xfrm>
            <a:off x="365184" y="4845509"/>
            <a:ext cx="11616905" cy="1754326"/>
          </a:xfrm>
          <a:prstGeom prst="rect">
            <a:avLst/>
          </a:prstGeom>
        </p:spPr>
        <p:txBody>
          <a:bodyPr wrap="square">
            <a:spAutoFit/>
          </a:bodyPr>
          <a:lstStyle/>
          <a:p>
            <a:pPr marL="342900" lvl="0" indent="-342900">
              <a:buFont typeface="Wingdings" panose="05000000000000000000" pitchFamily="2" charset="2"/>
              <a:buChar char="v"/>
              <a:defRPr/>
            </a:pPr>
            <a:endParaRPr lang="tr-TR" dirty="0">
              <a:solidFill>
                <a:prstClr val="black"/>
              </a:solidFill>
              <a:latin typeface="Garamond" panose="02020404030301010803" pitchFamily="18" charset="0"/>
            </a:endParaRPr>
          </a:p>
          <a:p>
            <a:pPr marL="342900" lvl="0" indent="-342900">
              <a:buFont typeface="Wingdings" panose="05000000000000000000" pitchFamily="2" charset="2"/>
              <a:buChar char="v"/>
              <a:defRPr/>
            </a:pPr>
            <a:endParaRPr lang="tr-TR" dirty="0">
              <a:solidFill>
                <a:prstClr val="black"/>
              </a:solidFill>
              <a:latin typeface="Garamond" panose="02020404030301010803" pitchFamily="18" charset="0"/>
            </a:endParaRPr>
          </a:p>
          <a:p>
            <a:pPr marL="342900" lvl="0" indent="-342900">
              <a:buFont typeface="Wingdings" panose="05000000000000000000" pitchFamily="2" charset="2"/>
              <a:buChar char="v"/>
              <a:defRPr/>
            </a:pPr>
            <a:r>
              <a:rPr lang="tr-TR" dirty="0">
                <a:solidFill>
                  <a:prstClr val="black"/>
                </a:solidFill>
                <a:latin typeface="Garamond" panose="02020404030301010803" pitchFamily="18" charset="0"/>
              </a:rPr>
              <a:t> </a:t>
            </a:r>
            <a:r>
              <a:rPr lang="tr-TR" dirty="0">
                <a:latin typeface="Garamond" panose="02020404030301010803" pitchFamily="18" charset="0"/>
              </a:rPr>
              <a:t>piksel yerine </a:t>
            </a:r>
            <a:r>
              <a:rPr lang="tr-TR" dirty="0" err="1">
                <a:latin typeface="Garamond" panose="02020404030301010803" pitchFamily="18" charset="0"/>
              </a:rPr>
              <a:t>dp</a:t>
            </a:r>
            <a:r>
              <a:rPr lang="tr-TR" dirty="0">
                <a:latin typeface="Garamond" panose="02020404030301010803" pitchFamily="18" charset="0"/>
              </a:rPr>
              <a:t> kullanıldığında farklı ekranlarda, ekrana göre aynı oranda görünecektir. </a:t>
            </a:r>
          </a:p>
          <a:p>
            <a:pPr marL="342900" lvl="0" indent="-342900">
              <a:buFont typeface="Wingdings" panose="05000000000000000000" pitchFamily="2" charset="2"/>
              <a:buChar char="v"/>
              <a:defRPr/>
            </a:pPr>
            <a:endParaRPr lang="tr-TR" dirty="0">
              <a:latin typeface="Garamond" panose="02020404030301010803" pitchFamily="18" charset="0"/>
            </a:endParaRPr>
          </a:p>
          <a:p>
            <a:pPr marL="342900" lvl="0" indent="-342900">
              <a:buFont typeface="Wingdings" panose="05000000000000000000" pitchFamily="2" charset="2"/>
              <a:buChar char="v"/>
              <a:defRPr/>
            </a:pPr>
            <a:r>
              <a:rPr lang="tr-TR" dirty="0">
                <a:latin typeface="Garamond" panose="02020404030301010803" pitchFamily="18" charset="0"/>
              </a:rPr>
              <a:t>20dp </a:t>
            </a:r>
            <a:r>
              <a:rPr lang="tr-TR" dirty="0" err="1">
                <a:latin typeface="Garamond" panose="02020404030301010803" pitchFamily="18" charset="0"/>
              </a:rPr>
              <a:t>margin</a:t>
            </a:r>
            <a:r>
              <a:rPr lang="tr-TR" dirty="0">
                <a:latin typeface="Garamond" panose="02020404030301010803" pitchFamily="18" charset="0"/>
              </a:rPr>
              <a:t> değeri 160dpi (inç başına 160 piksel içeren) bir ekranda 20piksel ve 320dpi (inç başına 320 piksel içeren)  bir ekranda ise 40piksel olacaktır.</a:t>
            </a:r>
            <a:endParaRPr lang="tr-TR" dirty="0">
              <a:solidFill>
                <a:prstClr val="black"/>
              </a:solidFill>
              <a:latin typeface="Garamond" panose="02020404030301010803" pitchFamily="18" charset="0"/>
            </a:endParaRPr>
          </a:p>
        </p:txBody>
      </p:sp>
      <p:sp>
        <p:nvSpPr>
          <p:cNvPr id="8" name="Dikdörtgen 7"/>
          <p:cNvSpPr/>
          <p:nvPr/>
        </p:nvSpPr>
        <p:spPr>
          <a:xfrm>
            <a:off x="4323360" y="0"/>
            <a:ext cx="3253070" cy="523220"/>
          </a:xfrm>
          <a:prstGeom prst="rect">
            <a:avLst/>
          </a:prstGeom>
        </p:spPr>
        <p:txBody>
          <a:bodyPr wrap="none">
            <a:spAutoFit/>
          </a:bodyPr>
          <a:lstStyle/>
          <a:p>
            <a:r>
              <a:rPr lang="tr-TR" sz="2800" dirty="0" smtClean="0">
                <a:solidFill>
                  <a:srgbClr val="FFC000"/>
                </a:solidFill>
                <a:latin typeface="Garamond" panose="02020404030301010803" pitchFamily="18" charset="0"/>
                <a:cs typeface="Times New Roman" pitchFamily="18" charset="0"/>
              </a:rPr>
              <a:t>BOYUTLANDIRMA</a:t>
            </a:r>
            <a:endParaRPr lang="tr-TR" sz="2800" dirty="0">
              <a:solidFill>
                <a:srgbClr val="FFC000"/>
              </a:solidFill>
              <a:latin typeface="Garamond" panose="02020404030301010803" pitchFamily="18" charset="0"/>
            </a:endParaRPr>
          </a:p>
        </p:txBody>
      </p:sp>
    </p:spTree>
    <p:extLst>
      <p:ext uri="{BB962C8B-B14F-4D97-AF65-F5344CB8AC3E}">
        <p14:creationId xmlns:p14="http://schemas.microsoft.com/office/powerpoint/2010/main" val="311970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172527" y="463770"/>
            <a:ext cx="11938959" cy="1815882"/>
          </a:xfrm>
          <a:prstGeom prst="rect">
            <a:avLst/>
          </a:prstGeom>
          <a:noFill/>
        </p:spPr>
        <p:txBody>
          <a:bodyPr wrap="square" rtlCol="0">
            <a:spAutoFit/>
          </a:bodyPr>
          <a:lstStyle/>
          <a:p>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ve yükseklik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özelliklerinin değerlerini </a:t>
            </a:r>
            <a:r>
              <a:rPr lang="tr-TR" sz="2000" dirty="0" err="1" smtClean="0">
                <a:latin typeface="Garamond" panose="02020404030301010803" pitchFamily="18" charset="0"/>
              </a:rPr>
              <a:t>dp</a:t>
            </a:r>
            <a:r>
              <a:rPr lang="tr-TR" sz="2000" dirty="0" smtClean="0">
                <a:latin typeface="Garamond" panose="02020404030301010803" pitchFamily="18" charset="0"/>
              </a:rPr>
              <a:t> olarak belirtmek yerine </a:t>
            </a:r>
            <a:r>
              <a:rPr lang="tr-TR" sz="2000" dirty="0" err="1" smtClean="0">
                <a:solidFill>
                  <a:srgbClr val="0070C0"/>
                </a:solidFill>
                <a:latin typeface="Garamond" panose="02020404030301010803" pitchFamily="18" charset="0"/>
              </a:rPr>
              <a:t>wrap_content</a:t>
            </a:r>
            <a:r>
              <a:rPr lang="tr-TR" sz="2000" dirty="0" smtClean="0">
                <a:latin typeface="Garamond" panose="02020404030301010803" pitchFamily="18" charset="0"/>
              </a:rPr>
              <a:t> ve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latin typeface="Garamond" panose="02020404030301010803" pitchFamily="18" charset="0"/>
              </a:rPr>
              <a:t>değerleri de kullanılabilir. </a:t>
            </a:r>
          </a:p>
          <a:p>
            <a:endParaRPr lang="tr-TR" dirty="0" smtClean="0">
              <a:solidFill>
                <a:srgbClr val="0070C0"/>
              </a:solidFill>
              <a:latin typeface="Garamond" panose="02020404030301010803" pitchFamily="18" charset="0"/>
            </a:endParaRPr>
          </a:p>
          <a:p>
            <a:r>
              <a:rPr lang="tr-TR" dirty="0">
                <a:solidFill>
                  <a:srgbClr val="0070C0"/>
                </a:solidFill>
                <a:latin typeface="Garamond" panose="02020404030301010803" pitchFamily="18" charset="0"/>
              </a:rPr>
              <a:t>		</a:t>
            </a:r>
            <a:endParaRPr lang="tr-TR" dirty="0" smtClean="0">
              <a:latin typeface="Garamond" panose="02020404030301010803" pitchFamily="18" charset="0"/>
            </a:endParaRPr>
          </a:p>
          <a:p>
            <a:endParaRPr lang="tr-TR" dirty="0">
              <a:latin typeface="Garamond" panose="02020404030301010803" pitchFamily="18" charset="0"/>
            </a:endParaRPr>
          </a:p>
          <a:p>
            <a:endParaRPr lang="tr-TR" dirty="0">
              <a:latin typeface="Garamond" panose="02020404030301010803" pitchFamily="18" charset="0"/>
            </a:endParaRPr>
          </a:p>
        </p:txBody>
      </p:sp>
      <p:sp>
        <p:nvSpPr>
          <p:cNvPr id="6" name="Dikdörtgen 5"/>
          <p:cNvSpPr/>
          <p:nvPr/>
        </p:nvSpPr>
        <p:spPr>
          <a:xfrm>
            <a:off x="4271601" y="-59450"/>
            <a:ext cx="3253070" cy="523220"/>
          </a:xfrm>
          <a:prstGeom prst="rect">
            <a:avLst/>
          </a:prstGeom>
        </p:spPr>
        <p:txBody>
          <a:bodyPr wrap="none">
            <a:spAutoFit/>
          </a:bodyPr>
          <a:lstStyle/>
          <a:p>
            <a:r>
              <a:rPr lang="tr-TR" sz="2800" dirty="0" smtClean="0">
                <a:solidFill>
                  <a:srgbClr val="FFC000"/>
                </a:solidFill>
                <a:latin typeface="Garamond" panose="02020404030301010803" pitchFamily="18" charset="0"/>
                <a:cs typeface="Times New Roman" pitchFamily="18" charset="0"/>
              </a:rPr>
              <a:t>BOYUTLANDIRMA</a:t>
            </a:r>
            <a:endParaRPr lang="tr-TR" sz="2800" dirty="0">
              <a:solidFill>
                <a:srgbClr val="FFC000"/>
              </a:solidFill>
              <a:latin typeface="Garamond" panose="02020404030301010803" pitchFamily="18" charset="0"/>
            </a:endParaRPr>
          </a:p>
        </p:txBody>
      </p:sp>
      <p:pic>
        <p:nvPicPr>
          <p:cNvPr id="12" name="Resim 11"/>
          <p:cNvPicPr>
            <a:picLocks noChangeAspect="1"/>
          </p:cNvPicPr>
          <p:nvPr/>
        </p:nvPicPr>
        <p:blipFill>
          <a:blip r:embed="rId2"/>
          <a:stretch>
            <a:fillRect/>
          </a:stretch>
        </p:blipFill>
        <p:spPr>
          <a:xfrm>
            <a:off x="213835" y="3318825"/>
            <a:ext cx="4772025" cy="2581275"/>
          </a:xfrm>
          <a:prstGeom prst="rect">
            <a:avLst/>
          </a:prstGeom>
        </p:spPr>
      </p:pic>
      <p:pic>
        <p:nvPicPr>
          <p:cNvPr id="13" name="Resim 12"/>
          <p:cNvPicPr>
            <a:picLocks noChangeAspect="1"/>
          </p:cNvPicPr>
          <p:nvPr/>
        </p:nvPicPr>
        <p:blipFill>
          <a:blip r:embed="rId3"/>
          <a:stretch>
            <a:fillRect/>
          </a:stretch>
        </p:blipFill>
        <p:spPr>
          <a:xfrm>
            <a:off x="5960853" y="3036110"/>
            <a:ext cx="3332930" cy="3786596"/>
          </a:xfrm>
          <a:prstGeom prst="rect">
            <a:avLst/>
          </a:prstGeom>
        </p:spPr>
      </p:pic>
      <p:graphicFrame>
        <p:nvGraphicFramePr>
          <p:cNvPr id="14" name="Tablo 13"/>
          <p:cNvGraphicFramePr>
            <a:graphicFrameLocks noGrp="1"/>
          </p:cNvGraphicFramePr>
          <p:nvPr>
            <p:extLst>
              <p:ext uri="{D42A27DB-BD31-4B8C-83A1-F6EECF244321}">
                <p14:modId xmlns:p14="http://schemas.microsoft.com/office/powerpoint/2010/main" val="4268507651"/>
              </p:ext>
            </p:extLst>
          </p:nvPr>
        </p:nvGraphicFramePr>
        <p:xfrm>
          <a:off x="213835" y="1266099"/>
          <a:ext cx="8912100" cy="802932"/>
        </p:xfrm>
        <a:graphic>
          <a:graphicData uri="http://schemas.openxmlformats.org/drawingml/2006/table">
            <a:tbl>
              <a:tblPr firstRow="1" bandRow="1">
                <a:tableStyleId>{5C22544A-7EE6-4342-B048-85BDC9FD1C3A}</a:tableStyleId>
              </a:tblPr>
              <a:tblGrid>
                <a:gridCol w="4173127">
                  <a:extLst>
                    <a:ext uri="{9D8B030D-6E8A-4147-A177-3AD203B41FA5}">
                      <a16:colId xmlns:a16="http://schemas.microsoft.com/office/drawing/2014/main" val="2008055508"/>
                    </a:ext>
                  </a:extLst>
                </a:gridCol>
                <a:gridCol w="4738973">
                  <a:extLst>
                    <a:ext uri="{9D8B030D-6E8A-4147-A177-3AD203B41FA5}">
                      <a16:colId xmlns:a16="http://schemas.microsoft.com/office/drawing/2014/main" val="3426670036"/>
                    </a:ext>
                  </a:extLst>
                </a:gridCol>
              </a:tblGrid>
              <a:tr h="282950">
                <a:tc>
                  <a:txBody>
                    <a:bodyPr/>
                    <a:lstStyle/>
                    <a:p>
                      <a:r>
                        <a:rPr lang="tr-TR" dirty="0" err="1" smtClean="0">
                          <a:solidFill>
                            <a:schemeClr val="bg1"/>
                          </a:solidFill>
                          <a:latin typeface="Garamond" panose="02020404030301010803" pitchFamily="18" charset="0"/>
                        </a:rPr>
                        <a:t>wrap_content</a:t>
                      </a:r>
                      <a:endParaRPr lang="tr-TR" dirty="0">
                        <a:solidFill>
                          <a:schemeClr val="bg1"/>
                        </a:solidFill>
                      </a:endParaRPr>
                    </a:p>
                  </a:txBody>
                  <a:tcPr/>
                </a:tc>
                <a:tc>
                  <a:txBody>
                    <a:bodyPr/>
                    <a:lstStyle/>
                    <a:p>
                      <a:r>
                        <a:rPr lang="tr-TR" dirty="0" err="1" smtClean="0">
                          <a:solidFill>
                            <a:schemeClr val="bg1"/>
                          </a:solidFill>
                          <a:latin typeface="Garamond" panose="02020404030301010803" pitchFamily="18" charset="0"/>
                        </a:rPr>
                        <a:t>match_parent</a:t>
                      </a:r>
                      <a:endParaRPr lang="tr-TR" dirty="0">
                        <a:solidFill>
                          <a:schemeClr val="bg1"/>
                        </a:solidFill>
                      </a:endParaRPr>
                    </a:p>
                  </a:txBody>
                  <a:tcPr/>
                </a:tc>
                <a:extLst>
                  <a:ext uri="{0D108BD9-81ED-4DB2-BD59-A6C34878D82A}">
                    <a16:rowId xmlns:a16="http://schemas.microsoft.com/office/drawing/2014/main" val="1749541872"/>
                  </a:ext>
                </a:extLst>
              </a:tr>
              <a:tr h="437172">
                <a:tc>
                  <a:txBody>
                    <a:bodyPr/>
                    <a:lstStyle/>
                    <a:p>
                      <a:r>
                        <a:rPr lang="tr-TR" dirty="0" smtClean="0">
                          <a:latin typeface="Garamond" panose="02020404030301010803" pitchFamily="18" charset="0"/>
                        </a:rPr>
                        <a:t>içeriği sar (içeriğin uzunluğuna göre ayarla) </a:t>
                      </a:r>
                      <a:endParaRPr lang="tr-TR" dirty="0"/>
                    </a:p>
                  </a:txBody>
                  <a:tcPr/>
                </a:tc>
                <a:tc>
                  <a:txBody>
                    <a:bodyPr/>
                    <a:lstStyle/>
                    <a:p>
                      <a:r>
                        <a:rPr lang="tr-TR" dirty="0" smtClean="0">
                          <a:latin typeface="Garamond" panose="02020404030301010803" pitchFamily="18" charset="0"/>
                        </a:rPr>
                        <a:t>Üst (ebeveyn) görseli kapla anlamına gelmektedir</a:t>
                      </a:r>
                      <a:endParaRPr lang="tr-TR" dirty="0"/>
                    </a:p>
                  </a:txBody>
                  <a:tcPr/>
                </a:tc>
                <a:extLst>
                  <a:ext uri="{0D108BD9-81ED-4DB2-BD59-A6C34878D82A}">
                    <a16:rowId xmlns:a16="http://schemas.microsoft.com/office/drawing/2014/main" val="1674984462"/>
                  </a:ext>
                </a:extLst>
              </a:tr>
            </a:tbl>
          </a:graphicData>
        </a:graphic>
      </p:graphicFrame>
      <p:sp>
        <p:nvSpPr>
          <p:cNvPr id="15" name="Dikdörtgen 14"/>
          <p:cNvSpPr/>
          <p:nvPr/>
        </p:nvSpPr>
        <p:spPr>
          <a:xfrm>
            <a:off x="9833719" y="928901"/>
            <a:ext cx="2209175" cy="1477328"/>
          </a:xfrm>
          <a:prstGeom prst="rect">
            <a:avLst/>
          </a:prstGeom>
        </p:spPr>
        <p:txBody>
          <a:bodyPr wrap="square">
            <a:spAutoFit/>
          </a:bodyPr>
          <a:lstStyle/>
          <a:p>
            <a:r>
              <a:rPr lang="tr-TR" u="sng" dirty="0">
                <a:latin typeface="Garamond" panose="02020404030301010803" pitchFamily="18" charset="0"/>
              </a:rPr>
              <a:t>Sözlük anlamları</a:t>
            </a:r>
          </a:p>
          <a:p>
            <a:r>
              <a:rPr lang="tr-TR" dirty="0" err="1">
                <a:latin typeface="Garamond" panose="02020404030301010803" pitchFamily="18" charset="0"/>
              </a:rPr>
              <a:t>wrap</a:t>
            </a:r>
            <a:r>
              <a:rPr lang="tr-TR" dirty="0">
                <a:latin typeface="Garamond" panose="02020404030301010803" pitchFamily="18" charset="0"/>
              </a:rPr>
              <a:t>:      sarmalamak</a:t>
            </a:r>
          </a:p>
          <a:p>
            <a:r>
              <a:rPr lang="tr-TR" dirty="0" err="1">
                <a:latin typeface="Garamond" panose="02020404030301010803" pitchFamily="18" charset="0"/>
              </a:rPr>
              <a:t>content</a:t>
            </a:r>
            <a:r>
              <a:rPr lang="tr-TR" dirty="0">
                <a:latin typeface="Garamond" panose="02020404030301010803" pitchFamily="18" charset="0"/>
              </a:rPr>
              <a:t>: içerik </a:t>
            </a:r>
          </a:p>
          <a:p>
            <a:r>
              <a:rPr lang="tr-TR" dirty="0" err="1">
                <a:latin typeface="Garamond" panose="02020404030301010803" pitchFamily="18" charset="0"/>
              </a:rPr>
              <a:t>parent</a:t>
            </a:r>
            <a:r>
              <a:rPr lang="tr-TR" dirty="0">
                <a:latin typeface="Garamond" panose="02020404030301010803" pitchFamily="18" charset="0"/>
              </a:rPr>
              <a:t>:   ebeveyn</a:t>
            </a:r>
          </a:p>
          <a:p>
            <a:r>
              <a:rPr lang="tr-TR" dirty="0" err="1">
                <a:latin typeface="Garamond" panose="02020404030301010803" pitchFamily="18" charset="0"/>
              </a:rPr>
              <a:t>match</a:t>
            </a:r>
            <a:r>
              <a:rPr lang="tr-TR" dirty="0">
                <a:latin typeface="Garamond" panose="02020404030301010803" pitchFamily="18" charset="0"/>
              </a:rPr>
              <a:t>:    eşleştir</a:t>
            </a:r>
          </a:p>
        </p:txBody>
      </p:sp>
      <p:sp>
        <p:nvSpPr>
          <p:cNvPr id="16" name="Dikdörtgen 15"/>
          <p:cNvSpPr/>
          <p:nvPr/>
        </p:nvSpPr>
        <p:spPr>
          <a:xfrm>
            <a:off x="5104671" y="2161457"/>
            <a:ext cx="1018099" cy="369332"/>
          </a:xfrm>
          <a:prstGeom prst="rect">
            <a:avLst/>
          </a:prstGeom>
        </p:spPr>
        <p:txBody>
          <a:bodyPr wrap="none">
            <a:spAutoFit/>
          </a:bodyPr>
          <a:lstStyle/>
          <a:p>
            <a:r>
              <a:rPr lang="tr-TR" b="1" u="sng" dirty="0" smtClean="0">
                <a:solidFill>
                  <a:srgbClr val="7030A0"/>
                </a:solidFill>
                <a:latin typeface="Garamond" panose="02020404030301010803" pitchFamily="18" charset="0"/>
              </a:rPr>
              <a:t>Örnek1c</a:t>
            </a:r>
            <a:endParaRPr lang="tr-TR" b="1" u="sng" dirty="0">
              <a:solidFill>
                <a:srgbClr val="7030A0"/>
              </a:solidFill>
            </a:endParaRPr>
          </a:p>
        </p:txBody>
      </p:sp>
      <p:sp>
        <p:nvSpPr>
          <p:cNvPr id="17" name="Dikdörtgen 16"/>
          <p:cNvSpPr/>
          <p:nvPr/>
        </p:nvSpPr>
        <p:spPr>
          <a:xfrm>
            <a:off x="487668" y="2523341"/>
            <a:ext cx="10596940" cy="646331"/>
          </a:xfrm>
          <a:prstGeom prst="rect">
            <a:avLst/>
          </a:prstGeom>
        </p:spPr>
        <p:txBody>
          <a:bodyPr wrap="none">
            <a:spAutoFit/>
          </a:bodyPr>
          <a:lstStyle/>
          <a:p>
            <a:r>
              <a:rPr lang="tr-TR" dirty="0" smtClean="0">
                <a:solidFill>
                  <a:prstClr val="black"/>
                </a:solidFill>
                <a:latin typeface="Garamond" panose="02020404030301010803" pitchFamily="18" charset="0"/>
              </a:rPr>
              <a:t>Örnek1b’deki </a:t>
            </a:r>
            <a:r>
              <a:rPr lang="tr-TR" dirty="0" err="1" smtClean="0">
                <a:solidFill>
                  <a:prstClr val="black"/>
                </a:solidFill>
                <a:latin typeface="Garamond" panose="02020404030301010803" pitchFamily="18" charset="0"/>
              </a:rPr>
              <a:t>TextView’in</a:t>
            </a:r>
            <a:r>
              <a:rPr lang="tr-TR" dirty="0" smtClean="0">
                <a:solidFill>
                  <a:prstClr val="black"/>
                </a:solidFill>
                <a:latin typeface="Garamond" panose="02020404030301010803" pitchFamily="18" charset="0"/>
              </a:rPr>
              <a:t> </a:t>
            </a:r>
            <a:r>
              <a:rPr lang="tr-TR" dirty="0" err="1" smtClean="0">
                <a:solidFill>
                  <a:srgbClr val="FF0000"/>
                </a:solidFill>
                <a:latin typeface="Garamond" panose="02020404030301010803" pitchFamily="18" charset="0"/>
              </a:rPr>
              <a:t>layout_width</a:t>
            </a:r>
            <a:r>
              <a:rPr lang="tr-TR" dirty="0" smtClean="0">
                <a:solidFill>
                  <a:srgbClr val="FF0000"/>
                </a:solidFill>
                <a:latin typeface="Garamond" panose="02020404030301010803" pitchFamily="18" charset="0"/>
              </a:rPr>
              <a:t> </a:t>
            </a:r>
            <a:r>
              <a:rPr lang="tr-TR" dirty="0" smtClean="0">
                <a:solidFill>
                  <a:prstClr val="black"/>
                </a:solidFill>
                <a:latin typeface="Garamond" panose="02020404030301010803" pitchFamily="18" charset="0"/>
              </a:rPr>
              <a:t>özelliğini </a:t>
            </a:r>
            <a:r>
              <a:rPr lang="tr-TR" dirty="0" err="1">
                <a:solidFill>
                  <a:srgbClr val="0070C0"/>
                </a:solidFill>
                <a:latin typeface="Garamond" panose="02020404030301010803" pitchFamily="18" charset="0"/>
              </a:rPr>
              <a:t>match_parent</a:t>
            </a:r>
            <a:r>
              <a:rPr lang="tr-TR" dirty="0">
                <a:solidFill>
                  <a:srgbClr val="0070C0"/>
                </a:solidFill>
                <a:latin typeface="Garamond" panose="02020404030301010803" pitchFamily="18" charset="0"/>
              </a:rPr>
              <a:t> </a:t>
            </a:r>
            <a:r>
              <a:rPr lang="tr-TR" dirty="0" smtClean="0">
                <a:solidFill>
                  <a:prstClr val="black"/>
                </a:solidFill>
                <a:latin typeface="Garamond" panose="02020404030301010803" pitchFamily="18" charset="0"/>
              </a:rPr>
              <a:t>yaparsak içinde bulunduğu </a:t>
            </a:r>
            <a:r>
              <a:rPr lang="tr-TR" dirty="0" err="1" smtClean="0">
                <a:solidFill>
                  <a:prstClr val="black"/>
                </a:solidFill>
                <a:latin typeface="Garamond" panose="02020404030301010803" pitchFamily="18" charset="0"/>
              </a:rPr>
              <a:t>LinearLayout’un</a:t>
            </a:r>
            <a:r>
              <a:rPr lang="tr-TR" dirty="0" smtClean="0">
                <a:solidFill>
                  <a:prstClr val="black"/>
                </a:solidFill>
                <a:latin typeface="Garamond" panose="02020404030301010803" pitchFamily="18" charset="0"/>
              </a:rPr>
              <a:t> tüm </a:t>
            </a:r>
          </a:p>
          <a:p>
            <a:r>
              <a:rPr lang="tr-TR" dirty="0" smtClean="0">
                <a:solidFill>
                  <a:prstClr val="black"/>
                </a:solidFill>
                <a:latin typeface="Garamond" panose="02020404030301010803" pitchFamily="18" charset="0"/>
              </a:rPr>
              <a:t>genişliğini kapsayacaktır.</a:t>
            </a:r>
            <a:endParaRPr lang="tr-TR" dirty="0"/>
          </a:p>
        </p:txBody>
      </p:sp>
      <p:sp>
        <p:nvSpPr>
          <p:cNvPr id="18" name="Yuvarlatılmış Dikdörtgen 17"/>
          <p:cNvSpPr/>
          <p:nvPr/>
        </p:nvSpPr>
        <p:spPr>
          <a:xfrm>
            <a:off x="1268083" y="5201728"/>
            <a:ext cx="2527540" cy="15437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94658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stretch>
            <a:fillRect/>
          </a:stretch>
        </p:blipFill>
        <p:spPr>
          <a:xfrm>
            <a:off x="645543" y="3169521"/>
            <a:ext cx="4038600" cy="3688479"/>
          </a:xfrm>
          <a:prstGeom prst="rect">
            <a:avLst/>
          </a:prstGeom>
        </p:spPr>
      </p:pic>
      <p:sp>
        <p:nvSpPr>
          <p:cNvPr id="4" name="Metin kutusu 3"/>
          <p:cNvSpPr txBox="1"/>
          <p:nvPr/>
        </p:nvSpPr>
        <p:spPr>
          <a:xfrm>
            <a:off x="4356915"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5" name="Dikdörtgen 4"/>
          <p:cNvSpPr/>
          <p:nvPr/>
        </p:nvSpPr>
        <p:spPr>
          <a:xfrm>
            <a:off x="210734" y="430309"/>
            <a:ext cx="10977724" cy="1908215"/>
          </a:xfrm>
          <a:prstGeom prst="rect">
            <a:avLst/>
          </a:prstGeom>
        </p:spPr>
        <p:txBody>
          <a:bodyPr wrap="square">
            <a:spAutoFit/>
          </a:bodyPr>
          <a:lstStyle/>
          <a:p>
            <a:pPr marL="285750" lvl="0" indent="-285750">
              <a:buFont typeface="Wingdings" panose="05000000000000000000" pitchFamily="2" charset="2"/>
              <a:buChar char="v"/>
            </a:pP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ile çalışırken öncelikle </a:t>
            </a:r>
            <a:r>
              <a:rPr lang="tr-TR" sz="2000" dirty="0" err="1">
                <a:solidFill>
                  <a:srgbClr val="FF0000"/>
                </a:solidFill>
                <a:latin typeface="Garamond" panose="02020404030301010803" pitchFamily="18" charset="0"/>
              </a:rPr>
              <a:t>orientation</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özelliği belirletilmelidir. Varsayılan (</a:t>
            </a:r>
            <a:r>
              <a:rPr lang="tr-TR" sz="2000" dirty="0" err="1" smtClean="0">
                <a:solidFill>
                  <a:prstClr val="black"/>
                </a:solidFill>
                <a:latin typeface="Garamond" panose="02020404030301010803" pitchFamily="18" charset="0"/>
              </a:rPr>
              <a:t>default</a:t>
            </a:r>
            <a:r>
              <a:rPr lang="tr-TR" sz="2000" dirty="0" smtClean="0">
                <a:solidFill>
                  <a:prstClr val="black"/>
                </a:solidFill>
                <a:latin typeface="Garamond" panose="02020404030301010803" pitchFamily="18" charset="0"/>
              </a:rPr>
              <a:t>) değeri </a:t>
            </a:r>
            <a:r>
              <a:rPr lang="tr-TR" sz="2000" dirty="0" err="1" smtClean="0">
                <a:solidFill>
                  <a:srgbClr val="00B0F0"/>
                </a:solidFill>
                <a:latin typeface="Garamond" panose="02020404030301010803" pitchFamily="18" charset="0"/>
              </a:rPr>
              <a:t>horizontal</a:t>
            </a:r>
            <a:r>
              <a:rPr lang="tr-TR" sz="2000" dirty="0" smtClean="0">
                <a:solidFill>
                  <a:prstClr val="black"/>
                </a:solidFill>
                <a:latin typeface="Garamond" panose="02020404030301010803" pitchFamily="18" charset="0"/>
              </a:rPr>
              <a:t> (yatay)</a:t>
            </a:r>
            <a:r>
              <a:rPr lang="tr-TR" sz="2000" dirty="0" err="1" smtClean="0">
                <a:solidFill>
                  <a:prstClr val="black"/>
                </a:solidFill>
                <a:latin typeface="Garamond" panose="02020404030301010803" pitchFamily="18" charset="0"/>
              </a:rPr>
              <a:t>dır</a:t>
            </a:r>
            <a:r>
              <a:rPr lang="tr-TR" sz="2000" dirty="0" smtClean="0">
                <a:solidFill>
                  <a:prstClr val="black"/>
                </a:solidFill>
                <a:latin typeface="Garamond" panose="02020404030301010803" pitchFamily="18" charset="0"/>
              </a:rPr>
              <a:t>.</a:t>
            </a:r>
          </a:p>
          <a:p>
            <a:pPr marL="285750" lvl="0" indent="-285750">
              <a:buFont typeface="Wingdings" panose="05000000000000000000" pitchFamily="2" charset="2"/>
              <a:buChar char="v"/>
            </a:pPr>
            <a:endParaRPr lang="tr-TR" sz="2000" dirty="0">
              <a:solidFill>
                <a:prstClr val="black"/>
              </a:solidFill>
              <a:latin typeface="Garamond" panose="02020404030301010803" pitchFamily="18" charset="0"/>
            </a:endParaRPr>
          </a:p>
          <a:p>
            <a:pPr marL="285750" lvl="0" indent="-285750" algn="just">
              <a:buFont typeface="Wingdings" panose="05000000000000000000" pitchFamily="2" charset="2"/>
              <a:buChar char="v"/>
            </a:pPr>
            <a:r>
              <a:rPr lang="tr-TR" sz="2000" dirty="0" err="1">
                <a:solidFill>
                  <a:srgbClr val="FF0000"/>
                </a:solidFill>
                <a:latin typeface="Garamond" panose="02020404030301010803" pitchFamily="18" charset="0"/>
              </a:rPr>
              <a:t>layout_width</a:t>
            </a:r>
            <a:r>
              <a:rPr lang="tr-TR" sz="2000" dirty="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ve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özelliklerinin değerlerini </a:t>
            </a:r>
            <a:r>
              <a:rPr lang="tr-TR" sz="2000" dirty="0" err="1" smtClean="0">
                <a:solidFill>
                  <a:srgbClr val="0070C0"/>
                </a:solidFill>
                <a:latin typeface="Garamond" panose="02020404030301010803" pitchFamily="18" charset="0"/>
              </a:rPr>
              <a:t>wrap_content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r>
              <a:rPr lang="tr-TR" sz="2000" dirty="0" err="1" smtClean="0">
                <a:solidFill>
                  <a:prstClr val="black"/>
                </a:solidFill>
                <a:latin typeface="Garamond" panose="02020404030301010803" pitchFamily="18" charset="0"/>
              </a:rPr>
              <a:t>TextView’ler</a:t>
            </a: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içerikleri kadar yer kaplayacakları </a:t>
            </a:r>
            <a:r>
              <a:rPr lang="tr-TR" sz="2000" dirty="0" smtClean="0">
                <a:solidFill>
                  <a:prstClr val="black"/>
                </a:solidFill>
                <a:latin typeface="Garamond" panose="02020404030301010803" pitchFamily="18" charset="0"/>
              </a:rPr>
              <a:t>için tasarım sağdaki gibi görünecektir.</a:t>
            </a:r>
            <a:endParaRPr lang="tr-TR" sz="2000" dirty="0">
              <a:solidFill>
                <a:prstClr val="black"/>
              </a:solidFill>
              <a:latin typeface="Garamond" panose="02020404030301010803" pitchFamily="18" charset="0"/>
            </a:endParaRPr>
          </a:p>
          <a:p>
            <a:endParaRPr lang="tr-TR" dirty="0"/>
          </a:p>
        </p:txBody>
      </p:sp>
      <p:pic>
        <p:nvPicPr>
          <p:cNvPr id="10" name="Resim 9"/>
          <p:cNvPicPr>
            <a:picLocks noChangeAspect="1"/>
          </p:cNvPicPr>
          <p:nvPr/>
        </p:nvPicPr>
        <p:blipFill>
          <a:blip r:embed="rId3"/>
          <a:stretch>
            <a:fillRect/>
          </a:stretch>
        </p:blipFill>
        <p:spPr>
          <a:xfrm>
            <a:off x="7756800" y="3169521"/>
            <a:ext cx="3573967" cy="3612535"/>
          </a:xfrm>
          <a:prstGeom prst="rect">
            <a:avLst/>
          </a:prstGeom>
        </p:spPr>
      </p:pic>
      <p:sp>
        <p:nvSpPr>
          <p:cNvPr id="14" name="Dikdörtgen 13"/>
          <p:cNvSpPr/>
          <p:nvPr/>
        </p:nvSpPr>
        <p:spPr>
          <a:xfrm>
            <a:off x="5180929" y="2153858"/>
            <a:ext cx="1128129"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Örnek2a</a:t>
            </a:r>
            <a:endParaRPr lang="tr-TR" sz="2000" b="1" u="sng" dirty="0">
              <a:solidFill>
                <a:srgbClr val="7030A0"/>
              </a:solidFill>
            </a:endParaRPr>
          </a:p>
        </p:txBody>
      </p:sp>
      <p:sp>
        <p:nvSpPr>
          <p:cNvPr id="15" name="Dikdörtgen 14"/>
          <p:cNvSpPr/>
          <p:nvPr/>
        </p:nvSpPr>
        <p:spPr>
          <a:xfrm>
            <a:off x="398892" y="2458026"/>
            <a:ext cx="11732379" cy="646331"/>
          </a:xfrm>
          <a:prstGeom prst="rect">
            <a:avLst/>
          </a:prstGeom>
        </p:spPr>
        <p:txBody>
          <a:bodyPr wrap="none">
            <a:spAutoFit/>
          </a:bodyPr>
          <a:lstStyle/>
          <a:p>
            <a:r>
              <a:rPr lang="tr-TR" dirty="0" smtClean="0">
                <a:solidFill>
                  <a:prstClr val="black"/>
                </a:solidFill>
                <a:latin typeface="Garamond" panose="02020404030301010803" pitchFamily="18" charset="0"/>
              </a:rPr>
              <a:t>Önceki örnekteki </a:t>
            </a:r>
            <a:r>
              <a:rPr lang="tr-TR" dirty="0" err="1" smtClean="0">
                <a:solidFill>
                  <a:prstClr val="black"/>
                </a:solidFill>
                <a:latin typeface="Garamond" panose="02020404030301010803" pitchFamily="18" charset="0"/>
              </a:rPr>
              <a:t>TextView’in</a:t>
            </a:r>
            <a:r>
              <a:rPr lang="tr-TR" dirty="0" smtClean="0">
                <a:solidFill>
                  <a:prstClr val="black"/>
                </a:solidFill>
                <a:latin typeface="Garamond" panose="02020404030301010803" pitchFamily="18" charset="0"/>
              </a:rPr>
              <a:t> </a:t>
            </a:r>
            <a:r>
              <a:rPr lang="tr-TR" dirty="0" err="1" smtClean="0">
                <a:solidFill>
                  <a:srgbClr val="FF0000"/>
                </a:solidFill>
                <a:latin typeface="Garamond" panose="02020404030301010803" pitchFamily="18" charset="0"/>
              </a:rPr>
              <a:t>layout_width</a:t>
            </a:r>
            <a:r>
              <a:rPr lang="tr-TR" dirty="0" smtClean="0">
                <a:solidFill>
                  <a:srgbClr val="FF0000"/>
                </a:solidFill>
                <a:latin typeface="Garamond" panose="02020404030301010803" pitchFamily="18" charset="0"/>
              </a:rPr>
              <a:t> </a:t>
            </a:r>
            <a:r>
              <a:rPr lang="tr-TR" dirty="0" smtClean="0">
                <a:solidFill>
                  <a:prstClr val="black"/>
                </a:solidFill>
                <a:latin typeface="Garamond" panose="02020404030301010803" pitchFamily="18" charset="0"/>
              </a:rPr>
              <a:t>özelliğini yeniden </a:t>
            </a:r>
            <a:r>
              <a:rPr lang="tr-TR" dirty="0" err="1" smtClean="0">
                <a:solidFill>
                  <a:srgbClr val="0070C0"/>
                </a:solidFill>
                <a:latin typeface="Garamond" panose="02020404030301010803" pitchFamily="18" charset="0"/>
              </a:rPr>
              <a:t>wrap_content</a:t>
            </a:r>
            <a:r>
              <a:rPr lang="tr-TR" dirty="0" smtClean="0">
                <a:solidFill>
                  <a:srgbClr val="0070C0"/>
                </a:solidFill>
                <a:latin typeface="Garamond" panose="02020404030301010803" pitchFamily="18" charset="0"/>
              </a:rPr>
              <a:t> </a:t>
            </a:r>
            <a:r>
              <a:rPr lang="tr-TR" dirty="0" smtClean="0">
                <a:solidFill>
                  <a:prstClr val="black"/>
                </a:solidFill>
                <a:latin typeface="Garamond" panose="02020404030301010803" pitchFamily="18" charset="0"/>
              </a:rPr>
              <a:t>yapıp, sol alttaki gibi 2 </a:t>
            </a:r>
            <a:r>
              <a:rPr lang="tr-TR" dirty="0" err="1" smtClean="0">
                <a:solidFill>
                  <a:prstClr val="black"/>
                </a:solidFill>
                <a:latin typeface="Garamond" panose="02020404030301010803" pitchFamily="18" charset="0"/>
              </a:rPr>
              <a:t>TextView</a:t>
            </a:r>
            <a:r>
              <a:rPr lang="tr-TR" dirty="0" smtClean="0">
                <a:solidFill>
                  <a:prstClr val="black"/>
                </a:solidFill>
                <a:latin typeface="Garamond" panose="02020404030301010803" pitchFamily="18" charset="0"/>
              </a:rPr>
              <a:t> daha ekleyelim.</a:t>
            </a:r>
          </a:p>
          <a:p>
            <a:r>
              <a:rPr lang="tr-TR" dirty="0" smtClean="0">
                <a:solidFill>
                  <a:prstClr val="black"/>
                </a:solidFill>
                <a:latin typeface="Garamond" panose="02020404030301010803" pitchFamily="18" charset="0"/>
              </a:rPr>
              <a:t>Bu durumda 3 </a:t>
            </a:r>
            <a:r>
              <a:rPr lang="tr-TR" dirty="0" err="1" smtClean="0">
                <a:solidFill>
                  <a:prstClr val="black"/>
                </a:solidFill>
                <a:latin typeface="Garamond" panose="02020404030301010803" pitchFamily="18" charset="0"/>
              </a:rPr>
              <a:t>TextView’in</a:t>
            </a:r>
            <a:r>
              <a:rPr lang="tr-TR" dirty="0" smtClean="0">
                <a:solidFill>
                  <a:prstClr val="black"/>
                </a:solidFill>
                <a:latin typeface="Garamond" panose="02020404030301010803" pitchFamily="18" charset="0"/>
              </a:rPr>
              <a:t> de genişlikleri içerikleri kadar yer kaplayacağından tasarım aşağıdaki gibi görünecektir.</a:t>
            </a:r>
          </a:p>
        </p:txBody>
      </p:sp>
      <p:sp>
        <p:nvSpPr>
          <p:cNvPr id="16" name="Yuvarlatılmış Dikdörtgen 15"/>
          <p:cNvSpPr/>
          <p:nvPr/>
        </p:nvSpPr>
        <p:spPr>
          <a:xfrm>
            <a:off x="1267330" y="5184475"/>
            <a:ext cx="2588678" cy="69846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18" name="Yuvarlatılmış Dikdörtgen 17"/>
          <p:cNvSpPr/>
          <p:nvPr/>
        </p:nvSpPr>
        <p:spPr>
          <a:xfrm>
            <a:off x="1267330" y="6021237"/>
            <a:ext cx="2588678" cy="69846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223850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63306" y="2224967"/>
            <a:ext cx="4724400" cy="4343400"/>
          </a:xfrm>
          <a:prstGeom prst="rect">
            <a:avLst/>
          </a:prstGeom>
        </p:spPr>
      </p:pic>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6" name="Yuvarlatılmış Dikdörtgen 5"/>
          <p:cNvSpPr/>
          <p:nvPr/>
        </p:nvSpPr>
        <p:spPr>
          <a:xfrm>
            <a:off x="1422604" y="4097547"/>
            <a:ext cx="2821591" cy="1550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pic>
        <p:nvPicPr>
          <p:cNvPr id="12" name="Resim 11"/>
          <p:cNvPicPr>
            <a:picLocks noChangeAspect="1"/>
          </p:cNvPicPr>
          <p:nvPr/>
        </p:nvPicPr>
        <p:blipFill>
          <a:blip r:embed="rId3"/>
          <a:stretch>
            <a:fillRect/>
          </a:stretch>
        </p:blipFill>
        <p:spPr>
          <a:xfrm>
            <a:off x="6995900" y="2224967"/>
            <a:ext cx="3779307" cy="4312374"/>
          </a:xfrm>
          <a:prstGeom prst="rect">
            <a:avLst/>
          </a:prstGeom>
        </p:spPr>
      </p:pic>
      <p:sp>
        <p:nvSpPr>
          <p:cNvPr id="11" name="Dikdörtgen 10"/>
          <p:cNvSpPr/>
          <p:nvPr/>
        </p:nvSpPr>
        <p:spPr>
          <a:xfrm>
            <a:off x="385269" y="350951"/>
            <a:ext cx="114576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Örnek2b</a:t>
            </a:r>
            <a:endParaRPr lang="tr-TR" sz="2000" b="1" u="sng" dirty="0">
              <a:solidFill>
                <a:srgbClr val="7030A0"/>
              </a:solidFill>
            </a:endParaRPr>
          </a:p>
        </p:txBody>
      </p:sp>
      <p:sp>
        <p:nvSpPr>
          <p:cNvPr id="13" name="Dikdörtgen 12"/>
          <p:cNvSpPr/>
          <p:nvPr/>
        </p:nvSpPr>
        <p:spPr>
          <a:xfrm>
            <a:off x="363306" y="645830"/>
            <a:ext cx="11737637" cy="1323439"/>
          </a:xfrm>
          <a:prstGeom prst="rect">
            <a:avLst/>
          </a:prstGeom>
        </p:spPr>
        <p:txBody>
          <a:bodyPr wrap="none">
            <a:spAutoFit/>
          </a:bodyPr>
          <a:lstStyle/>
          <a:p>
            <a:r>
              <a:rPr lang="tr-TR" sz="2000" dirty="0" smtClean="0">
                <a:solidFill>
                  <a:prstClr val="black"/>
                </a:solidFill>
                <a:latin typeface="Garamond" panose="02020404030301010803" pitchFamily="18" charset="0"/>
              </a:rPr>
              <a:t>Önceki örnekte;</a:t>
            </a:r>
          </a:p>
          <a:p>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                        1.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yeniden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a:t>
            </a:r>
          </a:p>
          <a:p>
            <a:r>
              <a:rPr lang="tr-TR" sz="2000" dirty="0" smtClean="0">
                <a:solidFill>
                  <a:prstClr val="black"/>
                </a:solidFill>
                <a:latin typeface="Garamond" panose="02020404030301010803" pitchFamily="18" charset="0"/>
              </a:rPr>
              <a:t>Bu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ilk </a:t>
            </a:r>
            <a:r>
              <a:rPr lang="tr-TR" sz="2000" dirty="0" smtClean="0">
                <a:solidFill>
                  <a:prstClr val="black"/>
                </a:solidFill>
                <a:latin typeface="Garamond" panose="02020404030301010803" pitchFamily="18" charset="0"/>
              </a:rPr>
              <a:t>yerleşen görsel olarak içinde bulunduğu (</a:t>
            </a:r>
            <a:r>
              <a:rPr lang="tr-TR" sz="2000" dirty="0" err="1" smtClean="0">
                <a:solidFill>
                  <a:prstClr val="black"/>
                </a:solidFill>
                <a:latin typeface="Garamond" panose="02020404030301010803" pitchFamily="18" charset="0"/>
              </a:rPr>
              <a:t>parent</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genişliğinin tamamını kaplayacağı </a:t>
            </a:r>
          </a:p>
          <a:p>
            <a:r>
              <a:rPr lang="tr-TR" sz="2000" dirty="0" smtClean="0">
                <a:solidFill>
                  <a:prstClr val="black"/>
                </a:solidFill>
                <a:latin typeface="Garamond" panose="02020404030301010803" pitchFamily="18" charset="0"/>
              </a:rPr>
              <a:t>için 2. ve 3. </a:t>
            </a:r>
            <a:r>
              <a:rPr lang="tr-TR" sz="2000" dirty="0" err="1" smtClean="0">
                <a:solidFill>
                  <a:prstClr val="black"/>
                </a:solidFill>
                <a:latin typeface="Garamond" panose="02020404030301010803" pitchFamily="18" charset="0"/>
              </a:rPr>
              <a:t>TextView’ler</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 ve DÜNYA</a:t>
            </a:r>
            <a:r>
              <a:rPr lang="tr-TR" sz="2000" dirty="0" smtClean="0">
                <a:solidFill>
                  <a:prstClr val="black"/>
                </a:solidFill>
                <a:latin typeface="Garamond" panose="02020404030301010803" pitchFamily="18" charset="0"/>
              </a:rPr>
              <a:t>) görünmeyecektir.</a:t>
            </a:r>
          </a:p>
        </p:txBody>
      </p:sp>
    </p:spTree>
    <p:extLst>
      <p:ext uri="{BB962C8B-B14F-4D97-AF65-F5344CB8AC3E}">
        <p14:creationId xmlns:p14="http://schemas.microsoft.com/office/powerpoint/2010/main" val="5166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83861" y="77638"/>
            <a:ext cx="3370090" cy="523220"/>
          </a:xfrm>
          <a:prstGeom prst="rect">
            <a:avLst/>
          </a:prstGeom>
        </p:spPr>
        <p:txBody>
          <a:bodyPr wrap="none">
            <a:spAutoFit/>
          </a:bodyPr>
          <a:lstStyle/>
          <a:p>
            <a:r>
              <a:rPr lang="tr-TR" sz="2800" dirty="0" smtClean="0">
                <a:solidFill>
                  <a:srgbClr val="FF0000"/>
                </a:solidFill>
                <a:latin typeface="Times New Roman" pitchFamily="18" charset="0"/>
                <a:cs typeface="Times New Roman" pitchFamily="18" charset="0"/>
              </a:rPr>
              <a:t>PROJE DOSYALARI</a:t>
            </a:r>
            <a:endParaRPr lang="tr-TR" sz="2800" dirty="0">
              <a:solidFill>
                <a:srgbClr val="FF0000"/>
              </a:solidFill>
            </a:endParaRPr>
          </a:p>
        </p:txBody>
      </p:sp>
      <p:sp>
        <p:nvSpPr>
          <p:cNvPr id="4" name="Metin kutusu 3"/>
          <p:cNvSpPr txBox="1"/>
          <p:nvPr/>
        </p:nvSpPr>
        <p:spPr>
          <a:xfrm>
            <a:off x="558183" y="863715"/>
            <a:ext cx="11021446" cy="1938992"/>
          </a:xfrm>
          <a:prstGeom prst="rect">
            <a:avLst/>
          </a:prstGeom>
          <a:noFill/>
        </p:spPr>
        <p:txBody>
          <a:bodyPr wrap="square" rtlCol="0">
            <a:spAutoFit/>
          </a:bodyPr>
          <a:lstStyle/>
          <a:p>
            <a:r>
              <a:rPr lang="tr-TR" sz="2400" dirty="0" err="1" smtClean="0">
                <a:latin typeface="Garamond" panose="02020404030301010803" pitchFamily="18" charset="0"/>
              </a:rPr>
              <a:t>Android</a:t>
            </a:r>
            <a:r>
              <a:rPr lang="tr-TR" sz="2400" dirty="0" smtClean="0">
                <a:latin typeface="Garamond" panose="02020404030301010803" pitchFamily="18" charset="0"/>
              </a:rPr>
              <a:t> </a:t>
            </a:r>
            <a:r>
              <a:rPr lang="tr-TR" sz="2400" dirty="0" err="1" smtClean="0">
                <a:latin typeface="Garamond" panose="02020404030301010803" pitchFamily="18" charset="0"/>
              </a:rPr>
              <a:t>projesinda</a:t>
            </a:r>
            <a:r>
              <a:rPr lang="tr-TR" sz="2400" dirty="0" smtClean="0">
                <a:latin typeface="Garamond" panose="02020404030301010803" pitchFamily="18" charset="0"/>
              </a:rPr>
              <a:t> dosyalar üç temel sınıfa ayrılabilir.</a:t>
            </a:r>
          </a:p>
          <a:p>
            <a:r>
              <a:rPr lang="tr-TR" sz="2400" dirty="0" smtClean="0">
                <a:latin typeface="Garamond" panose="02020404030301010803" pitchFamily="18" charset="0"/>
              </a:rPr>
              <a:t> </a:t>
            </a:r>
          </a:p>
          <a:p>
            <a:pPr marL="285750" indent="-285750">
              <a:buFont typeface="Wingdings" panose="05000000000000000000" pitchFamily="2" charset="2"/>
              <a:buChar char="v"/>
            </a:pPr>
            <a:r>
              <a:rPr lang="tr-TR" sz="2400" dirty="0" smtClean="0">
                <a:latin typeface="Garamond" panose="02020404030301010803" pitchFamily="18" charset="0"/>
              </a:rPr>
              <a:t>Konfigürasyon dosyaları</a:t>
            </a:r>
          </a:p>
          <a:p>
            <a:pPr marL="285750" indent="-285750">
              <a:buFont typeface="Wingdings" panose="05000000000000000000" pitchFamily="2" charset="2"/>
              <a:buChar char="v"/>
            </a:pPr>
            <a:r>
              <a:rPr lang="tr-TR" sz="2400" dirty="0" smtClean="0">
                <a:latin typeface="Garamond" panose="02020404030301010803" pitchFamily="18" charset="0"/>
              </a:rPr>
              <a:t>Java dosyaları </a:t>
            </a:r>
          </a:p>
          <a:p>
            <a:pPr marL="285750" indent="-285750">
              <a:buFont typeface="Wingdings" panose="05000000000000000000" pitchFamily="2" charset="2"/>
              <a:buChar char="v"/>
            </a:pPr>
            <a:r>
              <a:rPr lang="tr-TR" sz="2400" dirty="0" smtClean="0">
                <a:latin typeface="Garamond" panose="02020404030301010803" pitchFamily="18" charset="0"/>
              </a:rPr>
              <a:t>Kaynak(</a:t>
            </a:r>
            <a:r>
              <a:rPr lang="tr-TR" sz="2400" dirty="0" err="1" smtClean="0">
                <a:latin typeface="Garamond" panose="02020404030301010803" pitchFamily="18" charset="0"/>
              </a:rPr>
              <a:t>resorces</a:t>
            </a:r>
            <a:r>
              <a:rPr lang="tr-TR" sz="2400" dirty="0" smtClean="0">
                <a:latin typeface="Garamond" panose="02020404030301010803" pitchFamily="18" charset="0"/>
              </a:rPr>
              <a:t>) dosyaları</a:t>
            </a:r>
          </a:p>
        </p:txBody>
      </p:sp>
      <p:pic>
        <p:nvPicPr>
          <p:cNvPr id="5" name="Resim 4"/>
          <p:cNvPicPr>
            <a:picLocks noChangeAspect="1"/>
          </p:cNvPicPr>
          <p:nvPr/>
        </p:nvPicPr>
        <p:blipFill>
          <a:blip r:embed="rId2"/>
          <a:stretch>
            <a:fillRect/>
          </a:stretch>
        </p:blipFill>
        <p:spPr>
          <a:xfrm>
            <a:off x="2006270" y="3330425"/>
            <a:ext cx="7058025" cy="3095625"/>
          </a:xfrm>
          <a:prstGeom prst="rect">
            <a:avLst/>
          </a:prstGeom>
        </p:spPr>
      </p:pic>
    </p:spTree>
    <p:extLst>
      <p:ext uri="{BB962C8B-B14F-4D97-AF65-F5344CB8AC3E}">
        <p14:creationId xmlns:p14="http://schemas.microsoft.com/office/powerpoint/2010/main" val="1484688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95505" y="2414334"/>
            <a:ext cx="4762500" cy="4305300"/>
          </a:xfrm>
          <a:prstGeom prst="rect">
            <a:avLst/>
          </a:prstGeom>
        </p:spPr>
      </p:pic>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6" name="Yuvarlatılmış Dikdörtgen 5"/>
          <p:cNvSpPr/>
          <p:nvPr/>
        </p:nvSpPr>
        <p:spPr>
          <a:xfrm>
            <a:off x="1776918" y="5266138"/>
            <a:ext cx="2441399" cy="1466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11" name="Dikdörtgen 10"/>
          <p:cNvSpPr/>
          <p:nvPr/>
        </p:nvSpPr>
        <p:spPr>
          <a:xfrm>
            <a:off x="234235" y="215443"/>
            <a:ext cx="112492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Örnek2c</a:t>
            </a:r>
            <a:endParaRPr lang="tr-TR" sz="2000" b="1" u="sng" dirty="0">
              <a:solidFill>
                <a:srgbClr val="7030A0"/>
              </a:solidFill>
            </a:endParaRPr>
          </a:p>
        </p:txBody>
      </p:sp>
      <p:sp>
        <p:nvSpPr>
          <p:cNvPr id="13" name="Dikdörtgen 12"/>
          <p:cNvSpPr/>
          <p:nvPr/>
        </p:nvSpPr>
        <p:spPr>
          <a:xfrm>
            <a:off x="1578635" y="599655"/>
            <a:ext cx="10739887" cy="1015663"/>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1.TextView’in</a:t>
            </a:r>
            <a:r>
              <a:rPr lang="tr-TR" sz="4000" dirty="0">
                <a:solidFill>
                  <a:prstClr val="black"/>
                </a:solidFill>
                <a:latin typeface="Garamond" panose="02020404030301010803" pitchFamily="18" charset="0"/>
              </a:rPr>
              <a:t> </a:t>
            </a:r>
            <a:r>
              <a:rPr lang="tr-TR" dirty="0">
                <a:solidFill>
                  <a:prstClr val="black"/>
                </a:solidFill>
                <a:latin typeface="Garamond" panose="02020404030301010803" pitchFamily="18" charset="0"/>
              </a:rPr>
              <a:t>(</a:t>
            </a:r>
            <a:r>
              <a:rPr lang="tr-TR" sz="1000" dirty="0">
                <a:solidFill>
                  <a:prstClr val="black"/>
                </a:solidFill>
                <a:latin typeface="Garamond" panose="02020404030301010803" pitchFamily="18" charset="0"/>
              </a:rPr>
              <a:t>HELLO WORLD</a:t>
            </a:r>
            <a:r>
              <a:rPr lang="tr-TR" dirty="0">
                <a:solidFill>
                  <a:prstClr val="black"/>
                </a:solidFill>
                <a:latin typeface="Garamond" panose="02020404030301010803" pitchFamily="18" charset="0"/>
              </a:rPr>
              <a:t>)</a:t>
            </a:r>
            <a:r>
              <a:rPr lang="tr-TR" dirty="0" smtClean="0">
                <a:solidFill>
                  <a:prstClr val="black"/>
                </a:solidFill>
                <a:latin typeface="Garamond" panose="02020404030301010803" pitchFamily="18" charset="0"/>
              </a:rPr>
              <a:t> </a:t>
            </a:r>
            <a:r>
              <a:rPr lang="tr-TR" sz="2000" dirty="0" err="1">
                <a:solidFill>
                  <a:srgbClr val="FF0000"/>
                </a:solidFill>
                <a:latin typeface="Garamond" panose="02020404030301010803" pitchFamily="18" charset="0"/>
              </a:rPr>
              <a:t>layout_width</a:t>
            </a:r>
            <a:r>
              <a:rPr lang="tr-TR" sz="2000" dirty="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yeniden </a:t>
            </a:r>
            <a:r>
              <a:rPr lang="tr-TR" sz="2000" dirty="0" err="1" smtClean="0">
                <a:solidFill>
                  <a:srgbClr val="0070C0"/>
                </a:solidFill>
                <a:latin typeface="Garamond" panose="02020404030301010803" pitchFamily="18" charset="0"/>
              </a:rPr>
              <a:t>wrap_content</a:t>
            </a:r>
            <a:endParaRPr lang="tr-TR" sz="2000" dirty="0">
              <a:solidFill>
                <a:prstClr val="black"/>
              </a:solidFill>
              <a:latin typeface="Garamond" panose="02020404030301010803" pitchFamily="18" charset="0"/>
            </a:endParaRPr>
          </a:p>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2.TextView’in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ise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p>
        </p:txBody>
      </p:sp>
      <p:pic>
        <p:nvPicPr>
          <p:cNvPr id="7" name="Resim 6"/>
          <p:cNvPicPr>
            <a:picLocks noChangeAspect="1"/>
          </p:cNvPicPr>
          <p:nvPr/>
        </p:nvPicPr>
        <p:blipFill>
          <a:blip r:embed="rId3"/>
          <a:stretch>
            <a:fillRect/>
          </a:stretch>
        </p:blipFill>
        <p:spPr>
          <a:xfrm>
            <a:off x="7203057" y="2192452"/>
            <a:ext cx="3564506" cy="4527182"/>
          </a:xfrm>
          <a:prstGeom prst="rect">
            <a:avLst/>
          </a:prstGeom>
        </p:spPr>
      </p:pic>
      <p:sp>
        <p:nvSpPr>
          <p:cNvPr id="14" name="Yuvarlatılmış Dikdörtgen 13"/>
          <p:cNvSpPr/>
          <p:nvPr/>
        </p:nvSpPr>
        <p:spPr>
          <a:xfrm>
            <a:off x="1776918" y="4291352"/>
            <a:ext cx="2389640" cy="1415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9" name="Dikdörtgen 8"/>
          <p:cNvSpPr/>
          <p:nvPr/>
        </p:nvSpPr>
        <p:spPr>
          <a:xfrm>
            <a:off x="234235" y="584775"/>
            <a:ext cx="2031325" cy="400110"/>
          </a:xfrm>
          <a:prstGeom prst="rect">
            <a:avLst/>
          </a:prstGeom>
        </p:spPr>
        <p:txBody>
          <a:bodyPr wrap="none">
            <a:spAutoFit/>
          </a:bodyPr>
          <a:lstStyle/>
          <a:p>
            <a:r>
              <a:rPr lang="tr-TR" sz="2000" dirty="0" smtClean="0">
                <a:solidFill>
                  <a:prstClr val="black"/>
                </a:solidFill>
                <a:latin typeface="Garamond" panose="02020404030301010803" pitchFamily="18" charset="0"/>
              </a:rPr>
              <a:t>Aynı </a:t>
            </a:r>
            <a:r>
              <a:rPr lang="tr-TR" sz="2000" dirty="0">
                <a:solidFill>
                  <a:prstClr val="black"/>
                </a:solidFill>
                <a:latin typeface="Garamond" panose="02020404030301010803" pitchFamily="18" charset="0"/>
              </a:rPr>
              <a:t>örnekte;	</a:t>
            </a:r>
          </a:p>
        </p:txBody>
      </p:sp>
      <p:sp>
        <p:nvSpPr>
          <p:cNvPr id="10" name="Dikdörtgen 9"/>
          <p:cNvSpPr/>
          <p:nvPr/>
        </p:nvSpPr>
        <p:spPr>
          <a:xfrm>
            <a:off x="100822" y="1573343"/>
            <a:ext cx="12091178" cy="646331"/>
          </a:xfrm>
          <a:prstGeom prst="rect">
            <a:avLst/>
          </a:prstGeom>
        </p:spPr>
        <p:txBody>
          <a:bodyPr wrap="square">
            <a:spAutoFit/>
          </a:bodyPr>
          <a:lstStyle/>
          <a:p>
            <a:r>
              <a:rPr lang="tr-TR" dirty="0" smtClean="0">
                <a:solidFill>
                  <a:prstClr val="black"/>
                </a:solidFill>
                <a:latin typeface="Garamond" panose="02020404030301010803" pitchFamily="18" charset="0"/>
              </a:rPr>
              <a:t>1. </a:t>
            </a:r>
            <a:r>
              <a:rPr lang="tr-TR" dirty="0" err="1" smtClean="0">
                <a:solidFill>
                  <a:prstClr val="black"/>
                </a:solidFill>
                <a:latin typeface="Garamond" panose="02020404030301010803" pitchFamily="18" charset="0"/>
              </a:rPr>
              <a:t>TextView</a:t>
            </a:r>
            <a:r>
              <a:rPr lang="tr-TR"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dirty="0" smtClean="0">
                <a:solidFill>
                  <a:prstClr val="black"/>
                </a:solidFill>
                <a:latin typeface="Garamond" panose="02020404030301010803" pitchFamily="18" charset="0"/>
              </a:rPr>
              <a:t>) ilk yerleşen görsel olarak içeriği kadar yer kaplayacak, 2.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MERHABA</a:t>
            </a:r>
            <a:r>
              <a:rPr lang="tr-TR" dirty="0" smtClean="0">
                <a:solidFill>
                  <a:prstClr val="black"/>
                </a:solidFill>
                <a:latin typeface="Garamond" panose="02020404030301010803" pitchFamily="18" charset="0"/>
              </a:rPr>
              <a:t>) ise içinde </a:t>
            </a:r>
            <a:r>
              <a:rPr lang="tr-TR" dirty="0">
                <a:solidFill>
                  <a:prstClr val="black"/>
                </a:solidFill>
                <a:latin typeface="Garamond" panose="02020404030301010803" pitchFamily="18" charset="0"/>
              </a:rPr>
              <a:t>bulunduğu (</a:t>
            </a:r>
            <a:r>
              <a:rPr lang="tr-TR" dirty="0" err="1">
                <a:solidFill>
                  <a:prstClr val="black"/>
                </a:solidFill>
                <a:latin typeface="Garamond" panose="02020404030301010803" pitchFamily="18" charset="0"/>
              </a:rPr>
              <a:t>parent</a:t>
            </a:r>
            <a:r>
              <a:rPr lang="tr-TR" dirty="0">
                <a:solidFill>
                  <a:prstClr val="black"/>
                </a:solidFill>
                <a:latin typeface="Garamond" panose="02020404030301010803" pitchFamily="18" charset="0"/>
              </a:rPr>
              <a:t>) </a:t>
            </a:r>
            <a:r>
              <a:rPr lang="tr-TR" dirty="0" err="1">
                <a:solidFill>
                  <a:prstClr val="black"/>
                </a:solidFill>
                <a:latin typeface="Garamond" panose="02020404030301010803" pitchFamily="18" charset="0"/>
              </a:rPr>
              <a:t>LinearLayout’un</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kalan genişliğinin </a:t>
            </a:r>
            <a:r>
              <a:rPr lang="tr-TR" b="1" dirty="0">
                <a:solidFill>
                  <a:prstClr val="black"/>
                </a:solidFill>
                <a:latin typeface="Garamond" panose="02020404030301010803" pitchFamily="18" charset="0"/>
              </a:rPr>
              <a:t>tamamını</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kaplayacaktır. Dolayısıyla da 3</a:t>
            </a:r>
            <a:r>
              <a:rPr lang="tr-TR" dirty="0">
                <a:solidFill>
                  <a:prstClr val="black"/>
                </a:solidFill>
                <a:latin typeface="Garamond" panose="02020404030301010803" pitchFamily="18" charset="0"/>
              </a:rPr>
              <a:t>.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DÜNYA</a:t>
            </a:r>
            <a:r>
              <a:rPr lang="tr-TR" dirty="0" smtClean="0">
                <a:solidFill>
                  <a:prstClr val="black"/>
                </a:solidFill>
                <a:latin typeface="Garamond" panose="02020404030301010803" pitchFamily="18" charset="0"/>
              </a:rPr>
              <a:t>) </a:t>
            </a:r>
            <a:r>
              <a:rPr lang="tr-TR" dirty="0">
                <a:solidFill>
                  <a:prstClr val="black"/>
                </a:solidFill>
                <a:latin typeface="Garamond" panose="02020404030301010803" pitchFamily="18" charset="0"/>
              </a:rPr>
              <a:t>görünmeyecektir.</a:t>
            </a:r>
          </a:p>
        </p:txBody>
      </p:sp>
    </p:spTree>
    <p:extLst>
      <p:ext uri="{BB962C8B-B14F-4D97-AF65-F5344CB8AC3E}">
        <p14:creationId xmlns:p14="http://schemas.microsoft.com/office/powerpoint/2010/main" val="253226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265560" y="2499670"/>
            <a:ext cx="4762500" cy="4333875"/>
          </a:xfrm>
          <a:prstGeom prst="rect">
            <a:avLst/>
          </a:prstGeom>
        </p:spPr>
      </p:pic>
      <p:sp>
        <p:nvSpPr>
          <p:cNvPr id="3" name="Metin kutusu 2"/>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4" name="Dikdörtgen 3"/>
          <p:cNvSpPr/>
          <p:nvPr/>
        </p:nvSpPr>
        <p:spPr>
          <a:xfrm>
            <a:off x="234235" y="215443"/>
            <a:ext cx="114576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Örnek2d</a:t>
            </a:r>
            <a:endParaRPr lang="tr-TR" sz="2000" b="1" u="sng" dirty="0">
              <a:solidFill>
                <a:srgbClr val="7030A0"/>
              </a:solidFill>
            </a:endParaRPr>
          </a:p>
        </p:txBody>
      </p:sp>
      <p:pic>
        <p:nvPicPr>
          <p:cNvPr id="6" name="Resim 5"/>
          <p:cNvPicPr>
            <a:picLocks noChangeAspect="1"/>
          </p:cNvPicPr>
          <p:nvPr/>
        </p:nvPicPr>
        <p:blipFill>
          <a:blip r:embed="rId3"/>
          <a:stretch>
            <a:fillRect/>
          </a:stretch>
        </p:blipFill>
        <p:spPr>
          <a:xfrm>
            <a:off x="7884542" y="2499670"/>
            <a:ext cx="3769473" cy="4232989"/>
          </a:xfrm>
          <a:prstGeom prst="rect">
            <a:avLst/>
          </a:prstGeom>
        </p:spPr>
      </p:pic>
      <p:sp>
        <p:nvSpPr>
          <p:cNvPr id="7" name="Yuvarlatılmış Dikdörtgen 6"/>
          <p:cNvSpPr/>
          <p:nvPr/>
        </p:nvSpPr>
        <p:spPr>
          <a:xfrm>
            <a:off x="3346926" y="6349042"/>
            <a:ext cx="2398266" cy="16803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8" name="Yuvarlatılmış Dikdörtgen 7"/>
          <p:cNvSpPr/>
          <p:nvPr/>
        </p:nvSpPr>
        <p:spPr>
          <a:xfrm>
            <a:off x="3346926" y="5365628"/>
            <a:ext cx="2398266" cy="1552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9" name="Dikdörtgen 8"/>
          <p:cNvSpPr/>
          <p:nvPr/>
        </p:nvSpPr>
        <p:spPr>
          <a:xfrm>
            <a:off x="1535503" y="873254"/>
            <a:ext cx="10739887" cy="707886"/>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 2.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a:solidFill>
                  <a:prstClr val="black"/>
                </a:solidFill>
                <a:latin typeface="Garamond" panose="02020404030301010803" pitchFamily="18" charset="0"/>
              </a:rPr>
              <a:t>(HELLO WORLD)</a:t>
            </a:r>
            <a:r>
              <a:rPr lang="tr-TR" sz="11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layout_width</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özelliğini </a:t>
            </a:r>
            <a:r>
              <a:rPr lang="tr-TR" sz="2000" dirty="0">
                <a:solidFill>
                  <a:prstClr val="black"/>
                </a:solidFill>
                <a:latin typeface="Garamond" panose="02020404030301010803" pitchFamily="18" charset="0"/>
              </a:rPr>
              <a:t>yeniden </a:t>
            </a:r>
            <a:r>
              <a:rPr lang="tr-TR" sz="2000" dirty="0" err="1" smtClean="0">
                <a:solidFill>
                  <a:srgbClr val="0070C0"/>
                </a:solidFill>
                <a:latin typeface="Garamond" panose="02020404030301010803" pitchFamily="18" charset="0"/>
              </a:rPr>
              <a:t>wrap_content</a:t>
            </a:r>
            <a:endParaRPr lang="tr-TR" sz="2000" dirty="0">
              <a:solidFill>
                <a:prstClr val="black"/>
              </a:solidFill>
              <a:latin typeface="Garamond" panose="02020404030301010803" pitchFamily="18" charset="0"/>
            </a:endParaRPr>
          </a:p>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 3. </a:t>
            </a:r>
            <a:r>
              <a:rPr lang="tr-TR" sz="2000" dirty="0" err="1">
                <a:solidFill>
                  <a:prstClr val="black"/>
                </a:solidFill>
                <a:latin typeface="Garamond" panose="02020404030301010803" pitchFamily="18" charset="0"/>
              </a:rPr>
              <a:t>TextView’in</a:t>
            </a:r>
            <a:r>
              <a:rPr lang="tr-TR" sz="2000" dirty="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sz="1100" dirty="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ise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p>
        </p:txBody>
      </p:sp>
      <p:sp>
        <p:nvSpPr>
          <p:cNvPr id="10" name="Dikdörtgen 9"/>
          <p:cNvSpPr/>
          <p:nvPr/>
        </p:nvSpPr>
        <p:spPr>
          <a:xfrm>
            <a:off x="234235" y="584775"/>
            <a:ext cx="2031325" cy="400110"/>
          </a:xfrm>
          <a:prstGeom prst="rect">
            <a:avLst/>
          </a:prstGeom>
        </p:spPr>
        <p:txBody>
          <a:bodyPr wrap="none">
            <a:spAutoFit/>
          </a:bodyPr>
          <a:lstStyle/>
          <a:p>
            <a:r>
              <a:rPr lang="tr-TR" sz="2000" dirty="0">
                <a:solidFill>
                  <a:prstClr val="black"/>
                </a:solidFill>
                <a:latin typeface="Garamond" panose="02020404030301010803" pitchFamily="18" charset="0"/>
              </a:rPr>
              <a:t>Aynı örnekte;	</a:t>
            </a:r>
          </a:p>
        </p:txBody>
      </p:sp>
      <p:sp>
        <p:nvSpPr>
          <p:cNvPr id="11" name="Dikdörtgen 10"/>
          <p:cNvSpPr/>
          <p:nvPr/>
        </p:nvSpPr>
        <p:spPr>
          <a:xfrm>
            <a:off x="100822" y="1539432"/>
            <a:ext cx="12091178" cy="1200329"/>
          </a:xfrm>
          <a:prstGeom prst="rect">
            <a:avLst/>
          </a:prstGeom>
        </p:spPr>
        <p:txBody>
          <a:bodyPr wrap="square">
            <a:spAutoFit/>
          </a:bodyPr>
          <a:lstStyle/>
          <a:p>
            <a:r>
              <a:rPr lang="tr-TR" dirty="0" smtClean="0">
                <a:solidFill>
                  <a:prstClr val="black"/>
                </a:solidFill>
                <a:latin typeface="Garamond" panose="02020404030301010803" pitchFamily="18" charset="0"/>
              </a:rPr>
              <a:t>İlk yerleşen 2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sz="1100" dirty="0">
                <a:solidFill>
                  <a:prstClr val="black"/>
                </a:solidFill>
                <a:latin typeface="Garamond" panose="02020404030301010803" pitchFamily="18" charset="0"/>
              </a:rPr>
              <a:t>HELLO </a:t>
            </a:r>
            <a:r>
              <a:rPr lang="tr-TR" sz="1100" dirty="0" smtClean="0">
                <a:solidFill>
                  <a:prstClr val="black"/>
                </a:solidFill>
                <a:latin typeface="Garamond" panose="02020404030301010803" pitchFamily="18" charset="0"/>
              </a:rPr>
              <a:t>WORLD ve  MERHABA</a:t>
            </a:r>
            <a:r>
              <a:rPr lang="tr-TR" dirty="0" smtClean="0">
                <a:solidFill>
                  <a:prstClr val="black"/>
                </a:solidFill>
                <a:latin typeface="Garamond" panose="02020404030301010803" pitchFamily="18" charset="0"/>
              </a:rPr>
              <a:t>) içerikleri kadar yer kaplayacak, 3.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DÜNYA</a:t>
            </a:r>
            <a:r>
              <a:rPr lang="tr-TR" dirty="0" smtClean="0">
                <a:solidFill>
                  <a:prstClr val="black"/>
                </a:solidFill>
                <a:latin typeface="Garamond" panose="02020404030301010803" pitchFamily="18" charset="0"/>
              </a:rPr>
              <a:t>) ise içinde </a:t>
            </a:r>
            <a:r>
              <a:rPr lang="tr-TR" dirty="0">
                <a:solidFill>
                  <a:prstClr val="black"/>
                </a:solidFill>
                <a:latin typeface="Garamond" panose="02020404030301010803" pitchFamily="18" charset="0"/>
              </a:rPr>
              <a:t>bulunduğu (</a:t>
            </a:r>
            <a:r>
              <a:rPr lang="tr-TR" dirty="0" err="1">
                <a:solidFill>
                  <a:prstClr val="black"/>
                </a:solidFill>
                <a:latin typeface="Garamond" panose="02020404030301010803" pitchFamily="18" charset="0"/>
              </a:rPr>
              <a:t>parent</a:t>
            </a:r>
            <a:r>
              <a:rPr lang="tr-TR" dirty="0">
                <a:solidFill>
                  <a:prstClr val="black"/>
                </a:solidFill>
                <a:latin typeface="Garamond" panose="02020404030301010803" pitchFamily="18" charset="0"/>
              </a:rPr>
              <a:t>) </a:t>
            </a:r>
            <a:r>
              <a:rPr lang="tr-TR" dirty="0" err="1">
                <a:solidFill>
                  <a:prstClr val="black"/>
                </a:solidFill>
                <a:latin typeface="Garamond" panose="02020404030301010803" pitchFamily="18" charset="0"/>
              </a:rPr>
              <a:t>LinearLayout’un</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kalan genişliğinin </a:t>
            </a:r>
            <a:r>
              <a:rPr lang="tr-TR" dirty="0">
                <a:solidFill>
                  <a:prstClr val="black"/>
                </a:solidFill>
                <a:latin typeface="Garamond" panose="02020404030301010803" pitchFamily="18" charset="0"/>
              </a:rPr>
              <a:t>tamamını </a:t>
            </a:r>
            <a:r>
              <a:rPr lang="tr-TR" dirty="0" smtClean="0">
                <a:solidFill>
                  <a:prstClr val="black"/>
                </a:solidFill>
                <a:latin typeface="Garamond" panose="02020404030301010803" pitchFamily="18" charset="0"/>
              </a:rPr>
              <a:t>kaplayacaktır. Eğer </a:t>
            </a:r>
            <a:r>
              <a:rPr lang="tr-TR" dirty="0">
                <a:solidFill>
                  <a:prstClr val="black"/>
                </a:solidFill>
                <a:latin typeface="Garamond" panose="02020404030301010803" pitchFamily="18" charset="0"/>
              </a:rPr>
              <a:t>3.TextView’in (</a:t>
            </a:r>
            <a:r>
              <a:rPr lang="tr-TR" sz="1100" dirty="0">
                <a:solidFill>
                  <a:prstClr val="black"/>
                </a:solidFill>
                <a:latin typeface="Garamond" panose="02020404030301010803" pitchFamily="18" charset="0"/>
              </a:rPr>
              <a:t>DÜNYA</a:t>
            </a:r>
            <a:r>
              <a:rPr lang="tr-TR" dirty="0">
                <a:solidFill>
                  <a:prstClr val="black"/>
                </a:solidFill>
                <a:latin typeface="Garamond" panose="02020404030301010803" pitchFamily="18" charset="0"/>
              </a:rPr>
              <a:t>) </a:t>
            </a:r>
            <a:r>
              <a:rPr lang="tr-TR" dirty="0" err="1">
                <a:solidFill>
                  <a:srgbClr val="FF0000"/>
                </a:solidFill>
                <a:latin typeface="Garamond" panose="02020404030301010803" pitchFamily="18" charset="0"/>
              </a:rPr>
              <a:t>layout_width</a:t>
            </a:r>
            <a:r>
              <a:rPr lang="tr-TR" dirty="0">
                <a:solidFill>
                  <a:srgbClr val="FF0000"/>
                </a:solidFill>
                <a:latin typeface="Garamond" panose="02020404030301010803" pitchFamily="18" charset="0"/>
              </a:rPr>
              <a:t> </a:t>
            </a:r>
            <a:r>
              <a:rPr lang="tr-TR" dirty="0">
                <a:solidFill>
                  <a:prstClr val="black"/>
                </a:solidFill>
                <a:latin typeface="Garamond" panose="02020404030301010803" pitchFamily="18" charset="0"/>
              </a:rPr>
              <a:t>özelliğini </a:t>
            </a:r>
            <a:r>
              <a:rPr lang="tr-TR" dirty="0" smtClean="0">
                <a:solidFill>
                  <a:prstClr val="black"/>
                </a:solidFill>
                <a:latin typeface="Garamond" panose="02020404030301010803" pitchFamily="18" charset="0"/>
              </a:rPr>
              <a:t>de yeniden </a:t>
            </a:r>
            <a:r>
              <a:rPr lang="tr-TR" dirty="0" err="1" smtClean="0">
                <a:solidFill>
                  <a:srgbClr val="0070C0"/>
                </a:solidFill>
                <a:latin typeface="Garamond" panose="02020404030301010803" pitchFamily="18" charset="0"/>
              </a:rPr>
              <a:t>wrap_content</a:t>
            </a:r>
            <a:r>
              <a:rPr lang="tr-TR" dirty="0" smtClean="0">
                <a:solidFill>
                  <a:srgbClr val="0070C0"/>
                </a:solidFill>
                <a:latin typeface="Garamond" panose="02020404030301010803" pitchFamily="18" charset="0"/>
              </a:rPr>
              <a:t> </a:t>
            </a:r>
            <a:r>
              <a:rPr lang="tr-TR" dirty="0" smtClean="0">
                <a:solidFill>
                  <a:prstClr val="black"/>
                </a:solidFill>
                <a:latin typeface="Garamond" panose="02020404030301010803" pitchFamily="18" charset="0"/>
              </a:rPr>
              <a:t>yaparsak başlangıçtaki örneğimiz olan </a:t>
            </a:r>
            <a:r>
              <a:rPr lang="tr-TR" b="1" dirty="0" smtClean="0">
                <a:solidFill>
                  <a:prstClr val="black"/>
                </a:solidFill>
                <a:latin typeface="Garamond" panose="02020404030301010803" pitchFamily="18" charset="0"/>
              </a:rPr>
              <a:t>örnek2a</a:t>
            </a:r>
            <a:r>
              <a:rPr lang="tr-TR" dirty="0" smtClean="0">
                <a:solidFill>
                  <a:prstClr val="black"/>
                </a:solidFill>
                <a:latin typeface="Garamond" panose="02020404030301010803" pitchFamily="18" charset="0"/>
              </a:rPr>
              <a:t>’ya </a:t>
            </a:r>
            <a:r>
              <a:rPr lang="tr-TR" dirty="0">
                <a:solidFill>
                  <a:prstClr val="black"/>
                </a:solidFill>
                <a:latin typeface="Garamond" panose="02020404030301010803" pitchFamily="18" charset="0"/>
              </a:rPr>
              <a:t>dönmüş oluruz.</a:t>
            </a:r>
          </a:p>
          <a:p>
            <a:endParaRPr lang="tr-TR" dirty="0">
              <a:solidFill>
                <a:prstClr val="black"/>
              </a:solidFill>
              <a:latin typeface="Garamond" panose="02020404030301010803" pitchFamily="18" charset="0"/>
            </a:endParaRPr>
          </a:p>
        </p:txBody>
      </p:sp>
    </p:spTree>
    <p:extLst>
      <p:ext uri="{BB962C8B-B14F-4D97-AF65-F5344CB8AC3E}">
        <p14:creationId xmlns:p14="http://schemas.microsoft.com/office/powerpoint/2010/main" val="2900969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4" name="Dikdörtgen 3"/>
          <p:cNvSpPr/>
          <p:nvPr/>
        </p:nvSpPr>
        <p:spPr>
          <a:xfrm>
            <a:off x="234235" y="215443"/>
            <a:ext cx="112492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Örnek2e</a:t>
            </a:r>
            <a:endParaRPr lang="tr-TR" sz="2000" b="1" u="sng" dirty="0">
              <a:solidFill>
                <a:srgbClr val="7030A0"/>
              </a:solidFill>
            </a:endParaRPr>
          </a:p>
        </p:txBody>
      </p:sp>
      <p:sp>
        <p:nvSpPr>
          <p:cNvPr id="9" name="Dikdörtgen 8"/>
          <p:cNvSpPr/>
          <p:nvPr/>
        </p:nvSpPr>
        <p:spPr>
          <a:xfrm>
            <a:off x="1535503" y="873254"/>
            <a:ext cx="10429335" cy="707886"/>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 1.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a:t>
            </a:r>
            <a:r>
              <a:rPr lang="tr-TR" sz="2000" dirty="0" err="1" smtClean="0">
                <a:solidFill>
                  <a:srgbClr val="0070C0"/>
                </a:solidFill>
                <a:latin typeface="Garamond" panose="02020404030301010803" pitchFamily="18" charset="0"/>
              </a:rPr>
              <a:t>match_parent</a:t>
            </a:r>
            <a:r>
              <a:rPr lang="tr-TR" sz="2000" dirty="0" smtClean="0">
                <a:solidFill>
                  <a:prstClr val="black"/>
                </a:solidFill>
                <a:latin typeface="Garamond" panose="02020404030301010803" pitchFamily="18" charset="0"/>
              </a:rPr>
              <a:t> yaparsak bu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tüm yüksekliği kaplayacaktır.</a:t>
            </a:r>
            <a:endParaRPr lang="tr-TR" sz="2000" dirty="0">
              <a:solidFill>
                <a:prstClr val="black"/>
              </a:solidFill>
              <a:latin typeface="Garamond" panose="02020404030301010803" pitchFamily="18" charset="0"/>
            </a:endParaRPr>
          </a:p>
        </p:txBody>
      </p:sp>
      <p:sp>
        <p:nvSpPr>
          <p:cNvPr id="10" name="Dikdörtgen 9"/>
          <p:cNvSpPr/>
          <p:nvPr/>
        </p:nvSpPr>
        <p:spPr>
          <a:xfrm>
            <a:off x="234235" y="584775"/>
            <a:ext cx="2031325" cy="400110"/>
          </a:xfrm>
          <a:prstGeom prst="rect">
            <a:avLst/>
          </a:prstGeom>
        </p:spPr>
        <p:txBody>
          <a:bodyPr wrap="none">
            <a:spAutoFit/>
          </a:bodyPr>
          <a:lstStyle/>
          <a:p>
            <a:r>
              <a:rPr lang="tr-TR" sz="2000" dirty="0">
                <a:solidFill>
                  <a:prstClr val="black"/>
                </a:solidFill>
                <a:latin typeface="Garamond" panose="02020404030301010803" pitchFamily="18" charset="0"/>
              </a:rPr>
              <a:t>Aynı örnekte;	</a:t>
            </a:r>
          </a:p>
        </p:txBody>
      </p:sp>
      <p:pic>
        <p:nvPicPr>
          <p:cNvPr id="12" name="Resim 11"/>
          <p:cNvPicPr>
            <a:picLocks noChangeAspect="1"/>
          </p:cNvPicPr>
          <p:nvPr/>
        </p:nvPicPr>
        <p:blipFill>
          <a:blip r:embed="rId2"/>
          <a:stretch>
            <a:fillRect/>
          </a:stretch>
        </p:blipFill>
        <p:spPr>
          <a:xfrm>
            <a:off x="8209944" y="2416688"/>
            <a:ext cx="2970183" cy="3828836"/>
          </a:xfrm>
          <a:prstGeom prst="rect">
            <a:avLst/>
          </a:prstGeom>
        </p:spPr>
      </p:pic>
      <p:pic>
        <p:nvPicPr>
          <p:cNvPr id="5" name="Resim 4"/>
          <p:cNvPicPr>
            <a:picLocks noChangeAspect="1"/>
          </p:cNvPicPr>
          <p:nvPr/>
        </p:nvPicPr>
        <p:blipFill>
          <a:blip r:embed="rId3"/>
          <a:stretch>
            <a:fillRect/>
          </a:stretch>
        </p:blipFill>
        <p:spPr>
          <a:xfrm>
            <a:off x="992039" y="2041618"/>
            <a:ext cx="5429250" cy="4000500"/>
          </a:xfrm>
          <a:prstGeom prst="rect">
            <a:avLst/>
          </a:prstGeom>
        </p:spPr>
      </p:pic>
      <p:sp>
        <p:nvSpPr>
          <p:cNvPr id="7" name="Yuvarlatılmış Dikdörtgen 6"/>
          <p:cNvSpPr/>
          <p:nvPr/>
        </p:nvSpPr>
        <p:spPr>
          <a:xfrm>
            <a:off x="2051125" y="3933645"/>
            <a:ext cx="2460490" cy="1686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2522577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33891" y="1999016"/>
            <a:ext cx="5391150" cy="3981450"/>
          </a:xfrm>
          <a:prstGeom prst="rect">
            <a:avLst/>
          </a:prstGeom>
        </p:spPr>
      </p:pic>
      <p:sp>
        <p:nvSpPr>
          <p:cNvPr id="3" name="Metin kutusu 2"/>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4" name="Dikdörtgen 3"/>
          <p:cNvSpPr/>
          <p:nvPr/>
        </p:nvSpPr>
        <p:spPr>
          <a:xfrm>
            <a:off x="234235" y="215443"/>
            <a:ext cx="108164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Örnek2f</a:t>
            </a:r>
            <a:endParaRPr lang="tr-TR" sz="2000" b="1" u="sng" dirty="0">
              <a:solidFill>
                <a:srgbClr val="7030A0"/>
              </a:solidFill>
            </a:endParaRPr>
          </a:p>
        </p:txBody>
      </p:sp>
      <p:sp>
        <p:nvSpPr>
          <p:cNvPr id="9" name="Dikdörtgen 8"/>
          <p:cNvSpPr/>
          <p:nvPr/>
        </p:nvSpPr>
        <p:spPr>
          <a:xfrm>
            <a:off x="1535503" y="873254"/>
            <a:ext cx="10739887" cy="707886"/>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 2.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a:t>
            </a:r>
            <a:r>
              <a:rPr lang="tr-TR" sz="2000" dirty="0" err="1" smtClean="0">
                <a:solidFill>
                  <a:srgbClr val="0070C0"/>
                </a:solidFill>
                <a:latin typeface="Garamond" panose="02020404030301010803" pitchFamily="18" charset="0"/>
              </a:rPr>
              <a:t>match_parent</a:t>
            </a:r>
            <a:r>
              <a:rPr lang="tr-TR" sz="2000" dirty="0" smtClean="0">
                <a:solidFill>
                  <a:prstClr val="black"/>
                </a:solidFill>
                <a:latin typeface="Garamond" panose="02020404030301010803" pitchFamily="18" charset="0"/>
              </a:rPr>
              <a:t> yaparsak bu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de tüm </a:t>
            </a:r>
          </a:p>
          <a:p>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      yüksekliği kaplayacak ve tasarım aşağıdaki hale gelecektir.</a:t>
            </a:r>
            <a:endParaRPr lang="tr-TR" sz="2000" dirty="0">
              <a:solidFill>
                <a:prstClr val="black"/>
              </a:solidFill>
              <a:latin typeface="Garamond" panose="02020404030301010803" pitchFamily="18" charset="0"/>
            </a:endParaRPr>
          </a:p>
        </p:txBody>
      </p:sp>
      <p:sp>
        <p:nvSpPr>
          <p:cNvPr id="10" name="Dikdörtgen 9"/>
          <p:cNvSpPr/>
          <p:nvPr/>
        </p:nvSpPr>
        <p:spPr>
          <a:xfrm>
            <a:off x="234235" y="584775"/>
            <a:ext cx="2031325" cy="400110"/>
          </a:xfrm>
          <a:prstGeom prst="rect">
            <a:avLst/>
          </a:prstGeom>
        </p:spPr>
        <p:txBody>
          <a:bodyPr wrap="none">
            <a:spAutoFit/>
          </a:bodyPr>
          <a:lstStyle/>
          <a:p>
            <a:r>
              <a:rPr lang="tr-TR" sz="2000" dirty="0">
                <a:solidFill>
                  <a:prstClr val="black"/>
                </a:solidFill>
                <a:latin typeface="Garamond" panose="02020404030301010803" pitchFamily="18" charset="0"/>
              </a:rPr>
              <a:t>Aynı örnekte;	</a:t>
            </a:r>
          </a:p>
        </p:txBody>
      </p:sp>
      <p:sp>
        <p:nvSpPr>
          <p:cNvPr id="7" name="Yuvarlatılmış Dikdörtgen 6"/>
          <p:cNvSpPr/>
          <p:nvPr/>
        </p:nvSpPr>
        <p:spPr>
          <a:xfrm>
            <a:off x="1793820" y="4684144"/>
            <a:ext cx="2460490" cy="1686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pic>
        <p:nvPicPr>
          <p:cNvPr id="6" name="Resim 5"/>
          <p:cNvPicPr>
            <a:picLocks noChangeAspect="1"/>
          </p:cNvPicPr>
          <p:nvPr/>
        </p:nvPicPr>
        <p:blipFill>
          <a:blip r:embed="rId3"/>
          <a:stretch>
            <a:fillRect/>
          </a:stretch>
        </p:blipFill>
        <p:spPr>
          <a:xfrm>
            <a:off x="7184970" y="1999016"/>
            <a:ext cx="3662776" cy="4590061"/>
          </a:xfrm>
          <a:prstGeom prst="rect">
            <a:avLst/>
          </a:prstGeom>
        </p:spPr>
      </p:pic>
    </p:spTree>
    <p:extLst>
      <p:ext uri="{BB962C8B-B14F-4D97-AF65-F5344CB8AC3E}">
        <p14:creationId xmlns:p14="http://schemas.microsoft.com/office/powerpoint/2010/main" val="575278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33891" y="1999016"/>
            <a:ext cx="5391150" cy="3981450"/>
          </a:xfrm>
          <a:prstGeom prst="rect">
            <a:avLst/>
          </a:prstGeom>
        </p:spPr>
      </p:pic>
      <p:sp>
        <p:nvSpPr>
          <p:cNvPr id="3" name="Metin kutusu 2"/>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4" name="Dikdörtgen 3"/>
          <p:cNvSpPr/>
          <p:nvPr/>
        </p:nvSpPr>
        <p:spPr>
          <a:xfrm>
            <a:off x="234235" y="215443"/>
            <a:ext cx="1144159"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Örnek2g</a:t>
            </a:r>
            <a:endParaRPr lang="tr-TR" sz="2000" b="1" u="sng" dirty="0">
              <a:solidFill>
                <a:srgbClr val="7030A0"/>
              </a:solidFill>
            </a:endParaRPr>
          </a:p>
        </p:txBody>
      </p:sp>
      <p:sp>
        <p:nvSpPr>
          <p:cNvPr id="9" name="Dikdörtgen 8"/>
          <p:cNvSpPr/>
          <p:nvPr/>
        </p:nvSpPr>
        <p:spPr>
          <a:xfrm>
            <a:off x="1535503" y="873254"/>
            <a:ext cx="10739887" cy="707886"/>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3</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DÜNYA</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a:t>
            </a:r>
            <a:r>
              <a:rPr lang="tr-TR" sz="2000" dirty="0" smtClean="0">
                <a:solidFill>
                  <a:prstClr val="black"/>
                </a:solidFill>
                <a:latin typeface="Garamond" panose="02020404030301010803" pitchFamily="18" charset="0"/>
              </a:rPr>
              <a:t>de </a:t>
            </a:r>
            <a:r>
              <a:rPr lang="tr-TR" sz="2000" dirty="0" err="1" smtClean="0">
                <a:solidFill>
                  <a:srgbClr val="0070C0"/>
                </a:solidFill>
                <a:latin typeface="Garamond" panose="02020404030301010803" pitchFamily="18" charset="0"/>
              </a:rPr>
              <a:t>match_parent</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yaparsak bu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de tüm    yüksekliği kaplayacak ve tasarım aşağıdaki hale gelecektir.</a:t>
            </a:r>
            <a:endParaRPr lang="tr-TR" sz="2000" dirty="0">
              <a:solidFill>
                <a:prstClr val="black"/>
              </a:solidFill>
              <a:latin typeface="Garamond" panose="02020404030301010803" pitchFamily="18" charset="0"/>
            </a:endParaRPr>
          </a:p>
        </p:txBody>
      </p:sp>
      <p:sp>
        <p:nvSpPr>
          <p:cNvPr id="10" name="Dikdörtgen 9"/>
          <p:cNvSpPr/>
          <p:nvPr/>
        </p:nvSpPr>
        <p:spPr>
          <a:xfrm>
            <a:off x="234235" y="584775"/>
            <a:ext cx="2031325" cy="400110"/>
          </a:xfrm>
          <a:prstGeom prst="rect">
            <a:avLst/>
          </a:prstGeom>
        </p:spPr>
        <p:txBody>
          <a:bodyPr wrap="none">
            <a:spAutoFit/>
          </a:bodyPr>
          <a:lstStyle/>
          <a:p>
            <a:r>
              <a:rPr lang="tr-TR" sz="2000" dirty="0">
                <a:solidFill>
                  <a:prstClr val="black"/>
                </a:solidFill>
                <a:latin typeface="Garamond" panose="02020404030301010803" pitchFamily="18" charset="0"/>
              </a:rPr>
              <a:t>Aynı örnekte;	</a:t>
            </a:r>
          </a:p>
        </p:txBody>
      </p:sp>
      <p:sp>
        <p:nvSpPr>
          <p:cNvPr id="7" name="Yuvarlatılmış Dikdörtgen 6"/>
          <p:cNvSpPr/>
          <p:nvPr/>
        </p:nvSpPr>
        <p:spPr>
          <a:xfrm>
            <a:off x="1793820" y="4684144"/>
            <a:ext cx="2460490" cy="1686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pic>
        <p:nvPicPr>
          <p:cNvPr id="5" name="Resim 4"/>
          <p:cNvPicPr>
            <a:picLocks noChangeAspect="1"/>
          </p:cNvPicPr>
          <p:nvPr/>
        </p:nvPicPr>
        <p:blipFill>
          <a:blip r:embed="rId3"/>
          <a:stretch>
            <a:fillRect/>
          </a:stretch>
        </p:blipFill>
        <p:spPr>
          <a:xfrm>
            <a:off x="7283839" y="1999016"/>
            <a:ext cx="3660337" cy="4567148"/>
          </a:xfrm>
          <a:prstGeom prst="rect">
            <a:avLst/>
          </a:prstGeom>
        </p:spPr>
      </p:pic>
    </p:spTree>
    <p:extLst>
      <p:ext uri="{BB962C8B-B14F-4D97-AF65-F5344CB8AC3E}">
        <p14:creationId xmlns:p14="http://schemas.microsoft.com/office/powerpoint/2010/main" val="1512649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511186" y="2468848"/>
            <a:ext cx="4762500" cy="4324350"/>
          </a:xfrm>
          <a:prstGeom prst="rect">
            <a:avLst/>
          </a:prstGeom>
        </p:spPr>
      </p:pic>
      <p:pic>
        <p:nvPicPr>
          <p:cNvPr id="4" name="Resim 3"/>
          <p:cNvPicPr>
            <a:picLocks noChangeAspect="1"/>
          </p:cNvPicPr>
          <p:nvPr/>
        </p:nvPicPr>
        <p:blipFill>
          <a:blip r:embed="rId3"/>
          <a:stretch>
            <a:fillRect/>
          </a:stretch>
        </p:blipFill>
        <p:spPr>
          <a:xfrm>
            <a:off x="4183308" y="0"/>
            <a:ext cx="3670110" cy="859611"/>
          </a:xfrm>
          <a:prstGeom prst="rect">
            <a:avLst/>
          </a:prstGeom>
        </p:spPr>
      </p:pic>
      <p:sp>
        <p:nvSpPr>
          <p:cNvPr id="5" name="Dikdörtgen 4"/>
          <p:cNvSpPr/>
          <p:nvPr/>
        </p:nvSpPr>
        <p:spPr>
          <a:xfrm>
            <a:off x="234235" y="215443"/>
            <a:ext cx="1128129"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Örnek3a</a:t>
            </a:r>
            <a:endParaRPr lang="tr-TR" sz="2000" b="1" u="sng" dirty="0">
              <a:solidFill>
                <a:srgbClr val="7030A0"/>
              </a:solidFill>
            </a:endParaRPr>
          </a:p>
        </p:txBody>
      </p:sp>
      <p:sp>
        <p:nvSpPr>
          <p:cNvPr id="6" name="Dikdörtgen 5"/>
          <p:cNvSpPr/>
          <p:nvPr/>
        </p:nvSpPr>
        <p:spPr>
          <a:xfrm>
            <a:off x="234235" y="584775"/>
            <a:ext cx="1107996" cy="400110"/>
          </a:xfrm>
          <a:prstGeom prst="rect">
            <a:avLst/>
          </a:prstGeom>
        </p:spPr>
        <p:txBody>
          <a:bodyPr wrap="none">
            <a:spAutoFit/>
          </a:bodyPr>
          <a:lstStyle/>
          <a:p>
            <a:r>
              <a:rPr lang="tr-TR" sz="2000" dirty="0" smtClean="0">
                <a:solidFill>
                  <a:prstClr val="black"/>
                </a:solidFill>
                <a:latin typeface="Garamond" panose="02020404030301010803" pitchFamily="18" charset="0"/>
              </a:rPr>
              <a:t>Bu kez;</a:t>
            </a:r>
            <a:r>
              <a:rPr lang="tr-TR" sz="2000" dirty="0">
                <a:solidFill>
                  <a:prstClr val="black"/>
                </a:solidFill>
                <a:latin typeface="Garamond" panose="02020404030301010803" pitchFamily="18" charset="0"/>
              </a:rPr>
              <a:t>	</a:t>
            </a:r>
          </a:p>
        </p:txBody>
      </p:sp>
      <p:sp>
        <p:nvSpPr>
          <p:cNvPr id="7" name="Dikdörtgen 6"/>
          <p:cNvSpPr/>
          <p:nvPr/>
        </p:nvSpPr>
        <p:spPr>
          <a:xfrm>
            <a:off x="1271570" y="1052121"/>
            <a:ext cx="10049931" cy="707886"/>
          </a:xfrm>
          <a:prstGeom prst="rect">
            <a:avLst/>
          </a:prstGeom>
        </p:spPr>
        <p:txBody>
          <a:bodyPr wrap="none">
            <a:spAutoFit/>
          </a:bodyPr>
          <a:lstStyle/>
          <a:p>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a:t>
            </a:r>
            <a:r>
              <a:rPr lang="tr-TR" sz="2000" dirty="0" err="1">
                <a:solidFill>
                  <a:srgbClr val="FF0000"/>
                </a:solidFill>
                <a:latin typeface="Garamond" panose="02020404030301010803" pitchFamily="18" charset="0"/>
              </a:rPr>
              <a:t>orientation</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özelliğini </a:t>
            </a:r>
            <a:r>
              <a:rPr lang="tr-TR" sz="2000" dirty="0" err="1" smtClean="0">
                <a:solidFill>
                  <a:srgbClr val="0070C0"/>
                </a:solidFill>
                <a:latin typeface="Garamond" panose="02020404030301010803" pitchFamily="18" charset="0"/>
              </a:rPr>
              <a:t>horizontal</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r>
              <a:rPr lang="tr-TR" sz="2000" dirty="0" err="1">
                <a:solidFill>
                  <a:srgbClr val="FF0000"/>
                </a:solidFill>
                <a:latin typeface="Garamond" panose="02020404030301010803" pitchFamily="18" charset="0"/>
              </a:rPr>
              <a:t>layout_width</a:t>
            </a:r>
            <a:r>
              <a:rPr lang="tr-TR" sz="2000" dirty="0" smtClean="0">
                <a:solidFill>
                  <a:prstClr val="black"/>
                </a:solidFill>
                <a:latin typeface="Garamond" panose="02020404030301010803" pitchFamily="18" charset="0"/>
              </a:rPr>
              <a:t> ve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özellikleri</a:t>
            </a:r>
          </a:p>
          <a:p>
            <a:r>
              <a:rPr lang="tr-TR" sz="2000" dirty="0" err="1" smtClean="0">
                <a:solidFill>
                  <a:srgbClr val="0070C0"/>
                </a:solidFill>
                <a:latin typeface="Garamond" panose="02020404030301010803" pitchFamily="18" charset="0"/>
              </a:rPr>
              <a:t>wrap_content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olan 3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aşağıdaki gibi alt alta görünecektir.</a:t>
            </a:r>
            <a:endParaRPr lang="tr-TR" sz="2000" dirty="0"/>
          </a:p>
        </p:txBody>
      </p:sp>
      <p:pic>
        <p:nvPicPr>
          <p:cNvPr id="8" name="Resim 7"/>
          <p:cNvPicPr>
            <a:picLocks noChangeAspect="1"/>
          </p:cNvPicPr>
          <p:nvPr/>
        </p:nvPicPr>
        <p:blipFill>
          <a:blip r:embed="rId4"/>
          <a:stretch>
            <a:fillRect/>
          </a:stretch>
        </p:blipFill>
        <p:spPr>
          <a:xfrm>
            <a:off x="7557311" y="1897811"/>
            <a:ext cx="3889389" cy="4895387"/>
          </a:xfrm>
          <a:prstGeom prst="rect">
            <a:avLst/>
          </a:prstGeom>
        </p:spPr>
      </p:pic>
    </p:spTree>
    <p:extLst>
      <p:ext uri="{BB962C8B-B14F-4D97-AF65-F5344CB8AC3E}">
        <p14:creationId xmlns:p14="http://schemas.microsoft.com/office/powerpoint/2010/main" val="246499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48147" y="2247850"/>
            <a:ext cx="4733925" cy="4324350"/>
          </a:xfrm>
          <a:prstGeom prst="rect">
            <a:avLst/>
          </a:prstGeom>
        </p:spPr>
      </p:pic>
      <p:pic>
        <p:nvPicPr>
          <p:cNvPr id="3" name="Resim 2"/>
          <p:cNvPicPr>
            <a:picLocks noChangeAspect="1"/>
          </p:cNvPicPr>
          <p:nvPr/>
        </p:nvPicPr>
        <p:blipFill>
          <a:blip r:embed="rId3"/>
          <a:stretch>
            <a:fillRect/>
          </a:stretch>
        </p:blipFill>
        <p:spPr>
          <a:xfrm>
            <a:off x="4183308" y="0"/>
            <a:ext cx="3670110" cy="859611"/>
          </a:xfrm>
          <a:prstGeom prst="rect">
            <a:avLst/>
          </a:prstGeom>
        </p:spPr>
      </p:pic>
      <p:sp>
        <p:nvSpPr>
          <p:cNvPr id="4" name="Dikdörtgen 3"/>
          <p:cNvSpPr/>
          <p:nvPr/>
        </p:nvSpPr>
        <p:spPr>
          <a:xfrm>
            <a:off x="113629" y="245139"/>
            <a:ext cx="114576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Örnek3b</a:t>
            </a:r>
            <a:endParaRPr lang="tr-TR" sz="2000" b="1" u="sng" dirty="0">
              <a:solidFill>
                <a:srgbClr val="7030A0"/>
              </a:solidFill>
            </a:endParaRPr>
          </a:p>
        </p:txBody>
      </p:sp>
      <p:sp>
        <p:nvSpPr>
          <p:cNvPr id="7" name="Dikdörtgen 6"/>
          <p:cNvSpPr/>
          <p:nvPr/>
        </p:nvSpPr>
        <p:spPr>
          <a:xfrm>
            <a:off x="113629" y="584775"/>
            <a:ext cx="12078371" cy="1323439"/>
          </a:xfrm>
          <a:prstGeom prst="rect">
            <a:avLst/>
          </a:prstGeom>
        </p:spPr>
        <p:txBody>
          <a:bodyPr wrap="none">
            <a:spAutoFit/>
          </a:bodyPr>
          <a:lstStyle/>
          <a:p>
            <a:r>
              <a:rPr lang="tr-TR" sz="2000" dirty="0" smtClean="0">
                <a:solidFill>
                  <a:prstClr val="black"/>
                </a:solidFill>
                <a:latin typeface="Garamond" panose="02020404030301010803" pitchFamily="18" charset="0"/>
              </a:rPr>
              <a:t>Önceki örnekte;</a:t>
            </a:r>
          </a:p>
          <a:p>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                        1.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a:t>
            </a:r>
          </a:p>
          <a:p>
            <a:r>
              <a:rPr lang="tr-TR" sz="2000" dirty="0" smtClean="0">
                <a:solidFill>
                  <a:prstClr val="black"/>
                </a:solidFill>
                <a:latin typeface="Garamond" panose="02020404030301010803" pitchFamily="18" charset="0"/>
              </a:rPr>
              <a:t>Bu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ilk </a:t>
            </a:r>
            <a:r>
              <a:rPr lang="tr-TR" sz="2000" dirty="0" smtClean="0">
                <a:solidFill>
                  <a:prstClr val="black"/>
                </a:solidFill>
                <a:latin typeface="Garamond" panose="02020404030301010803" pitchFamily="18" charset="0"/>
              </a:rPr>
              <a:t>yerleşen görsel olarak içinde bulunduğu (</a:t>
            </a:r>
            <a:r>
              <a:rPr lang="tr-TR" sz="2000" dirty="0" err="1" smtClean="0">
                <a:solidFill>
                  <a:prstClr val="black"/>
                </a:solidFill>
                <a:latin typeface="Garamond" panose="02020404030301010803" pitchFamily="18" charset="0"/>
              </a:rPr>
              <a:t>parent</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a:t>
            </a:r>
            <a:r>
              <a:rPr lang="tr-TR" sz="2000" b="1" dirty="0" smtClean="0">
                <a:solidFill>
                  <a:prstClr val="black"/>
                </a:solidFill>
                <a:latin typeface="Garamond" panose="02020404030301010803" pitchFamily="18" charset="0"/>
              </a:rPr>
              <a:t>yüksekliğinin</a:t>
            </a:r>
            <a:r>
              <a:rPr lang="tr-TR" sz="2000" dirty="0" smtClean="0">
                <a:solidFill>
                  <a:prstClr val="black"/>
                </a:solidFill>
                <a:latin typeface="Garamond" panose="02020404030301010803" pitchFamily="18" charset="0"/>
              </a:rPr>
              <a:t> tamamını kaplayacağı </a:t>
            </a:r>
          </a:p>
          <a:p>
            <a:r>
              <a:rPr lang="tr-TR" sz="2000" dirty="0" smtClean="0">
                <a:solidFill>
                  <a:prstClr val="black"/>
                </a:solidFill>
                <a:latin typeface="Garamond" panose="02020404030301010803" pitchFamily="18" charset="0"/>
              </a:rPr>
              <a:t>için 2.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ve 3.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DÜNYA</a:t>
            </a:r>
            <a:r>
              <a:rPr lang="tr-TR" sz="2000" dirty="0" smtClean="0">
                <a:solidFill>
                  <a:prstClr val="black"/>
                </a:solidFill>
                <a:latin typeface="Garamond" panose="02020404030301010803" pitchFamily="18" charset="0"/>
              </a:rPr>
              <a:t>)  görünmeyecektir.</a:t>
            </a:r>
          </a:p>
        </p:txBody>
      </p:sp>
      <p:pic>
        <p:nvPicPr>
          <p:cNvPr id="8" name="Resim 7"/>
          <p:cNvPicPr>
            <a:picLocks noChangeAspect="1"/>
          </p:cNvPicPr>
          <p:nvPr/>
        </p:nvPicPr>
        <p:blipFill>
          <a:blip r:embed="rId4"/>
          <a:stretch>
            <a:fillRect/>
          </a:stretch>
        </p:blipFill>
        <p:spPr>
          <a:xfrm>
            <a:off x="7755146" y="2247850"/>
            <a:ext cx="3549051" cy="4423455"/>
          </a:xfrm>
          <a:prstGeom prst="rect">
            <a:avLst/>
          </a:prstGeom>
        </p:spPr>
      </p:pic>
      <p:sp>
        <p:nvSpPr>
          <p:cNvPr id="9" name="Yuvarlatılmış Dikdörtgen 8"/>
          <p:cNvSpPr/>
          <p:nvPr/>
        </p:nvSpPr>
        <p:spPr>
          <a:xfrm>
            <a:off x="2415396" y="4287328"/>
            <a:ext cx="2432649" cy="1722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17188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stretch>
            <a:fillRect/>
          </a:stretch>
        </p:blipFill>
        <p:spPr>
          <a:xfrm>
            <a:off x="1343491" y="2509623"/>
            <a:ext cx="4781550" cy="3962400"/>
          </a:xfrm>
          <a:prstGeom prst="rect">
            <a:avLst/>
          </a:prstGeom>
        </p:spPr>
      </p:pic>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11" name="Dikdörtgen 10"/>
          <p:cNvSpPr/>
          <p:nvPr/>
        </p:nvSpPr>
        <p:spPr>
          <a:xfrm>
            <a:off x="234235" y="215443"/>
            <a:ext cx="112492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Örnek3c</a:t>
            </a:r>
            <a:endParaRPr lang="tr-TR" sz="2000" b="1" u="sng" dirty="0">
              <a:solidFill>
                <a:srgbClr val="7030A0"/>
              </a:solidFill>
            </a:endParaRPr>
          </a:p>
        </p:txBody>
      </p:sp>
      <p:sp>
        <p:nvSpPr>
          <p:cNvPr id="13" name="Dikdörtgen 12"/>
          <p:cNvSpPr/>
          <p:nvPr/>
        </p:nvSpPr>
        <p:spPr>
          <a:xfrm>
            <a:off x="1604514" y="781180"/>
            <a:ext cx="10739887" cy="707886"/>
          </a:xfrm>
          <a:prstGeom prst="rect">
            <a:avLst/>
          </a:prstGeom>
        </p:spPr>
        <p:txBody>
          <a:bodyPr wrap="square">
            <a:spAutoFit/>
          </a:bodyPr>
          <a:lstStyle/>
          <a:p>
            <a:pPr marL="342900" indent="-342900">
              <a:buFont typeface="Arial" panose="020B0604020202020204" pitchFamily="34" charset="0"/>
              <a:buChar char="•"/>
            </a:pPr>
            <a:r>
              <a:rPr lang="tr-TR" sz="2000" dirty="0">
                <a:solidFill>
                  <a:prstClr val="black"/>
                </a:solidFill>
                <a:latin typeface="Garamond" panose="02020404030301010803" pitchFamily="18" charset="0"/>
              </a:rPr>
              <a:t>1.TextView’in (</a:t>
            </a:r>
            <a:r>
              <a:rPr lang="tr-TR" sz="1100" dirty="0">
                <a:solidFill>
                  <a:prstClr val="black"/>
                </a:solidFill>
                <a:latin typeface="Garamond" panose="02020404030301010803" pitchFamily="18" charset="0"/>
              </a:rPr>
              <a:t>HELLO WORLD</a:t>
            </a:r>
            <a:r>
              <a:rPr lang="tr-TR" sz="2000" dirty="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yeniden </a:t>
            </a:r>
            <a:r>
              <a:rPr lang="tr-TR" sz="2000" dirty="0" err="1" smtClean="0">
                <a:solidFill>
                  <a:srgbClr val="0070C0"/>
                </a:solidFill>
                <a:latin typeface="Garamond" panose="02020404030301010803" pitchFamily="18" charset="0"/>
              </a:rPr>
              <a:t>wrap_content</a:t>
            </a:r>
            <a:endParaRPr lang="tr-TR" sz="2000" dirty="0">
              <a:solidFill>
                <a:prstClr val="black"/>
              </a:solidFill>
              <a:latin typeface="Garamond" panose="02020404030301010803" pitchFamily="18" charset="0"/>
            </a:endParaRPr>
          </a:p>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2.TextView’in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a:t>
            </a:r>
            <a:r>
              <a:rPr lang="tr-TR" sz="2000" dirty="0" err="1">
                <a:solidFill>
                  <a:srgbClr val="FF0000"/>
                </a:solidFill>
                <a:latin typeface="Garamond" panose="02020404030301010803" pitchFamily="18" charset="0"/>
              </a:rPr>
              <a:t>layout_height</a:t>
            </a:r>
            <a:r>
              <a:rPr lang="tr-TR" sz="2000" dirty="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ise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p>
        </p:txBody>
      </p:sp>
      <p:sp>
        <p:nvSpPr>
          <p:cNvPr id="9" name="Dikdörtgen 8"/>
          <p:cNvSpPr/>
          <p:nvPr/>
        </p:nvSpPr>
        <p:spPr>
          <a:xfrm>
            <a:off x="234235" y="518950"/>
            <a:ext cx="2031325" cy="400110"/>
          </a:xfrm>
          <a:prstGeom prst="rect">
            <a:avLst/>
          </a:prstGeom>
        </p:spPr>
        <p:txBody>
          <a:bodyPr wrap="none">
            <a:spAutoFit/>
          </a:bodyPr>
          <a:lstStyle/>
          <a:p>
            <a:r>
              <a:rPr lang="tr-TR" sz="2000" dirty="0" smtClean="0">
                <a:solidFill>
                  <a:prstClr val="black"/>
                </a:solidFill>
                <a:latin typeface="Garamond" panose="02020404030301010803" pitchFamily="18" charset="0"/>
              </a:rPr>
              <a:t>Aynı </a:t>
            </a:r>
            <a:r>
              <a:rPr lang="tr-TR" sz="2000" dirty="0">
                <a:solidFill>
                  <a:prstClr val="black"/>
                </a:solidFill>
                <a:latin typeface="Garamond" panose="02020404030301010803" pitchFamily="18" charset="0"/>
              </a:rPr>
              <a:t>örnekte;	</a:t>
            </a:r>
          </a:p>
        </p:txBody>
      </p:sp>
      <p:sp>
        <p:nvSpPr>
          <p:cNvPr id="10" name="Dikdörtgen 9"/>
          <p:cNvSpPr/>
          <p:nvPr/>
        </p:nvSpPr>
        <p:spPr>
          <a:xfrm>
            <a:off x="100822" y="1676179"/>
            <a:ext cx="12091178" cy="646331"/>
          </a:xfrm>
          <a:prstGeom prst="rect">
            <a:avLst/>
          </a:prstGeom>
        </p:spPr>
        <p:txBody>
          <a:bodyPr wrap="square">
            <a:spAutoFit/>
          </a:bodyPr>
          <a:lstStyle/>
          <a:p>
            <a:r>
              <a:rPr lang="tr-TR" dirty="0" smtClean="0">
                <a:solidFill>
                  <a:prstClr val="black"/>
                </a:solidFill>
                <a:latin typeface="Garamond" panose="02020404030301010803" pitchFamily="18" charset="0"/>
              </a:rPr>
              <a:t>1. </a:t>
            </a:r>
            <a:r>
              <a:rPr lang="tr-TR" dirty="0" err="1" smtClean="0">
                <a:solidFill>
                  <a:prstClr val="black"/>
                </a:solidFill>
                <a:latin typeface="Garamond" panose="02020404030301010803" pitchFamily="18" charset="0"/>
              </a:rPr>
              <a:t>TextView</a:t>
            </a:r>
            <a:r>
              <a:rPr lang="tr-TR"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dirty="0" smtClean="0">
                <a:solidFill>
                  <a:prstClr val="black"/>
                </a:solidFill>
                <a:latin typeface="Garamond" panose="02020404030301010803" pitchFamily="18" charset="0"/>
              </a:rPr>
              <a:t>) ilk yerleşen görsel olarak içeriği kadar yükseklik kaplayacak, 2.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MERHABA</a:t>
            </a:r>
            <a:r>
              <a:rPr lang="tr-TR" dirty="0" smtClean="0">
                <a:solidFill>
                  <a:prstClr val="black"/>
                </a:solidFill>
                <a:latin typeface="Garamond" panose="02020404030301010803" pitchFamily="18" charset="0"/>
              </a:rPr>
              <a:t>) ise içinde </a:t>
            </a:r>
            <a:r>
              <a:rPr lang="tr-TR" dirty="0">
                <a:solidFill>
                  <a:prstClr val="black"/>
                </a:solidFill>
                <a:latin typeface="Garamond" panose="02020404030301010803" pitchFamily="18" charset="0"/>
              </a:rPr>
              <a:t>bulunduğu (</a:t>
            </a:r>
            <a:r>
              <a:rPr lang="tr-TR" dirty="0" err="1">
                <a:solidFill>
                  <a:prstClr val="black"/>
                </a:solidFill>
                <a:latin typeface="Garamond" panose="02020404030301010803" pitchFamily="18" charset="0"/>
              </a:rPr>
              <a:t>parent</a:t>
            </a:r>
            <a:r>
              <a:rPr lang="tr-TR" dirty="0">
                <a:solidFill>
                  <a:prstClr val="black"/>
                </a:solidFill>
                <a:latin typeface="Garamond" panose="02020404030301010803" pitchFamily="18" charset="0"/>
              </a:rPr>
              <a:t>) </a:t>
            </a:r>
            <a:r>
              <a:rPr lang="tr-TR" dirty="0" err="1">
                <a:solidFill>
                  <a:prstClr val="black"/>
                </a:solidFill>
                <a:latin typeface="Garamond" panose="02020404030301010803" pitchFamily="18" charset="0"/>
              </a:rPr>
              <a:t>LinearLayout’un</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kalan yüksekliğinin </a:t>
            </a:r>
            <a:r>
              <a:rPr lang="tr-TR" dirty="0">
                <a:solidFill>
                  <a:prstClr val="black"/>
                </a:solidFill>
                <a:latin typeface="Garamond" panose="02020404030301010803" pitchFamily="18" charset="0"/>
              </a:rPr>
              <a:t>tamamını </a:t>
            </a:r>
            <a:r>
              <a:rPr lang="tr-TR" dirty="0" smtClean="0">
                <a:solidFill>
                  <a:prstClr val="black"/>
                </a:solidFill>
                <a:latin typeface="Garamond" panose="02020404030301010803" pitchFamily="18" charset="0"/>
              </a:rPr>
              <a:t>kaplayacağı için </a:t>
            </a:r>
            <a:r>
              <a:rPr lang="tr-TR" dirty="0">
                <a:solidFill>
                  <a:prstClr val="black"/>
                </a:solidFill>
                <a:latin typeface="Garamond" panose="02020404030301010803" pitchFamily="18" charset="0"/>
              </a:rPr>
              <a:t>diğer 3.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DÜNYA</a:t>
            </a:r>
            <a:r>
              <a:rPr lang="tr-TR" dirty="0" smtClean="0">
                <a:solidFill>
                  <a:prstClr val="black"/>
                </a:solidFill>
                <a:latin typeface="Garamond" panose="02020404030301010803" pitchFamily="18" charset="0"/>
              </a:rPr>
              <a:t>) </a:t>
            </a:r>
            <a:r>
              <a:rPr lang="tr-TR" dirty="0">
                <a:solidFill>
                  <a:prstClr val="black"/>
                </a:solidFill>
                <a:latin typeface="Garamond" panose="02020404030301010803" pitchFamily="18" charset="0"/>
              </a:rPr>
              <a:t>görünmeyecektir.</a:t>
            </a:r>
          </a:p>
        </p:txBody>
      </p:sp>
      <p:pic>
        <p:nvPicPr>
          <p:cNvPr id="2" name="Resim 1"/>
          <p:cNvPicPr>
            <a:picLocks noChangeAspect="1"/>
          </p:cNvPicPr>
          <p:nvPr/>
        </p:nvPicPr>
        <p:blipFill>
          <a:blip r:embed="rId3"/>
          <a:stretch>
            <a:fillRect/>
          </a:stretch>
        </p:blipFill>
        <p:spPr>
          <a:xfrm>
            <a:off x="7539487" y="2509623"/>
            <a:ext cx="3549950" cy="4415010"/>
          </a:xfrm>
          <a:prstGeom prst="rect">
            <a:avLst/>
          </a:prstGeom>
        </p:spPr>
      </p:pic>
      <p:sp>
        <p:nvSpPr>
          <p:cNvPr id="15" name="Yuvarlatılmış Dikdörtgen 14"/>
          <p:cNvSpPr/>
          <p:nvPr/>
        </p:nvSpPr>
        <p:spPr>
          <a:xfrm>
            <a:off x="2488811" y="4383380"/>
            <a:ext cx="2363637" cy="1247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
        <p:nvSpPr>
          <p:cNvPr id="16" name="Yuvarlatılmış Dikdörtgen 15"/>
          <p:cNvSpPr/>
          <p:nvPr/>
        </p:nvSpPr>
        <p:spPr>
          <a:xfrm>
            <a:off x="2488810" y="5179543"/>
            <a:ext cx="2363637" cy="1552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184513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11" name="Dikdörtgen 10"/>
          <p:cNvSpPr/>
          <p:nvPr/>
        </p:nvSpPr>
        <p:spPr>
          <a:xfrm>
            <a:off x="234235" y="215443"/>
            <a:ext cx="1145763" cy="400110"/>
          </a:xfrm>
          <a:prstGeom prst="rect">
            <a:avLst/>
          </a:prstGeom>
        </p:spPr>
        <p:txBody>
          <a:bodyPr wrap="none">
            <a:spAutoFit/>
          </a:bodyPr>
          <a:lstStyle/>
          <a:p>
            <a:r>
              <a:rPr lang="tr-TR" sz="2000" b="1" u="sng" dirty="0" smtClean="0">
                <a:solidFill>
                  <a:srgbClr val="7030A0"/>
                </a:solidFill>
                <a:latin typeface="Garamond" panose="02020404030301010803" pitchFamily="18" charset="0"/>
              </a:rPr>
              <a:t>Örnek3d</a:t>
            </a:r>
            <a:endParaRPr lang="tr-TR" sz="2000" b="1" u="sng" dirty="0">
              <a:solidFill>
                <a:srgbClr val="7030A0"/>
              </a:solidFill>
            </a:endParaRPr>
          </a:p>
        </p:txBody>
      </p:sp>
      <p:sp>
        <p:nvSpPr>
          <p:cNvPr id="13" name="Dikdörtgen 12"/>
          <p:cNvSpPr/>
          <p:nvPr/>
        </p:nvSpPr>
        <p:spPr>
          <a:xfrm>
            <a:off x="1535503" y="873254"/>
            <a:ext cx="10739887" cy="707886"/>
          </a:xfrm>
          <a:prstGeom prst="rect">
            <a:avLst/>
          </a:prstGeom>
        </p:spPr>
        <p:txBody>
          <a:bodyPr wrap="square">
            <a:spAutoFit/>
          </a:bodyPr>
          <a:lstStyle/>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2.TextView’in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a:t>
            </a:r>
            <a:r>
              <a:rPr lang="tr-TR" sz="2000" dirty="0" err="1">
                <a:solidFill>
                  <a:srgbClr val="FF0000"/>
                </a:solidFill>
                <a:latin typeface="Garamond" panose="02020404030301010803" pitchFamily="18" charset="0"/>
              </a:rPr>
              <a:t>layout_height</a:t>
            </a:r>
            <a:r>
              <a:rPr lang="tr-TR" sz="2000" dirty="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yeniden </a:t>
            </a:r>
            <a:r>
              <a:rPr lang="tr-TR" sz="2000" dirty="0" err="1" smtClean="0">
                <a:solidFill>
                  <a:srgbClr val="0070C0"/>
                </a:solidFill>
                <a:latin typeface="Garamond" panose="02020404030301010803" pitchFamily="18" charset="0"/>
              </a:rPr>
              <a:t>wrap_content</a:t>
            </a:r>
            <a:endParaRPr lang="tr-TR" sz="2000" dirty="0" smtClean="0">
              <a:solidFill>
                <a:prstClr val="black"/>
              </a:solidFill>
              <a:latin typeface="Garamond" panose="02020404030301010803" pitchFamily="18" charset="0"/>
            </a:endParaRPr>
          </a:p>
          <a:p>
            <a:pPr marL="342900" indent="-342900">
              <a:buFont typeface="Arial" panose="020B0604020202020204" pitchFamily="34" charset="0"/>
              <a:buChar char="•"/>
            </a:pPr>
            <a:r>
              <a:rPr lang="tr-TR" sz="2000" dirty="0" smtClean="0">
                <a:solidFill>
                  <a:prstClr val="black"/>
                </a:solidFill>
                <a:latin typeface="Garamond" panose="02020404030301010803" pitchFamily="18" charset="0"/>
              </a:rPr>
              <a:t>3.TextView’in (</a:t>
            </a:r>
            <a:r>
              <a:rPr lang="tr-TR" sz="1100" dirty="0" smtClean="0">
                <a:solidFill>
                  <a:prstClr val="black"/>
                </a:solidFill>
                <a:latin typeface="Garamond" panose="02020404030301010803" pitchFamily="18" charset="0"/>
              </a:rPr>
              <a:t>DÜNYA</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özelliğini yeniden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t>
            </a:r>
          </a:p>
        </p:txBody>
      </p:sp>
      <p:sp>
        <p:nvSpPr>
          <p:cNvPr id="9" name="Dikdörtgen 8"/>
          <p:cNvSpPr/>
          <p:nvPr/>
        </p:nvSpPr>
        <p:spPr>
          <a:xfrm>
            <a:off x="234235" y="584775"/>
            <a:ext cx="2031325" cy="400110"/>
          </a:xfrm>
          <a:prstGeom prst="rect">
            <a:avLst/>
          </a:prstGeom>
        </p:spPr>
        <p:txBody>
          <a:bodyPr wrap="none">
            <a:spAutoFit/>
          </a:bodyPr>
          <a:lstStyle/>
          <a:p>
            <a:r>
              <a:rPr lang="tr-TR" sz="2000" dirty="0" smtClean="0">
                <a:solidFill>
                  <a:prstClr val="black"/>
                </a:solidFill>
                <a:latin typeface="Garamond" panose="02020404030301010803" pitchFamily="18" charset="0"/>
              </a:rPr>
              <a:t>Aynı </a:t>
            </a:r>
            <a:r>
              <a:rPr lang="tr-TR" sz="2000" dirty="0">
                <a:solidFill>
                  <a:prstClr val="black"/>
                </a:solidFill>
                <a:latin typeface="Garamond" panose="02020404030301010803" pitchFamily="18" charset="0"/>
              </a:rPr>
              <a:t>örnekte;	</a:t>
            </a:r>
          </a:p>
        </p:txBody>
      </p:sp>
      <p:sp>
        <p:nvSpPr>
          <p:cNvPr id="10" name="Dikdörtgen 9"/>
          <p:cNvSpPr/>
          <p:nvPr/>
        </p:nvSpPr>
        <p:spPr>
          <a:xfrm>
            <a:off x="100822" y="1654592"/>
            <a:ext cx="12091178" cy="923330"/>
          </a:xfrm>
          <a:prstGeom prst="rect">
            <a:avLst/>
          </a:prstGeom>
        </p:spPr>
        <p:txBody>
          <a:bodyPr wrap="square">
            <a:spAutoFit/>
          </a:bodyPr>
          <a:lstStyle/>
          <a:p>
            <a:r>
              <a:rPr lang="tr-TR" dirty="0" smtClean="0">
                <a:solidFill>
                  <a:prstClr val="black"/>
                </a:solidFill>
                <a:latin typeface="Garamond" panose="02020404030301010803" pitchFamily="18" charset="0"/>
              </a:rPr>
              <a:t> 2. </a:t>
            </a:r>
            <a:r>
              <a:rPr lang="tr-TR" dirty="0" err="1" smtClean="0">
                <a:solidFill>
                  <a:prstClr val="black"/>
                </a:solidFill>
                <a:latin typeface="Garamond" panose="02020404030301010803" pitchFamily="18" charset="0"/>
              </a:rPr>
              <a:t>TextView</a:t>
            </a:r>
            <a:r>
              <a:rPr lang="tr-TR"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dirty="0" smtClean="0">
                <a:solidFill>
                  <a:prstClr val="black"/>
                </a:solidFill>
                <a:latin typeface="Garamond" panose="02020404030301010803" pitchFamily="18" charset="0"/>
              </a:rPr>
              <a:t>) ilk yerleşen görsel olarak içeriği kadar yükseklik kaplayacak, 3. </a:t>
            </a:r>
            <a:r>
              <a:rPr lang="tr-TR" dirty="0" err="1" smtClean="0">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DÜNYA</a:t>
            </a:r>
            <a:r>
              <a:rPr lang="tr-TR" dirty="0" smtClean="0">
                <a:solidFill>
                  <a:prstClr val="black"/>
                </a:solidFill>
                <a:latin typeface="Garamond" panose="02020404030301010803" pitchFamily="18" charset="0"/>
              </a:rPr>
              <a:t>) ise içinde </a:t>
            </a:r>
            <a:r>
              <a:rPr lang="tr-TR" dirty="0">
                <a:solidFill>
                  <a:prstClr val="black"/>
                </a:solidFill>
                <a:latin typeface="Garamond" panose="02020404030301010803" pitchFamily="18" charset="0"/>
              </a:rPr>
              <a:t>bulunduğu (</a:t>
            </a:r>
            <a:r>
              <a:rPr lang="tr-TR" dirty="0" err="1">
                <a:solidFill>
                  <a:prstClr val="black"/>
                </a:solidFill>
                <a:latin typeface="Garamond" panose="02020404030301010803" pitchFamily="18" charset="0"/>
              </a:rPr>
              <a:t>parent</a:t>
            </a:r>
            <a:r>
              <a:rPr lang="tr-TR" dirty="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   </a:t>
            </a:r>
          </a:p>
          <a:p>
            <a:r>
              <a:rPr lang="tr-TR" dirty="0" smtClean="0">
                <a:solidFill>
                  <a:prstClr val="black"/>
                </a:solidFill>
                <a:latin typeface="Garamond" panose="02020404030301010803" pitchFamily="18" charset="0"/>
              </a:rPr>
              <a:t> </a:t>
            </a:r>
            <a:r>
              <a:rPr lang="tr-TR" dirty="0" err="1" smtClean="0">
                <a:solidFill>
                  <a:prstClr val="black"/>
                </a:solidFill>
                <a:latin typeface="Garamond" panose="02020404030301010803" pitchFamily="18" charset="0"/>
              </a:rPr>
              <a:t>LinearLayout’un</a:t>
            </a:r>
            <a:r>
              <a:rPr lang="tr-TR" dirty="0" smtClean="0">
                <a:solidFill>
                  <a:prstClr val="black"/>
                </a:solidFill>
                <a:latin typeface="Garamond" panose="02020404030301010803" pitchFamily="18" charset="0"/>
              </a:rPr>
              <a:t> kalan yüksekliğinin </a:t>
            </a:r>
            <a:r>
              <a:rPr lang="tr-TR" dirty="0">
                <a:solidFill>
                  <a:prstClr val="black"/>
                </a:solidFill>
                <a:latin typeface="Garamond" panose="02020404030301010803" pitchFamily="18" charset="0"/>
              </a:rPr>
              <a:t>tamamını </a:t>
            </a:r>
            <a:r>
              <a:rPr lang="tr-TR" dirty="0" smtClean="0">
                <a:solidFill>
                  <a:prstClr val="black"/>
                </a:solidFill>
                <a:latin typeface="Garamond" panose="02020404030301010803" pitchFamily="18" charset="0"/>
              </a:rPr>
              <a:t>kaplayacaktır.</a:t>
            </a:r>
          </a:p>
          <a:p>
            <a:r>
              <a:rPr lang="tr-TR" dirty="0" smtClean="0">
                <a:solidFill>
                  <a:prstClr val="black"/>
                </a:solidFill>
                <a:latin typeface="Garamond" panose="02020404030301010803" pitchFamily="18" charset="0"/>
              </a:rPr>
              <a:t> </a:t>
            </a:r>
            <a:r>
              <a:rPr lang="tr-TR" dirty="0">
                <a:solidFill>
                  <a:prstClr val="black"/>
                </a:solidFill>
                <a:latin typeface="Garamond" panose="02020404030301010803" pitchFamily="18" charset="0"/>
              </a:rPr>
              <a:t>3</a:t>
            </a:r>
            <a:r>
              <a:rPr lang="tr-TR" dirty="0" smtClean="0">
                <a:solidFill>
                  <a:prstClr val="black"/>
                </a:solidFill>
                <a:latin typeface="Garamond" panose="02020404030301010803" pitchFamily="18" charset="0"/>
              </a:rPr>
              <a:t>. </a:t>
            </a:r>
            <a:r>
              <a:rPr lang="tr-TR" dirty="0" err="1">
                <a:solidFill>
                  <a:prstClr val="black"/>
                </a:solidFill>
                <a:latin typeface="Garamond" panose="02020404030301010803" pitchFamily="18" charset="0"/>
              </a:rPr>
              <a:t>TextView</a:t>
            </a:r>
            <a:r>
              <a:rPr lang="tr-TR" dirty="0">
                <a:solidFill>
                  <a:prstClr val="black"/>
                </a:solidFill>
                <a:latin typeface="Garamond" panose="02020404030301010803" pitchFamily="18" charset="0"/>
              </a:rPr>
              <a:t> (</a:t>
            </a:r>
            <a:r>
              <a:rPr lang="tr-TR" sz="1100" dirty="0">
                <a:solidFill>
                  <a:prstClr val="black"/>
                </a:solidFill>
                <a:latin typeface="Garamond" panose="02020404030301010803" pitchFamily="18" charset="0"/>
              </a:rPr>
              <a:t>DÜNYA</a:t>
            </a:r>
            <a:r>
              <a:rPr lang="tr-TR" dirty="0">
                <a:solidFill>
                  <a:prstClr val="black"/>
                </a:solidFill>
                <a:latin typeface="Garamond" panose="02020404030301010803" pitchFamily="18" charset="0"/>
              </a:rPr>
              <a:t>) </a:t>
            </a:r>
            <a:r>
              <a:rPr lang="tr-TR" dirty="0" err="1">
                <a:solidFill>
                  <a:srgbClr val="FF0000"/>
                </a:solidFill>
                <a:latin typeface="Garamond" panose="02020404030301010803" pitchFamily="18" charset="0"/>
              </a:rPr>
              <a:t>layout_height</a:t>
            </a:r>
            <a:r>
              <a:rPr lang="tr-TR" dirty="0" smtClean="0">
                <a:solidFill>
                  <a:srgbClr val="FF0000"/>
                </a:solidFill>
                <a:latin typeface="Garamond" panose="02020404030301010803" pitchFamily="18" charset="0"/>
              </a:rPr>
              <a:t> </a:t>
            </a:r>
            <a:r>
              <a:rPr lang="tr-TR" dirty="0">
                <a:solidFill>
                  <a:prstClr val="black"/>
                </a:solidFill>
                <a:latin typeface="Garamond" panose="02020404030301010803" pitchFamily="18" charset="0"/>
              </a:rPr>
              <a:t>özelliğini </a:t>
            </a:r>
            <a:r>
              <a:rPr lang="tr-TR" dirty="0" smtClean="0">
                <a:solidFill>
                  <a:prstClr val="black"/>
                </a:solidFill>
                <a:latin typeface="Garamond" panose="02020404030301010803" pitchFamily="18" charset="0"/>
              </a:rPr>
              <a:t>yeniden </a:t>
            </a:r>
            <a:r>
              <a:rPr lang="tr-TR" dirty="0" err="1">
                <a:solidFill>
                  <a:srgbClr val="0070C0"/>
                </a:solidFill>
                <a:latin typeface="Garamond" panose="02020404030301010803" pitchFamily="18" charset="0"/>
              </a:rPr>
              <a:t>wrap_content</a:t>
            </a:r>
            <a:r>
              <a:rPr lang="tr-TR" dirty="0">
                <a:solidFill>
                  <a:srgbClr val="0070C0"/>
                </a:solidFill>
                <a:latin typeface="Garamond" panose="02020404030301010803" pitchFamily="18" charset="0"/>
              </a:rPr>
              <a:t> </a:t>
            </a:r>
            <a:r>
              <a:rPr lang="tr-TR" dirty="0" smtClean="0">
                <a:solidFill>
                  <a:prstClr val="black"/>
                </a:solidFill>
                <a:latin typeface="Garamond" panose="02020404030301010803" pitchFamily="18" charset="0"/>
              </a:rPr>
              <a:t>yaparsak </a:t>
            </a:r>
            <a:r>
              <a:rPr lang="tr-TR" dirty="0">
                <a:solidFill>
                  <a:prstClr val="black"/>
                </a:solidFill>
                <a:latin typeface="Garamond" panose="02020404030301010803" pitchFamily="18" charset="0"/>
              </a:rPr>
              <a:t>başlangıçtaki örneğimiz olan </a:t>
            </a:r>
            <a:r>
              <a:rPr lang="tr-TR" b="1" dirty="0" smtClean="0">
                <a:solidFill>
                  <a:prstClr val="black"/>
                </a:solidFill>
                <a:latin typeface="Garamond" panose="02020404030301010803" pitchFamily="18" charset="0"/>
              </a:rPr>
              <a:t>örnek3a</a:t>
            </a:r>
            <a:r>
              <a:rPr lang="tr-TR" dirty="0" smtClean="0">
                <a:solidFill>
                  <a:prstClr val="black"/>
                </a:solidFill>
                <a:latin typeface="Garamond" panose="02020404030301010803" pitchFamily="18" charset="0"/>
              </a:rPr>
              <a:t>’ya </a:t>
            </a:r>
            <a:r>
              <a:rPr lang="tr-TR" dirty="0">
                <a:solidFill>
                  <a:prstClr val="black"/>
                </a:solidFill>
                <a:latin typeface="Garamond" panose="02020404030301010803" pitchFamily="18" charset="0"/>
              </a:rPr>
              <a:t>dönmüş oluruz.</a:t>
            </a:r>
            <a:r>
              <a:rPr lang="tr-TR" dirty="0" smtClean="0">
                <a:solidFill>
                  <a:prstClr val="black"/>
                </a:solidFill>
                <a:latin typeface="Garamond" panose="02020404030301010803" pitchFamily="18" charset="0"/>
              </a:rPr>
              <a:t> </a:t>
            </a:r>
            <a:endParaRPr lang="tr-TR" dirty="0">
              <a:solidFill>
                <a:prstClr val="black"/>
              </a:solidFill>
              <a:latin typeface="Garamond" panose="02020404030301010803" pitchFamily="18" charset="0"/>
            </a:endParaRPr>
          </a:p>
        </p:txBody>
      </p:sp>
      <p:pic>
        <p:nvPicPr>
          <p:cNvPr id="6" name="Resim 5"/>
          <p:cNvPicPr>
            <a:picLocks noChangeAspect="1"/>
          </p:cNvPicPr>
          <p:nvPr/>
        </p:nvPicPr>
        <p:blipFill>
          <a:blip r:embed="rId2"/>
          <a:stretch>
            <a:fillRect/>
          </a:stretch>
        </p:blipFill>
        <p:spPr>
          <a:xfrm>
            <a:off x="1372066" y="2757555"/>
            <a:ext cx="4752975" cy="4000500"/>
          </a:xfrm>
          <a:prstGeom prst="rect">
            <a:avLst/>
          </a:prstGeom>
        </p:spPr>
      </p:pic>
      <p:pic>
        <p:nvPicPr>
          <p:cNvPr id="8" name="Resim 7"/>
          <p:cNvPicPr>
            <a:picLocks noChangeAspect="1"/>
          </p:cNvPicPr>
          <p:nvPr/>
        </p:nvPicPr>
        <p:blipFill>
          <a:blip r:embed="rId3"/>
          <a:stretch>
            <a:fillRect/>
          </a:stretch>
        </p:blipFill>
        <p:spPr>
          <a:xfrm>
            <a:off x="7778397" y="2757555"/>
            <a:ext cx="3197097" cy="4074846"/>
          </a:xfrm>
          <a:prstGeom prst="rect">
            <a:avLst/>
          </a:prstGeom>
        </p:spPr>
      </p:pic>
      <p:sp>
        <p:nvSpPr>
          <p:cNvPr id="14" name="Yuvarlatılmış Dikdörtgen 13"/>
          <p:cNvSpPr/>
          <p:nvPr/>
        </p:nvSpPr>
        <p:spPr>
          <a:xfrm>
            <a:off x="2458529" y="6452558"/>
            <a:ext cx="2428426" cy="1466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12700">
                <a:solidFill>
                  <a:srgbClr val="FF0000"/>
                </a:solidFill>
              </a:ln>
              <a:noFill/>
            </a:endParaRPr>
          </a:p>
        </p:txBody>
      </p:sp>
    </p:spTree>
    <p:extLst>
      <p:ext uri="{BB962C8B-B14F-4D97-AF65-F5344CB8AC3E}">
        <p14:creationId xmlns:p14="http://schemas.microsoft.com/office/powerpoint/2010/main" val="910043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
        <p:nvSpPr>
          <p:cNvPr id="11" name="Dikdörtgen 10"/>
          <p:cNvSpPr/>
          <p:nvPr/>
        </p:nvSpPr>
        <p:spPr>
          <a:xfrm>
            <a:off x="234235" y="215443"/>
            <a:ext cx="11249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Örnek3e</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13" name="Dikdörtgen 12"/>
          <p:cNvSpPr/>
          <p:nvPr/>
        </p:nvSpPr>
        <p:spPr>
          <a:xfrm>
            <a:off x="1535503" y="873254"/>
            <a:ext cx="10739887" cy="400110"/>
          </a:xfrm>
          <a:prstGeom prst="rect">
            <a:avLst/>
          </a:prstGeom>
        </p:spPr>
        <p:txBody>
          <a:bodyPr wrap="square">
            <a:spAutoFit/>
          </a:bodyPr>
          <a:lstStyle/>
          <a:p>
            <a:pPr marL="342900" lvl="0" indent="-342900">
              <a:buFont typeface="Arial" panose="020B0604020202020204" pitchFamily="34" charset="0"/>
              <a:buChar char="•"/>
            </a:pP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3 </a:t>
            </a: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ea typeface="+mn-ea"/>
                <a:cs typeface="+mn-cs"/>
              </a:rPr>
              <a:t>TextView’in</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 de </a:t>
            </a:r>
            <a:r>
              <a:rPr kumimoji="0" lang="tr-TR" sz="2000" b="0" i="0" u="none" strike="noStrike" kern="1200" cap="none" spc="0" normalizeH="0" baseline="0" noProof="0" dirty="0" err="1" smtClean="0">
                <a:ln>
                  <a:noFill/>
                </a:ln>
                <a:solidFill>
                  <a:srgbClr val="FF0000"/>
                </a:solidFill>
                <a:effectLst/>
                <a:uLnTx/>
                <a:uFillTx/>
                <a:latin typeface="Garamond" panose="02020404030301010803" pitchFamily="18" charset="0"/>
                <a:ea typeface="+mn-ea"/>
                <a:cs typeface="+mn-cs"/>
              </a:rPr>
              <a:t>layout_width</a:t>
            </a:r>
            <a:r>
              <a:rPr kumimoji="0" lang="tr-TR" sz="2000" b="0"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 </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özelliğini </a:t>
            </a:r>
            <a:r>
              <a:rPr lang="tr-TR" sz="2000" dirty="0" err="1" smtClean="0">
                <a:solidFill>
                  <a:srgbClr val="0070C0"/>
                </a:solidFill>
                <a:latin typeface="Garamond" panose="02020404030301010803" pitchFamily="18" charset="0"/>
              </a:rPr>
              <a:t>match_parent</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yaparsak tasarım </a:t>
            </a:r>
            <a:r>
              <a:rPr lang="tr-TR" sz="2000" dirty="0">
                <a:solidFill>
                  <a:prstClr val="black"/>
                </a:solidFill>
                <a:latin typeface="Garamond" panose="02020404030301010803" pitchFamily="18" charset="0"/>
              </a:rPr>
              <a:t>aşağıdaki hale gelecektir</a:t>
            </a:r>
            <a:r>
              <a:rPr lang="tr-TR" sz="2000" dirty="0" smtClean="0">
                <a:solidFill>
                  <a:prstClr val="black"/>
                </a:solidFill>
                <a:latin typeface="Garamond" panose="02020404030301010803" pitchFamily="18" charset="0"/>
              </a:rPr>
              <a:t>.</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 </a:t>
            </a:r>
          </a:p>
        </p:txBody>
      </p:sp>
      <p:sp>
        <p:nvSpPr>
          <p:cNvPr id="9" name="Dikdörtgen 8"/>
          <p:cNvSpPr/>
          <p:nvPr/>
        </p:nvSpPr>
        <p:spPr>
          <a:xfrm>
            <a:off x="234235" y="584775"/>
            <a:ext cx="203132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Aynı </a:t>
            </a:r>
            <a:r>
              <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örnekte;	</a:t>
            </a:r>
          </a:p>
        </p:txBody>
      </p:sp>
      <p:pic>
        <p:nvPicPr>
          <p:cNvPr id="2" name="Resim 1"/>
          <p:cNvPicPr>
            <a:picLocks noChangeAspect="1"/>
          </p:cNvPicPr>
          <p:nvPr/>
        </p:nvPicPr>
        <p:blipFill>
          <a:blip r:embed="rId2"/>
          <a:stretch>
            <a:fillRect/>
          </a:stretch>
        </p:blipFill>
        <p:spPr>
          <a:xfrm>
            <a:off x="1400641" y="2200365"/>
            <a:ext cx="4724400" cy="4010025"/>
          </a:xfrm>
          <a:prstGeom prst="rect">
            <a:avLst/>
          </a:prstGeom>
        </p:spPr>
      </p:pic>
      <p:sp>
        <p:nvSpPr>
          <p:cNvPr id="14" name="Yuvarlatılmış Dikdörtgen 13"/>
          <p:cNvSpPr/>
          <p:nvPr/>
        </p:nvSpPr>
        <p:spPr>
          <a:xfrm>
            <a:off x="2441276" y="5737728"/>
            <a:ext cx="2428426" cy="119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2" name="Yuvarlatılmış Dikdörtgen 11"/>
          <p:cNvSpPr/>
          <p:nvPr/>
        </p:nvSpPr>
        <p:spPr>
          <a:xfrm>
            <a:off x="2441276" y="4920650"/>
            <a:ext cx="2428426" cy="119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5" name="Yuvarlatılmış Dikdörtgen 14"/>
          <p:cNvSpPr/>
          <p:nvPr/>
        </p:nvSpPr>
        <p:spPr>
          <a:xfrm>
            <a:off x="2441276" y="4120825"/>
            <a:ext cx="2428426" cy="119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pic>
        <p:nvPicPr>
          <p:cNvPr id="3" name="Resim 2"/>
          <p:cNvPicPr>
            <a:picLocks noChangeAspect="1"/>
          </p:cNvPicPr>
          <p:nvPr/>
        </p:nvPicPr>
        <p:blipFill>
          <a:blip r:embed="rId3"/>
          <a:stretch>
            <a:fillRect/>
          </a:stretch>
        </p:blipFill>
        <p:spPr>
          <a:xfrm>
            <a:off x="7453223" y="2200365"/>
            <a:ext cx="3474378" cy="4467962"/>
          </a:xfrm>
          <a:prstGeom prst="rect">
            <a:avLst/>
          </a:prstGeom>
        </p:spPr>
      </p:pic>
    </p:spTree>
    <p:extLst>
      <p:ext uri="{BB962C8B-B14F-4D97-AF65-F5344CB8AC3E}">
        <p14:creationId xmlns:p14="http://schemas.microsoft.com/office/powerpoint/2010/main" val="136183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383861" y="77638"/>
            <a:ext cx="3370090" cy="523220"/>
          </a:xfrm>
          <a:prstGeom prst="rect">
            <a:avLst/>
          </a:prstGeom>
        </p:spPr>
        <p:txBody>
          <a:bodyPr wrap="none">
            <a:spAutoFit/>
          </a:bodyPr>
          <a:lstStyle/>
          <a:p>
            <a:r>
              <a:rPr lang="tr-TR" sz="2800" dirty="0" smtClean="0">
                <a:solidFill>
                  <a:srgbClr val="FF0000"/>
                </a:solidFill>
                <a:latin typeface="Times New Roman" pitchFamily="18" charset="0"/>
                <a:cs typeface="Times New Roman" pitchFamily="18" charset="0"/>
              </a:rPr>
              <a:t>PROJE DOSYALARI</a:t>
            </a:r>
            <a:endParaRPr lang="tr-TR" sz="2800" dirty="0">
              <a:solidFill>
                <a:srgbClr val="FF0000"/>
              </a:solidFill>
            </a:endParaRPr>
          </a:p>
        </p:txBody>
      </p:sp>
      <p:pic>
        <p:nvPicPr>
          <p:cNvPr id="5" name="Resim 4"/>
          <p:cNvPicPr>
            <a:picLocks noChangeAspect="1"/>
          </p:cNvPicPr>
          <p:nvPr/>
        </p:nvPicPr>
        <p:blipFill>
          <a:blip r:embed="rId2"/>
          <a:stretch>
            <a:fillRect/>
          </a:stretch>
        </p:blipFill>
        <p:spPr>
          <a:xfrm>
            <a:off x="437071" y="3553089"/>
            <a:ext cx="4352925" cy="2228850"/>
          </a:xfrm>
          <a:prstGeom prst="rect">
            <a:avLst/>
          </a:prstGeom>
        </p:spPr>
      </p:pic>
      <p:sp>
        <p:nvSpPr>
          <p:cNvPr id="6" name="Dikdörtgen 5"/>
          <p:cNvSpPr/>
          <p:nvPr/>
        </p:nvSpPr>
        <p:spPr>
          <a:xfrm>
            <a:off x="437071" y="640698"/>
            <a:ext cx="11384440" cy="2246769"/>
          </a:xfrm>
          <a:prstGeom prst="rect">
            <a:avLst/>
          </a:prstGeom>
        </p:spPr>
        <p:txBody>
          <a:bodyPr wrap="square">
            <a:spAutoFit/>
          </a:bodyPr>
          <a:lstStyle/>
          <a:p>
            <a:r>
              <a:rPr lang="tr-TR" sz="2000" dirty="0" smtClean="0">
                <a:latin typeface="Garamond" panose="02020404030301010803" pitchFamily="18" charset="0"/>
              </a:rPr>
              <a:t>Bizim için ilk aşamalarda önemli olan 2 dosya sınıfı </a:t>
            </a:r>
            <a:r>
              <a:rPr lang="tr-TR" sz="2000" b="1" dirty="0" err="1" smtClean="0">
                <a:latin typeface="Garamond" panose="02020404030301010803" pitchFamily="18" charset="0"/>
              </a:rPr>
              <a:t>java</a:t>
            </a:r>
            <a:r>
              <a:rPr lang="tr-TR" sz="2000" dirty="0" smtClean="0">
                <a:latin typeface="Garamond" panose="02020404030301010803" pitchFamily="18" charset="0"/>
              </a:rPr>
              <a:t> ve </a:t>
            </a:r>
            <a:r>
              <a:rPr lang="tr-TR" sz="2000" b="1" dirty="0" err="1" smtClean="0">
                <a:latin typeface="Garamond" panose="02020404030301010803" pitchFamily="18" charset="0"/>
              </a:rPr>
              <a:t>res</a:t>
            </a:r>
            <a:r>
              <a:rPr lang="tr-TR" sz="2000" dirty="0" smtClean="0">
                <a:latin typeface="Garamond" panose="02020404030301010803" pitchFamily="18" charset="0"/>
              </a:rPr>
              <a:t> klasörü içinde yer alan dosyalardır.</a:t>
            </a:r>
          </a:p>
          <a:p>
            <a:endParaRPr lang="tr-TR" sz="2000" dirty="0" smtClean="0">
              <a:latin typeface="Garamond" panose="02020404030301010803" pitchFamily="18" charset="0"/>
            </a:endParaRPr>
          </a:p>
          <a:p>
            <a:pPr marL="342900" indent="-342900">
              <a:buFont typeface="Wingdings" panose="05000000000000000000" pitchFamily="2" charset="2"/>
              <a:buChar char="v"/>
            </a:pPr>
            <a:r>
              <a:rPr lang="tr-TR" sz="2000" dirty="0" smtClean="0">
                <a:latin typeface="Garamond" panose="02020404030301010803" pitchFamily="18" charset="0"/>
              </a:rPr>
              <a:t> </a:t>
            </a:r>
            <a:r>
              <a:rPr lang="tr-TR" sz="2000" b="1" dirty="0" smtClean="0">
                <a:latin typeface="Garamond" panose="02020404030301010803" pitchFamily="18" charset="0"/>
              </a:rPr>
              <a:t>Java</a:t>
            </a:r>
            <a:r>
              <a:rPr lang="tr-TR" sz="2000" dirty="0" smtClean="0">
                <a:latin typeface="Garamond" panose="02020404030301010803" pitchFamily="18" charset="0"/>
              </a:rPr>
              <a:t> klasör altında; uygulamamızın ana aktivite dosyası olan </a:t>
            </a:r>
            <a:r>
              <a:rPr lang="tr-TR" sz="2000" i="1" dirty="0" smtClean="0">
                <a:latin typeface="Garamond" panose="02020404030301010803" pitchFamily="18" charset="0"/>
              </a:rPr>
              <a:t>MainActivity.java</a:t>
            </a:r>
            <a:r>
              <a:rPr lang="tr-TR" sz="2000" dirty="0" smtClean="0">
                <a:latin typeface="Garamond" panose="02020404030301010803" pitchFamily="18" charset="0"/>
              </a:rPr>
              <a:t> dosyası yer alır (</a:t>
            </a:r>
            <a:r>
              <a:rPr lang="tr-TR" sz="2000" i="1" dirty="0" smtClean="0">
                <a:latin typeface="Garamond" panose="02020404030301010803" pitchFamily="18" charset="0"/>
              </a:rPr>
              <a:t>ileride başka aktivite dosyaları da oluşturacağız</a:t>
            </a:r>
            <a:r>
              <a:rPr lang="tr-TR" sz="2000" dirty="0" smtClean="0">
                <a:latin typeface="Garamond" panose="02020404030301010803" pitchFamily="18" charset="0"/>
              </a:rPr>
              <a:t>). Bu dosyada aktivitemizin işlevselliğini programlayacağız. </a:t>
            </a:r>
          </a:p>
          <a:p>
            <a:pPr marL="342900" indent="-342900">
              <a:buFont typeface="Wingdings" panose="05000000000000000000" pitchFamily="2" charset="2"/>
              <a:buChar char="v"/>
            </a:pPr>
            <a:endParaRPr lang="tr-TR" sz="2000" dirty="0">
              <a:latin typeface="Garamond" panose="02020404030301010803" pitchFamily="18" charset="0"/>
            </a:endParaRPr>
          </a:p>
          <a:p>
            <a:pPr marL="342900" indent="-342900">
              <a:buFont typeface="Wingdings" panose="05000000000000000000" pitchFamily="2" charset="2"/>
              <a:buChar char="v"/>
            </a:pPr>
            <a:r>
              <a:rPr lang="tr-TR" sz="2000" dirty="0" smtClean="0">
                <a:latin typeface="Garamond" panose="02020404030301010803" pitchFamily="18" charset="0"/>
              </a:rPr>
              <a:t>Java ile görsel tasarımı da yapabiliriz, ancak bu yaklaşımda </a:t>
            </a:r>
            <a:r>
              <a:rPr lang="tr-TR" sz="2000" dirty="0" err="1" smtClean="0">
                <a:latin typeface="Garamond" panose="02020404030301010803" pitchFamily="18" charset="0"/>
              </a:rPr>
              <a:t>arayüz</a:t>
            </a:r>
            <a:r>
              <a:rPr lang="tr-TR" sz="2000" dirty="0" smtClean="0">
                <a:latin typeface="Garamond" panose="02020404030301010803" pitchFamily="18" charset="0"/>
              </a:rPr>
              <a:t> tasarımı daha zahmetli olacaktır. Bunun için, aktivitenin görsel tasarımını </a:t>
            </a:r>
            <a:r>
              <a:rPr lang="tr-TR" sz="2000" b="1" dirty="0" err="1" smtClean="0">
                <a:latin typeface="Garamond" panose="02020404030301010803" pitchFamily="18" charset="0"/>
              </a:rPr>
              <a:t>xml</a:t>
            </a:r>
            <a:r>
              <a:rPr lang="tr-TR" sz="2000" dirty="0" smtClean="0">
                <a:latin typeface="Garamond" panose="02020404030301010803" pitchFamily="18" charset="0"/>
              </a:rPr>
              <a:t> kullanarak yapacağız. </a:t>
            </a:r>
          </a:p>
        </p:txBody>
      </p:sp>
      <p:pic>
        <p:nvPicPr>
          <p:cNvPr id="8" name="Resim 7"/>
          <p:cNvPicPr>
            <a:picLocks noChangeAspect="1"/>
          </p:cNvPicPr>
          <p:nvPr/>
        </p:nvPicPr>
        <p:blipFill>
          <a:blip r:embed="rId3"/>
          <a:stretch>
            <a:fillRect/>
          </a:stretch>
        </p:blipFill>
        <p:spPr>
          <a:xfrm>
            <a:off x="6926291" y="3553089"/>
            <a:ext cx="4343400" cy="2876550"/>
          </a:xfrm>
          <a:prstGeom prst="rect">
            <a:avLst/>
          </a:prstGeom>
        </p:spPr>
      </p:pic>
      <p:sp>
        <p:nvSpPr>
          <p:cNvPr id="9" name="Dikdörtgen 8"/>
          <p:cNvSpPr/>
          <p:nvPr/>
        </p:nvSpPr>
        <p:spPr>
          <a:xfrm>
            <a:off x="5529376" y="3035612"/>
            <a:ext cx="6525056" cy="369332"/>
          </a:xfrm>
          <a:prstGeom prst="rect">
            <a:avLst/>
          </a:prstGeom>
        </p:spPr>
        <p:txBody>
          <a:bodyPr wrap="none">
            <a:spAutoFit/>
          </a:bodyPr>
          <a:lstStyle/>
          <a:p>
            <a:r>
              <a:rPr lang="tr-TR" dirty="0" smtClean="0">
                <a:latin typeface="Garamond" panose="02020404030301010803" pitchFamily="18" charset="0"/>
              </a:rPr>
              <a:t>MainActivity.java dosyası, </a:t>
            </a:r>
            <a:r>
              <a:rPr lang="tr-TR" dirty="0" err="1" smtClean="0">
                <a:latin typeface="Garamond" panose="02020404030301010803" pitchFamily="18" charset="0"/>
              </a:rPr>
              <a:t>java</a:t>
            </a:r>
            <a:r>
              <a:rPr lang="tr-TR" dirty="0" smtClean="0">
                <a:latin typeface="Garamond" panose="02020404030301010803" pitchFamily="18" charset="0"/>
              </a:rPr>
              <a:t> klasörünün altındaki ilk klasörde yer alır.</a:t>
            </a:r>
            <a:endParaRPr lang="tr-TR" dirty="0">
              <a:latin typeface="Garamond" panose="02020404030301010803" pitchFamily="18" charset="0"/>
            </a:endParaRPr>
          </a:p>
        </p:txBody>
      </p:sp>
    </p:spTree>
    <p:extLst>
      <p:ext uri="{BB962C8B-B14F-4D97-AF65-F5344CB8AC3E}">
        <p14:creationId xmlns:p14="http://schemas.microsoft.com/office/powerpoint/2010/main" val="375092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43605" y="497551"/>
            <a:ext cx="10867217" cy="2246769"/>
          </a:xfrm>
          <a:prstGeom prst="rect">
            <a:avLst/>
          </a:prstGeom>
        </p:spPr>
        <p:txBody>
          <a:bodyPr wrap="square">
            <a:spAutoFit/>
          </a:bodyPr>
          <a:lstStyle/>
          <a:p>
            <a:pPr marL="285750" indent="-285750">
              <a:buFont typeface="Wingdings" panose="05000000000000000000" pitchFamily="2" charset="2"/>
              <a:buChar char="v"/>
            </a:pPr>
            <a:r>
              <a:rPr lang="tr-TR" sz="2000" b="1" dirty="0" err="1" smtClean="0">
                <a:latin typeface="Garamond" panose="02020404030301010803" pitchFamily="18" charset="0"/>
              </a:rPr>
              <a:t>res</a:t>
            </a:r>
            <a:r>
              <a:rPr lang="tr-TR" sz="2000" dirty="0" smtClean="0">
                <a:latin typeface="Garamond" panose="02020404030301010803" pitchFamily="18" charset="0"/>
              </a:rPr>
              <a:t> klasörü altındaki klasörler şunlardır:</a:t>
            </a:r>
          </a:p>
          <a:p>
            <a:pPr marL="1714500" lvl="3" indent="-342900">
              <a:buFont typeface="Arial" panose="020B0604020202020204" pitchFamily="34" charset="0"/>
              <a:buChar char="•"/>
            </a:pPr>
            <a:r>
              <a:rPr lang="tr-TR" sz="2000" b="1" dirty="0" err="1" smtClean="0">
                <a:latin typeface="Garamond" panose="02020404030301010803" pitchFamily="18" charset="0"/>
              </a:rPr>
              <a:t>layout</a:t>
            </a:r>
            <a:r>
              <a:rPr lang="tr-TR" sz="2000" dirty="0" smtClean="0">
                <a:latin typeface="Garamond" panose="02020404030301010803" pitchFamily="18" charset="0"/>
              </a:rPr>
              <a:t>: </a:t>
            </a:r>
            <a:r>
              <a:rPr lang="tr-TR" sz="2000" dirty="0" err="1" smtClean="0">
                <a:latin typeface="Garamond" panose="02020404030301010803" pitchFamily="18" charset="0"/>
              </a:rPr>
              <a:t>xml</a:t>
            </a:r>
            <a:r>
              <a:rPr lang="tr-TR" sz="2000" dirty="0" smtClean="0">
                <a:latin typeface="Garamond" panose="02020404030301010803" pitchFamily="18" charset="0"/>
              </a:rPr>
              <a:t> görsel tasarım dosyaları</a:t>
            </a:r>
          </a:p>
          <a:p>
            <a:pPr marL="1714500" lvl="3" indent="-342900">
              <a:buFont typeface="Arial" panose="020B0604020202020204" pitchFamily="34" charset="0"/>
              <a:buChar char="•"/>
            </a:pPr>
            <a:r>
              <a:rPr lang="tr-TR" sz="2000" b="1" dirty="0" err="1" smtClean="0">
                <a:latin typeface="Garamond" panose="02020404030301010803" pitchFamily="18" charset="0"/>
              </a:rPr>
              <a:t>drawable</a:t>
            </a:r>
            <a:r>
              <a:rPr lang="tr-TR" sz="2000" dirty="0" smtClean="0">
                <a:latin typeface="Garamond" panose="02020404030301010803" pitchFamily="18" charset="0"/>
              </a:rPr>
              <a:t>: </a:t>
            </a:r>
            <a:r>
              <a:rPr lang="tr-TR" sz="2000" dirty="0" err="1" smtClean="0">
                <a:latin typeface="Garamond" panose="02020404030301010803" pitchFamily="18" charset="0"/>
              </a:rPr>
              <a:t>jpeg,png</a:t>
            </a:r>
            <a:r>
              <a:rPr lang="tr-TR" sz="2000" dirty="0" smtClean="0">
                <a:latin typeface="Garamond" panose="02020404030301010803" pitchFamily="18" charset="0"/>
              </a:rPr>
              <a:t> gibi dosyalar</a:t>
            </a:r>
          </a:p>
          <a:p>
            <a:pPr marL="1714500" lvl="3" indent="-342900">
              <a:buFont typeface="Arial" panose="020B0604020202020204" pitchFamily="34" charset="0"/>
              <a:buChar char="•"/>
            </a:pPr>
            <a:r>
              <a:rPr lang="tr-TR" sz="2000" b="1" dirty="0" err="1" smtClean="0">
                <a:latin typeface="Garamond" panose="02020404030301010803" pitchFamily="18" charset="0"/>
              </a:rPr>
              <a:t>values</a:t>
            </a:r>
            <a:r>
              <a:rPr lang="tr-TR" sz="2000" dirty="0" smtClean="0">
                <a:latin typeface="Garamond" panose="02020404030301010803" pitchFamily="18" charset="0"/>
              </a:rPr>
              <a:t> : </a:t>
            </a:r>
          </a:p>
          <a:p>
            <a:pPr lvl="3"/>
            <a:r>
              <a:rPr lang="tr-TR" sz="2000" dirty="0">
                <a:latin typeface="Garamond" panose="02020404030301010803" pitchFamily="18" charset="0"/>
              </a:rPr>
              <a:t>	</a:t>
            </a:r>
            <a:r>
              <a:rPr lang="tr-TR" sz="2000" dirty="0" smtClean="0">
                <a:latin typeface="Garamond" panose="02020404030301010803" pitchFamily="18" charset="0"/>
              </a:rPr>
              <a:t>	</a:t>
            </a:r>
            <a:r>
              <a:rPr lang="tr-TR" sz="2000" b="1" dirty="0" smtClean="0">
                <a:latin typeface="Garamond" panose="02020404030301010803" pitchFamily="18" charset="0"/>
              </a:rPr>
              <a:t>strings.xml</a:t>
            </a:r>
            <a:r>
              <a:rPr lang="tr-TR" sz="2000" dirty="0" smtClean="0">
                <a:latin typeface="Garamond" panose="02020404030301010803" pitchFamily="18" charset="0"/>
              </a:rPr>
              <a:t> (</a:t>
            </a:r>
            <a:r>
              <a:rPr lang="tr-TR" sz="2000" dirty="0" err="1" smtClean="0">
                <a:latin typeface="Garamond" panose="02020404030301010803" pitchFamily="18" charset="0"/>
              </a:rPr>
              <a:t>string</a:t>
            </a:r>
            <a:r>
              <a:rPr lang="tr-TR" sz="2000" dirty="0" smtClean="0">
                <a:latin typeface="Garamond" panose="02020404030301010803" pitchFamily="18" charset="0"/>
              </a:rPr>
              <a:t> değişkenleri)</a:t>
            </a:r>
          </a:p>
          <a:p>
            <a:pPr lvl="3"/>
            <a:r>
              <a:rPr lang="tr-TR" sz="2000" dirty="0">
                <a:latin typeface="Garamond" panose="02020404030301010803" pitchFamily="18" charset="0"/>
              </a:rPr>
              <a:t>	</a:t>
            </a:r>
            <a:r>
              <a:rPr lang="tr-TR" sz="2000" dirty="0" smtClean="0">
                <a:latin typeface="Garamond" panose="02020404030301010803" pitchFamily="18" charset="0"/>
              </a:rPr>
              <a:t>	</a:t>
            </a:r>
            <a:r>
              <a:rPr lang="tr-TR" sz="2000" b="1" dirty="0" smtClean="0">
                <a:latin typeface="Garamond" panose="02020404030301010803" pitchFamily="18" charset="0"/>
              </a:rPr>
              <a:t>colors.xml</a:t>
            </a:r>
            <a:r>
              <a:rPr lang="tr-TR" sz="2000" dirty="0" smtClean="0">
                <a:latin typeface="Garamond" panose="02020404030301010803" pitchFamily="18" charset="0"/>
              </a:rPr>
              <a:t> (renk kod değişkenleri)</a:t>
            </a:r>
          </a:p>
          <a:p>
            <a:pPr lvl="3"/>
            <a:r>
              <a:rPr lang="tr-TR" sz="2000" dirty="0">
                <a:latin typeface="Garamond" panose="02020404030301010803" pitchFamily="18" charset="0"/>
              </a:rPr>
              <a:t> </a:t>
            </a:r>
            <a:r>
              <a:rPr lang="tr-TR" sz="2000" dirty="0" smtClean="0">
                <a:latin typeface="Garamond" panose="02020404030301010803" pitchFamily="18" charset="0"/>
              </a:rPr>
              <a:t>                     </a:t>
            </a:r>
            <a:r>
              <a:rPr lang="tr-TR" sz="2000" b="1" dirty="0" smtClean="0">
                <a:latin typeface="Garamond" panose="02020404030301010803" pitchFamily="18" charset="0"/>
              </a:rPr>
              <a:t>style.xml</a:t>
            </a:r>
            <a:r>
              <a:rPr lang="tr-TR" sz="2000" dirty="0" smtClean="0">
                <a:latin typeface="Garamond" panose="02020404030301010803" pitchFamily="18" charset="0"/>
              </a:rPr>
              <a:t> (stiller)</a:t>
            </a:r>
          </a:p>
        </p:txBody>
      </p:sp>
      <p:pic>
        <p:nvPicPr>
          <p:cNvPr id="4" name="Resim 3"/>
          <p:cNvPicPr>
            <a:picLocks noChangeAspect="1"/>
          </p:cNvPicPr>
          <p:nvPr/>
        </p:nvPicPr>
        <p:blipFill>
          <a:blip r:embed="rId2"/>
          <a:stretch>
            <a:fillRect/>
          </a:stretch>
        </p:blipFill>
        <p:spPr>
          <a:xfrm>
            <a:off x="9186917" y="1427183"/>
            <a:ext cx="2586736" cy="2435511"/>
          </a:xfrm>
          <a:prstGeom prst="rect">
            <a:avLst/>
          </a:prstGeom>
        </p:spPr>
      </p:pic>
      <p:sp>
        <p:nvSpPr>
          <p:cNvPr id="5" name="Dikdörtgen 4"/>
          <p:cNvSpPr/>
          <p:nvPr/>
        </p:nvSpPr>
        <p:spPr>
          <a:xfrm>
            <a:off x="4410955" y="8292"/>
            <a:ext cx="3370090" cy="523220"/>
          </a:xfrm>
          <a:prstGeom prst="rect">
            <a:avLst/>
          </a:prstGeom>
        </p:spPr>
        <p:txBody>
          <a:bodyPr wrap="none">
            <a:spAutoFit/>
          </a:bodyPr>
          <a:lstStyle/>
          <a:p>
            <a:r>
              <a:rPr lang="tr-TR" sz="2800" dirty="0" smtClean="0">
                <a:solidFill>
                  <a:srgbClr val="FF0000"/>
                </a:solidFill>
                <a:latin typeface="Times New Roman" pitchFamily="18" charset="0"/>
                <a:cs typeface="Times New Roman" pitchFamily="18" charset="0"/>
              </a:rPr>
              <a:t>PROJE DOSYALARI</a:t>
            </a:r>
            <a:endParaRPr lang="tr-TR" sz="2800" dirty="0">
              <a:solidFill>
                <a:srgbClr val="FF0000"/>
              </a:solidFill>
            </a:endParaRPr>
          </a:p>
        </p:txBody>
      </p:sp>
      <p:sp>
        <p:nvSpPr>
          <p:cNvPr id="6" name="Dikdörtgen 5"/>
          <p:cNvSpPr/>
          <p:nvPr/>
        </p:nvSpPr>
        <p:spPr>
          <a:xfrm>
            <a:off x="243605" y="2744320"/>
            <a:ext cx="8098137" cy="1323439"/>
          </a:xfrm>
          <a:prstGeom prst="rect">
            <a:avLst/>
          </a:prstGeom>
        </p:spPr>
        <p:txBody>
          <a:bodyPr wrap="square">
            <a:spAutoFit/>
          </a:bodyPr>
          <a:lstStyle/>
          <a:p>
            <a:pPr marL="285750" indent="-285750">
              <a:buFont typeface="Wingdings" panose="05000000000000000000" pitchFamily="2" charset="2"/>
              <a:buChar char="v"/>
            </a:pPr>
            <a:r>
              <a:rPr lang="tr-TR" sz="2000" b="1" dirty="0" smtClean="0">
                <a:latin typeface="Garamond" panose="02020404030301010803" pitchFamily="18" charset="0"/>
              </a:rPr>
              <a:t>activity_main.xml</a:t>
            </a:r>
            <a:r>
              <a:rPr lang="tr-TR" sz="2000" dirty="0" smtClean="0">
                <a:latin typeface="Garamond" panose="02020404030301010803" pitchFamily="18" charset="0"/>
              </a:rPr>
              <a:t> dosyası ana aktivitenin görsel tasarımını yapacağımız dosyadır. Bir başka ifadeyle </a:t>
            </a:r>
            <a:r>
              <a:rPr lang="tr-TR" sz="2000" b="1" dirty="0" smtClean="0">
                <a:latin typeface="Garamond" panose="02020404030301010803" pitchFamily="18" charset="0"/>
              </a:rPr>
              <a:t>MainActivity.java</a:t>
            </a:r>
            <a:r>
              <a:rPr lang="tr-TR" sz="2000" dirty="0" smtClean="0">
                <a:latin typeface="Garamond" panose="02020404030301010803" pitchFamily="18" charset="0"/>
              </a:rPr>
              <a:t> ile </a:t>
            </a:r>
            <a:r>
              <a:rPr lang="tr-TR" sz="2000" b="1" dirty="0" smtClean="0">
                <a:latin typeface="Garamond" panose="02020404030301010803" pitchFamily="18" charset="0"/>
              </a:rPr>
              <a:t>activity_main.xml</a:t>
            </a:r>
            <a:r>
              <a:rPr lang="tr-TR" sz="2000" dirty="0" smtClean="0">
                <a:latin typeface="Garamond" panose="02020404030301010803" pitchFamily="18" charset="0"/>
              </a:rPr>
              <a:t> dosyası ilişkilidir. Başka bir aktivite oluşturduğumuzda da yine bir </a:t>
            </a:r>
            <a:r>
              <a:rPr lang="tr-TR" sz="2000" dirty="0" err="1" smtClean="0">
                <a:latin typeface="Garamond" panose="02020404030301010803" pitchFamily="18" charset="0"/>
              </a:rPr>
              <a:t>java</a:t>
            </a:r>
            <a:r>
              <a:rPr lang="tr-TR" sz="2000" dirty="0" smtClean="0">
                <a:latin typeface="Garamond" panose="02020404030301010803" pitchFamily="18" charset="0"/>
              </a:rPr>
              <a:t> ve buna ilişkin </a:t>
            </a:r>
            <a:r>
              <a:rPr lang="tr-TR" sz="2000" dirty="0" err="1" smtClean="0">
                <a:latin typeface="Garamond" panose="02020404030301010803" pitchFamily="18" charset="0"/>
              </a:rPr>
              <a:t>xml</a:t>
            </a:r>
            <a:r>
              <a:rPr lang="tr-TR" sz="2000" dirty="0" smtClean="0">
                <a:latin typeface="Garamond" panose="02020404030301010803" pitchFamily="18" charset="0"/>
              </a:rPr>
              <a:t> dosyası oluşturulmaktadır.</a:t>
            </a:r>
            <a:endParaRPr lang="tr-TR" sz="2000" dirty="0">
              <a:latin typeface="Garamond" panose="02020404030301010803" pitchFamily="18" charset="0"/>
            </a:endParaRPr>
          </a:p>
        </p:txBody>
      </p:sp>
      <p:pic>
        <p:nvPicPr>
          <p:cNvPr id="7" name="Resim 6"/>
          <p:cNvPicPr>
            <a:picLocks noChangeAspect="1"/>
          </p:cNvPicPr>
          <p:nvPr/>
        </p:nvPicPr>
        <p:blipFill>
          <a:blip r:embed="rId3"/>
          <a:stretch>
            <a:fillRect/>
          </a:stretch>
        </p:blipFill>
        <p:spPr>
          <a:xfrm>
            <a:off x="9186917" y="4128278"/>
            <a:ext cx="2323996" cy="2600325"/>
          </a:xfrm>
          <a:prstGeom prst="rect">
            <a:avLst/>
          </a:prstGeom>
        </p:spPr>
      </p:pic>
      <p:sp>
        <p:nvSpPr>
          <p:cNvPr id="8" name="Dikdörtgen 7"/>
          <p:cNvSpPr/>
          <p:nvPr/>
        </p:nvSpPr>
        <p:spPr>
          <a:xfrm>
            <a:off x="214838" y="4603185"/>
            <a:ext cx="8392233" cy="707886"/>
          </a:xfrm>
          <a:prstGeom prst="rect">
            <a:avLst/>
          </a:prstGeom>
        </p:spPr>
        <p:txBody>
          <a:bodyPr wrap="square">
            <a:spAutoFit/>
          </a:bodyPr>
          <a:lstStyle/>
          <a:p>
            <a:pPr marL="285750" indent="-285750">
              <a:buFont typeface="Wingdings" panose="05000000000000000000" pitchFamily="2" charset="2"/>
              <a:buChar char="v"/>
            </a:pPr>
            <a:r>
              <a:rPr lang="tr-TR" sz="2000" b="1" dirty="0" smtClean="0">
                <a:latin typeface="Garamond" panose="02020404030301010803" pitchFamily="18" charset="0"/>
              </a:rPr>
              <a:t>colors.xml</a:t>
            </a:r>
            <a:r>
              <a:rPr lang="tr-TR" sz="2000" dirty="0" smtClean="0">
                <a:latin typeface="Garamond" panose="02020404030301010803" pitchFamily="18" charset="0"/>
              </a:rPr>
              <a:t> ve </a:t>
            </a:r>
            <a:r>
              <a:rPr lang="tr-TR" sz="2000" b="1" dirty="0" smtClean="0">
                <a:latin typeface="Garamond" panose="02020404030301010803" pitchFamily="18" charset="0"/>
              </a:rPr>
              <a:t>strings.xml</a:t>
            </a:r>
            <a:r>
              <a:rPr lang="tr-TR" sz="2000" dirty="0" smtClean="0">
                <a:latin typeface="Garamond" panose="02020404030301010803" pitchFamily="18" charset="0"/>
              </a:rPr>
              <a:t> ise, </a:t>
            </a:r>
            <a:r>
              <a:rPr lang="tr-TR" sz="2000" b="1" dirty="0" smtClean="0">
                <a:latin typeface="Garamond" panose="02020404030301010803" pitchFamily="18" charset="0"/>
              </a:rPr>
              <a:t>activity_main.xml</a:t>
            </a:r>
            <a:r>
              <a:rPr lang="tr-TR" sz="2000" dirty="0" smtClean="0">
                <a:latin typeface="Garamond" panose="02020404030301010803" pitchFamily="18" charset="0"/>
              </a:rPr>
              <a:t> içinde sık kullanacağımız renk kodlarını ve </a:t>
            </a:r>
            <a:r>
              <a:rPr lang="tr-TR" sz="2000" dirty="0" err="1" smtClean="0">
                <a:latin typeface="Garamond" panose="02020404030301010803" pitchFamily="18" charset="0"/>
              </a:rPr>
              <a:t>string</a:t>
            </a:r>
            <a:r>
              <a:rPr lang="tr-TR" sz="2000" dirty="0" smtClean="0">
                <a:latin typeface="Garamond" panose="02020404030301010803" pitchFamily="18" charset="0"/>
              </a:rPr>
              <a:t> değerlerini saklamak için kullandığımız dosyalardır</a:t>
            </a:r>
            <a:r>
              <a:rPr lang="tr-TR" dirty="0" smtClean="0">
                <a:latin typeface="Garamond" panose="02020404030301010803" pitchFamily="18" charset="0"/>
              </a:rPr>
              <a:t>.</a:t>
            </a:r>
          </a:p>
        </p:txBody>
      </p:sp>
      <p:cxnSp>
        <p:nvCxnSpPr>
          <p:cNvPr id="9" name="Düz Bağlayıcı 8"/>
          <p:cNvCxnSpPr/>
          <p:nvPr/>
        </p:nvCxnSpPr>
        <p:spPr>
          <a:xfrm flipV="1">
            <a:off x="0" y="4076519"/>
            <a:ext cx="12192000" cy="172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4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267676" y="3154276"/>
            <a:ext cx="4486275" cy="2219325"/>
          </a:xfrm>
          <a:prstGeom prst="rect">
            <a:avLst/>
          </a:prstGeom>
        </p:spPr>
      </p:pic>
      <p:sp>
        <p:nvSpPr>
          <p:cNvPr id="3" name="Dikdörtgen 2"/>
          <p:cNvSpPr/>
          <p:nvPr/>
        </p:nvSpPr>
        <p:spPr>
          <a:xfrm>
            <a:off x="4383861" y="77638"/>
            <a:ext cx="3370090" cy="523220"/>
          </a:xfrm>
          <a:prstGeom prst="rect">
            <a:avLst/>
          </a:prstGeom>
        </p:spPr>
        <p:txBody>
          <a:bodyPr wrap="none">
            <a:spAutoFit/>
          </a:bodyPr>
          <a:lstStyle/>
          <a:p>
            <a:r>
              <a:rPr lang="tr-TR" sz="2800" dirty="0" smtClean="0">
                <a:solidFill>
                  <a:srgbClr val="FF0000"/>
                </a:solidFill>
                <a:latin typeface="Times New Roman" pitchFamily="18" charset="0"/>
                <a:cs typeface="Times New Roman" pitchFamily="18" charset="0"/>
              </a:rPr>
              <a:t>PROJE DOSYALARI</a:t>
            </a:r>
            <a:endParaRPr lang="tr-TR" sz="2800" dirty="0">
              <a:solidFill>
                <a:srgbClr val="FF0000"/>
              </a:solidFill>
            </a:endParaRPr>
          </a:p>
        </p:txBody>
      </p:sp>
      <p:sp>
        <p:nvSpPr>
          <p:cNvPr id="4" name="Dikdörtgen 3"/>
          <p:cNvSpPr/>
          <p:nvPr/>
        </p:nvSpPr>
        <p:spPr>
          <a:xfrm>
            <a:off x="226354" y="972288"/>
            <a:ext cx="11393427" cy="1631216"/>
          </a:xfrm>
          <a:prstGeom prst="rect">
            <a:avLst/>
          </a:prstGeom>
        </p:spPr>
        <p:txBody>
          <a:bodyPr wrap="square">
            <a:spAutoFit/>
          </a:bodyPr>
          <a:lstStyle/>
          <a:p>
            <a:pPr marL="285750" indent="-285750">
              <a:buFont typeface="Wingdings" panose="05000000000000000000" pitchFamily="2" charset="2"/>
              <a:buChar char="v"/>
            </a:pPr>
            <a:r>
              <a:rPr lang="tr-TR" sz="2000" dirty="0" smtClean="0">
                <a:latin typeface="Garamond" panose="02020404030301010803" pitchFamily="18" charset="0"/>
              </a:rPr>
              <a:t>Yeni bir proje açtığımızda</a:t>
            </a:r>
            <a:r>
              <a:rPr lang="tr-TR" sz="2000" i="1" dirty="0" smtClean="0">
                <a:solidFill>
                  <a:srgbClr val="FF0000"/>
                </a:solidFill>
                <a:latin typeface="Garamond" panose="02020404030301010803" pitchFamily="18" charset="0"/>
              </a:rPr>
              <a:t> </a:t>
            </a:r>
            <a:r>
              <a:rPr lang="tr-TR" sz="2000" b="1" i="1" dirty="0" smtClean="0">
                <a:latin typeface="Garamond" panose="02020404030301010803" pitchFamily="18" charset="0"/>
              </a:rPr>
              <a:t>MainActivity.java</a:t>
            </a:r>
            <a:r>
              <a:rPr lang="tr-TR" sz="2000" i="1" dirty="0" smtClean="0">
                <a:solidFill>
                  <a:srgbClr val="FF0000"/>
                </a:solidFill>
                <a:latin typeface="Garamond" panose="02020404030301010803" pitchFamily="18" charset="0"/>
              </a:rPr>
              <a:t> </a:t>
            </a:r>
            <a:r>
              <a:rPr lang="tr-TR" sz="2000" dirty="0" smtClean="0">
                <a:latin typeface="Garamond" panose="02020404030301010803" pitchFamily="18" charset="0"/>
              </a:rPr>
              <a:t>ve </a:t>
            </a:r>
            <a:r>
              <a:rPr lang="tr-TR" sz="2000" b="1" i="1" dirty="0">
                <a:latin typeface="Garamond" panose="02020404030301010803" pitchFamily="18" charset="0"/>
              </a:rPr>
              <a:t>activity_main.xml </a:t>
            </a:r>
            <a:r>
              <a:rPr lang="tr-TR" sz="2000" dirty="0" smtClean="0">
                <a:latin typeface="Garamond" panose="02020404030301010803" pitchFamily="18" charset="0"/>
              </a:rPr>
              <a:t>dosyaları açılmış olarak karşımıza gelir. </a:t>
            </a:r>
            <a:r>
              <a:rPr lang="tr-TR" sz="2000" b="1" i="1" dirty="0">
                <a:latin typeface="Garamond" panose="02020404030301010803" pitchFamily="18" charset="0"/>
              </a:rPr>
              <a:t>MainActivity.java </a:t>
            </a:r>
            <a:r>
              <a:rPr lang="tr-TR" sz="2000" dirty="0" smtClean="0">
                <a:latin typeface="Garamond" panose="02020404030301010803" pitchFamily="18" charset="0"/>
              </a:rPr>
              <a:t> dosyamızda </a:t>
            </a:r>
            <a:r>
              <a:rPr lang="tr-TR" sz="2000" dirty="0" err="1" smtClean="0">
                <a:latin typeface="Garamond" panose="02020404030301010803" pitchFamily="18" charset="0"/>
              </a:rPr>
              <a:t>onCreate</a:t>
            </a:r>
            <a:r>
              <a:rPr lang="tr-TR" sz="2000" dirty="0" smtClean="0">
                <a:latin typeface="Garamond" panose="02020404030301010803" pitchFamily="18" charset="0"/>
              </a:rPr>
              <a:t> metodu </a:t>
            </a:r>
            <a:r>
              <a:rPr lang="tr-TR" sz="2000" dirty="0" err="1" smtClean="0">
                <a:latin typeface="Garamond" panose="02020404030301010803" pitchFamily="18" charset="0"/>
              </a:rPr>
              <a:t>yeralır</a:t>
            </a:r>
            <a:r>
              <a:rPr lang="tr-TR" sz="2000" dirty="0" smtClean="0">
                <a:latin typeface="Garamond" panose="02020404030301010803" pitchFamily="18" charset="0"/>
              </a:rPr>
              <a:t>.  Bu metot aktivite oluşturulduğunda çalışan metottur. </a:t>
            </a:r>
            <a:endParaRPr lang="tr-TR" sz="2000" dirty="0">
              <a:latin typeface="Garamond" panose="02020404030301010803" pitchFamily="18" charset="0"/>
            </a:endParaRPr>
          </a:p>
          <a:p>
            <a:endParaRPr lang="tr-TR" sz="2000" dirty="0" smtClean="0">
              <a:latin typeface="Garamond" panose="02020404030301010803" pitchFamily="18" charset="0"/>
            </a:endParaRPr>
          </a:p>
          <a:p>
            <a:pPr marL="285750" indent="-285750">
              <a:buFont typeface="Wingdings" panose="05000000000000000000" pitchFamily="2" charset="2"/>
              <a:buChar char="v"/>
            </a:pPr>
            <a:r>
              <a:rPr lang="tr-TR" sz="2000" dirty="0" err="1" smtClean="0">
                <a:latin typeface="Garamond" panose="02020404030301010803" pitchFamily="18" charset="0"/>
              </a:rPr>
              <a:t>onCreate</a:t>
            </a:r>
            <a:r>
              <a:rPr lang="tr-TR" sz="2000" dirty="0" smtClean="0">
                <a:latin typeface="Garamond" panose="02020404030301010803" pitchFamily="18" charset="0"/>
              </a:rPr>
              <a:t> metodu activity_main.xml dosyasının gösterilmesini sağlamaktadır. Bir başka ifadeyle, gösterilecek </a:t>
            </a:r>
            <a:r>
              <a:rPr lang="tr-TR" sz="2000" b="1" i="1" dirty="0">
                <a:latin typeface="Garamond" panose="02020404030301010803" pitchFamily="18" charset="0"/>
              </a:rPr>
              <a:t>activity_main.xml</a:t>
            </a:r>
            <a:r>
              <a:rPr lang="tr-TR" sz="2000" i="1" dirty="0" smtClean="0">
                <a:solidFill>
                  <a:srgbClr val="0070C0"/>
                </a:solidFill>
                <a:latin typeface="Garamond" panose="02020404030301010803" pitchFamily="18" charset="0"/>
              </a:rPr>
              <a:t> </a:t>
            </a:r>
            <a:r>
              <a:rPr lang="tr-TR" sz="2000" dirty="0" smtClean="0">
                <a:latin typeface="Garamond" panose="02020404030301010803" pitchFamily="18" charset="0"/>
              </a:rPr>
              <a:t>dosyasına, </a:t>
            </a:r>
            <a:r>
              <a:rPr lang="tr-TR" sz="2000" dirty="0" err="1" smtClean="0">
                <a:latin typeface="Garamond" panose="02020404030301010803" pitchFamily="18" charset="0"/>
              </a:rPr>
              <a:t>java</a:t>
            </a:r>
            <a:r>
              <a:rPr lang="tr-TR" sz="2000" dirty="0" smtClean="0">
                <a:latin typeface="Garamond" panose="02020404030301010803" pitchFamily="18" charset="0"/>
              </a:rPr>
              <a:t> dosyasında,  </a:t>
            </a:r>
            <a:r>
              <a:rPr lang="tr-TR" sz="2000" b="1" i="1" dirty="0" err="1" smtClean="0">
                <a:latin typeface="Garamond" panose="02020404030301010803" pitchFamily="18" charset="0"/>
              </a:rPr>
              <a:t>R.layout.activity_main</a:t>
            </a:r>
            <a:r>
              <a:rPr lang="tr-TR" sz="2000" dirty="0" smtClean="0">
                <a:latin typeface="Garamond" panose="02020404030301010803" pitchFamily="18" charset="0"/>
              </a:rPr>
              <a:t> ile işaret etmektedir.</a:t>
            </a:r>
            <a:endParaRPr lang="tr-TR" sz="2000" dirty="0">
              <a:latin typeface="Garamond" panose="02020404030301010803" pitchFamily="18" charset="0"/>
            </a:endParaRPr>
          </a:p>
        </p:txBody>
      </p:sp>
      <p:sp>
        <p:nvSpPr>
          <p:cNvPr id="5" name="Dikdörtgen 4"/>
          <p:cNvSpPr/>
          <p:nvPr/>
        </p:nvSpPr>
        <p:spPr>
          <a:xfrm>
            <a:off x="411994" y="5616598"/>
            <a:ext cx="5288884" cy="400110"/>
          </a:xfrm>
          <a:prstGeom prst="rect">
            <a:avLst/>
          </a:prstGeom>
        </p:spPr>
        <p:txBody>
          <a:bodyPr wrap="none">
            <a:spAutoFit/>
          </a:bodyPr>
          <a:lstStyle/>
          <a:p>
            <a:r>
              <a:rPr lang="tr-TR" sz="2000" b="1" i="1" dirty="0">
                <a:latin typeface="Garamond" panose="02020404030301010803" pitchFamily="18" charset="0"/>
              </a:rPr>
              <a:t>MainActivity.java</a:t>
            </a:r>
            <a:r>
              <a:rPr lang="tr-TR" sz="2000" i="1" dirty="0" smtClean="0">
                <a:solidFill>
                  <a:srgbClr val="FF0000"/>
                </a:solidFill>
                <a:latin typeface="Garamond" panose="02020404030301010803" pitchFamily="18" charset="0"/>
              </a:rPr>
              <a:t> </a:t>
            </a:r>
            <a:r>
              <a:rPr lang="tr-TR" sz="2000" dirty="0" smtClean="0">
                <a:latin typeface="Garamond" panose="02020404030301010803" pitchFamily="18" charset="0"/>
              </a:rPr>
              <a:t>dosyasına ileride geri döneceğiz.</a:t>
            </a:r>
            <a:endParaRPr lang="tr-TR" sz="2000" dirty="0">
              <a:latin typeface="Garamond" panose="02020404030301010803" pitchFamily="18" charset="0"/>
            </a:endParaRPr>
          </a:p>
        </p:txBody>
      </p:sp>
    </p:spTree>
    <p:extLst>
      <p:ext uri="{BB962C8B-B14F-4D97-AF65-F5344CB8AC3E}">
        <p14:creationId xmlns:p14="http://schemas.microsoft.com/office/powerpoint/2010/main" val="215093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399509" y="92695"/>
            <a:ext cx="179492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3" name="Metin kutusu 2"/>
          <p:cNvSpPr txBox="1"/>
          <p:nvPr/>
        </p:nvSpPr>
        <p:spPr>
          <a:xfrm>
            <a:off x="515389" y="1163780"/>
            <a:ext cx="11446626" cy="526297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Layout</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kelimesinin karşılığı düzen</a:t>
            </a:r>
            <a:r>
              <a:rPr lang="tr-TR" sz="2400" dirty="0" smtClean="0">
                <a:solidFill>
                  <a:prstClr val="black"/>
                </a:solidFill>
                <a:latin typeface="Garamond" panose="02020404030301010803" pitchFamily="18" charset="0"/>
              </a:rPr>
              <a:t>, plan, yerleştirme, mizanpaj, </a:t>
            </a:r>
            <a:r>
              <a:rPr lang="tr-TR" sz="2400" dirty="0" err="1" smtClean="0">
                <a:solidFill>
                  <a:prstClr val="black"/>
                </a:solidFill>
                <a:latin typeface="Garamond" panose="02020404030301010803" pitchFamily="18" charset="0"/>
              </a:rPr>
              <a:t>anahat</a:t>
            </a:r>
            <a:r>
              <a:rPr lang="tr-TR" sz="2400" dirty="0" smtClean="0">
                <a:solidFill>
                  <a:prstClr val="black"/>
                </a:solidFill>
                <a:latin typeface="Garamond" panose="02020404030301010803" pitchFamily="18" charset="0"/>
              </a:rPr>
              <a:t> olarak verilmektedir.</a:t>
            </a:r>
            <a:endPar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tr-TR" sz="2400" dirty="0">
              <a:solidFill>
                <a:prstClr val="black"/>
              </a:solidFill>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SzTx/>
              <a:buFont typeface="Wingdings" panose="05000000000000000000" pitchFamily="2" charset="2"/>
              <a:buChar char="v"/>
              <a:tabLst/>
              <a:defRPr/>
            </a:pP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Linear</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Layout</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(Doğrusal Plan): Görsel elemanların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view</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viewgroup</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veya başka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layout’ların</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doğrusal olarak sıralandığı yapıdır. Sıralama yönü </a:t>
            </a:r>
            <a:r>
              <a:rPr kumimoji="0" lang="tr-TR" sz="2400" b="0" u="none" strike="noStrike" kern="1200" cap="none" spc="0" normalizeH="0" baseline="0" noProof="0" dirty="0" err="1" smtClean="0">
                <a:ln>
                  <a:noFill/>
                </a:ln>
                <a:solidFill>
                  <a:srgbClr val="FF0000"/>
                </a:solidFill>
                <a:effectLst/>
                <a:uLnTx/>
                <a:uFillTx/>
                <a:latin typeface="Garamond" panose="02020404030301010803" pitchFamily="18" charset="0"/>
              </a:rPr>
              <a:t>orientation</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özelliğine göre belirlenir.</a:t>
            </a:r>
          </a:p>
          <a:p>
            <a:pPr marL="342900" marR="0" lvl="0" indent="-342900" algn="l" defTabSz="914400" rtl="0" eaLnBrk="1" fontAlgn="auto" latinLnBrk="0" hangingPunct="1">
              <a:lnSpc>
                <a:spcPct val="100000"/>
              </a:lnSpc>
              <a:spcBef>
                <a:spcPts val="0"/>
              </a:spcBef>
              <a:spcAft>
                <a:spcPts val="0"/>
              </a:spcAft>
              <a:buSzTx/>
              <a:buFont typeface="Wingdings" panose="05000000000000000000" pitchFamily="2" charset="2"/>
              <a:buChar char="v"/>
              <a:tabLst/>
              <a:defRPr/>
            </a:pPr>
            <a:endPar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SzTx/>
              <a:buFont typeface="Wingdings" panose="05000000000000000000" pitchFamily="2" charset="2"/>
              <a:buChar char="v"/>
              <a:tabLst/>
              <a:defRPr/>
            </a:pPr>
            <a:r>
              <a:rPr kumimoji="0" lang="tr-TR" sz="2400" b="0" u="none" strike="noStrike" kern="1200" cap="none" spc="0" normalizeH="0" baseline="0" noProof="0" dirty="0" err="1">
                <a:ln>
                  <a:noFill/>
                </a:ln>
                <a:solidFill>
                  <a:srgbClr val="FF0000"/>
                </a:solidFill>
                <a:effectLst/>
                <a:uLnTx/>
                <a:uFillTx/>
                <a:latin typeface="Garamond" panose="02020404030301010803" pitchFamily="18" charset="0"/>
              </a:rPr>
              <a:t>o</a:t>
            </a:r>
            <a:r>
              <a:rPr kumimoji="0" lang="tr-TR" sz="2400" b="0" u="none" strike="noStrike" kern="1200" cap="none" spc="0" normalizeH="0" baseline="0" noProof="0" dirty="0" err="1" smtClean="0">
                <a:ln>
                  <a:noFill/>
                </a:ln>
                <a:solidFill>
                  <a:srgbClr val="FF0000"/>
                </a:solidFill>
                <a:effectLst/>
                <a:uLnTx/>
                <a:uFillTx/>
                <a:latin typeface="Garamond" panose="02020404030301010803" pitchFamily="18" charset="0"/>
              </a:rPr>
              <a:t>rientation</a:t>
            </a:r>
            <a:r>
              <a:rPr kumimoji="0" lang="tr-TR" sz="2400" b="0" i="1" u="none" strike="noStrike" kern="1200" cap="none" spc="0" normalizeH="0" baseline="0" noProof="0" dirty="0" smtClean="0">
                <a:ln>
                  <a:noFill/>
                </a:ln>
                <a:solidFill>
                  <a:prstClr val="black"/>
                </a:solidFill>
                <a:effectLst/>
                <a:uLnTx/>
                <a:uFillTx/>
                <a:latin typeface="Garamond" panose="02020404030301010803" pitchFamily="18" charset="0"/>
              </a:rPr>
              <a:t>,</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a:t>
            </a:r>
            <a:r>
              <a:rPr kumimoji="0" lang="tr-TR" sz="2400" b="0" u="none" strike="noStrike" kern="1200" cap="none" spc="0" normalizeH="0" baseline="0" noProof="0" dirty="0" err="1" smtClean="0">
                <a:ln>
                  <a:noFill/>
                </a:ln>
                <a:solidFill>
                  <a:srgbClr val="00B0F0"/>
                </a:solidFill>
                <a:effectLst/>
                <a:uLnTx/>
                <a:uFillTx/>
                <a:latin typeface="Garamond" panose="02020404030301010803" pitchFamily="18" charset="0"/>
              </a:rPr>
              <a:t>horizontal</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(yatay) ise görseller soldan sağa; </a:t>
            </a:r>
            <a:r>
              <a:rPr kumimoji="0" lang="tr-TR" sz="2400" b="0" u="none" strike="noStrike" kern="1200" cap="none" spc="0" normalizeH="0" baseline="0" noProof="0" dirty="0" err="1" smtClean="0">
                <a:ln>
                  <a:noFill/>
                </a:ln>
                <a:solidFill>
                  <a:srgbClr val="00B0F0"/>
                </a:solidFill>
                <a:effectLst/>
                <a:uLnTx/>
                <a:uFillTx/>
                <a:latin typeface="Garamond" panose="02020404030301010803" pitchFamily="18" charset="0"/>
              </a:rPr>
              <a:t>vertical</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ise yukarıdan aşağıya  doğru sıralanır.</a:t>
            </a:r>
          </a:p>
          <a:p>
            <a:pPr marL="342900" marR="0" lvl="0" indent="-342900" algn="l" defTabSz="914400" rtl="0" eaLnBrk="1" fontAlgn="auto" latinLnBrk="0" hangingPunct="1">
              <a:lnSpc>
                <a:spcPct val="100000"/>
              </a:lnSpc>
              <a:spcBef>
                <a:spcPts val="0"/>
              </a:spcBef>
              <a:spcAft>
                <a:spcPts val="0"/>
              </a:spcAft>
              <a:buSzTx/>
              <a:buFont typeface="Wingdings" panose="05000000000000000000" pitchFamily="2" charset="2"/>
              <a:buChar char="v"/>
              <a:tabLst/>
              <a:defRPr/>
            </a:pPr>
            <a:endParaRPr kumimoji="0" lang="tr-TR" sz="2400" b="0" i="0" u="none" strike="noStrike" kern="1200" cap="none" spc="0" normalizeH="0" baseline="0" noProof="0" dirty="0">
              <a:ln>
                <a:noFill/>
              </a:ln>
              <a:solidFill>
                <a:prstClr val="black"/>
              </a:solidFill>
              <a:effectLst/>
              <a:uLnTx/>
              <a:uFillTx/>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SzTx/>
              <a:buFont typeface="Wingdings" panose="05000000000000000000" pitchFamily="2" charset="2"/>
              <a:buChar char="v"/>
              <a:tabLst/>
              <a:defRPr/>
            </a:pP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Relative</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Layout</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(Göreceli Plan): Görseller yerleştirilirken başka bir görsele göre konumlandırılır. Bir başka deyişle bir görsel yerleştirilirken başka bir görsel referans verilir (</a:t>
            </a:r>
            <a:r>
              <a:rPr kumimoji="0" lang="tr-TR" sz="2400" b="0" i="0" u="none" strike="noStrike" kern="1200" cap="none" spc="0" normalizeH="0" baseline="0" noProof="0" dirty="0" err="1" smtClean="0">
                <a:ln>
                  <a:noFill/>
                </a:ln>
                <a:solidFill>
                  <a:prstClr val="black"/>
                </a:solidFill>
                <a:effectLst/>
                <a:uLnTx/>
                <a:uFillTx/>
                <a:latin typeface="Garamond" panose="02020404030301010803" pitchFamily="18" charset="0"/>
              </a:rPr>
              <a:t>x’in</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 sağına, y’nin üzerine</a:t>
            </a:r>
            <a:r>
              <a:rPr kumimoji="0" lang="tr-TR" sz="2400" b="0" i="0" u="none" strike="noStrike" kern="1200" cap="none" spc="0" normalizeH="0" noProof="0" dirty="0" smtClean="0">
                <a:ln>
                  <a:noFill/>
                </a:ln>
                <a:solidFill>
                  <a:prstClr val="black"/>
                </a:solidFill>
                <a:effectLst/>
                <a:uLnTx/>
                <a:uFillTx/>
                <a:latin typeface="Garamond" panose="02020404030301010803" pitchFamily="18" charset="0"/>
              </a:rPr>
              <a:t> gibi</a:t>
            </a:r>
            <a:r>
              <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tr-TR" sz="2400" b="0" i="0" u="none" strike="noStrike" kern="1200" cap="none" spc="0" normalizeH="0" baseline="0" noProof="0" dirty="0">
              <a:ln>
                <a:noFill/>
              </a:ln>
              <a:solidFill>
                <a:prstClr val="black"/>
              </a:solidFill>
              <a:effectLst/>
              <a:uLnTx/>
              <a:uFillTx/>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tr-TR" sz="2400" b="0" i="0" u="none" strike="noStrike" kern="1200" cap="none" spc="0" normalizeH="0" baseline="0" noProof="0" dirty="0" smtClean="0">
              <a:ln>
                <a:noFill/>
              </a:ln>
              <a:solidFill>
                <a:prstClr val="black"/>
              </a:solidFill>
              <a:effectLst/>
              <a:uLnTx/>
              <a:uFillTx/>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tr-TR" sz="2400" b="0" i="0" u="none" strike="noStrike" kern="1200" cap="none" spc="0" normalizeH="0" baseline="0" noProof="0" dirty="0">
              <a:ln>
                <a:noFill/>
              </a:ln>
              <a:solidFill>
                <a:prstClr val="black"/>
              </a:solidFill>
              <a:effectLst/>
              <a:uLnTx/>
              <a:uFillTx/>
              <a:latin typeface="Garamond" panose="02020404030301010803" pitchFamily="18" charset="0"/>
            </a:endParaRPr>
          </a:p>
        </p:txBody>
      </p:sp>
    </p:spTree>
    <p:extLst>
      <p:ext uri="{BB962C8B-B14F-4D97-AF65-F5344CB8AC3E}">
        <p14:creationId xmlns:p14="http://schemas.microsoft.com/office/powerpoint/2010/main" val="106037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1617" y="2431930"/>
            <a:ext cx="4800600" cy="3581400"/>
          </a:xfrm>
          <a:prstGeom prst="rect">
            <a:avLst/>
          </a:prstGeom>
        </p:spPr>
      </p:pic>
      <p:sp>
        <p:nvSpPr>
          <p:cNvPr id="4" name="Metin kutusu 3"/>
          <p:cNvSpPr txBox="1"/>
          <p:nvPr/>
        </p:nvSpPr>
        <p:spPr>
          <a:xfrm>
            <a:off x="4374168" y="65247"/>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sp>
        <p:nvSpPr>
          <p:cNvPr id="5" name="Dikdörtgen 4"/>
          <p:cNvSpPr/>
          <p:nvPr/>
        </p:nvSpPr>
        <p:spPr>
          <a:xfrm>
            <a:off x="509245" y="812694"/>
            <a:ext cx="11248845" cy="1015663"/>
          </a:xfrm>
          <a:prstGeom prst="rect">
            <a:avLst/>
          </a:prstGeom>
        </p:spPr>
        <p:txBody>
          <a:bodyPr wrap="square">
            <a:spAutoFit/>
          </a:bodyPr>
          <a:lstStyle/>
          <a:p>
            <a:pPr marL="342900" lvl="0" indent="-342900">
              <a:buFont typeface="Wingdings" panose="05000000000000000000" pitchFamily="2" charset="2"/>
              <a:buChar char="v"/>
              <a:defRPr/>
            </a:pPr>
            <a:r>
              <a:rPr lang="tr-TR" sz="2000" dirty="0" smtClean="0">
                <a:solidFill>
                  <a:prstClr val="black"/>
                </a:solidFill>
                <a:latin typeface="Garamond" panose="02020404030301010803" pitchFamily="18" charset="0"/>
              </a:rPr>
              <a:t>Doğrusal </a:t>
            </a:r>
            <a:r>
              <a:rPr lang="tr-TR" sz="2000" dirty="0" err="1" smtClean="0">
                <a:solidFill>
                  <a:prstClr val="black"/>
                </a:solidFill>
                <a:latin typeface="Garamond" panose="02020404030301010803" pitchFamily="18" charset="0"/>
              </a:rPr>
              <a:t>layout’u</a:t>
            </a:r>
            <a:r>
              <a:rPr lang="tr-TR" sz="2000" dirty="0" smtClean="0">
                <a:solidFill>
                  <a:prstClr val="black"/>
                </a:solidFill>
                <a:latin typeface="Garamond" panose="02020404030301010803" pitchFamily="18" charset="0"/>
              </a:rPr>
              <a:t> çalışmak için activity_main.xml dosyamızda </a:t>
            </a:r>
            <a:r>
              <a:rPr lang="tr-TR" sz="2000" dirty="0" err="1" smtClean="0">
                <a:solidFill>
                  <a:prstClr val="black"/>
                </a:solidFill>
                <a:latin typeface="Garamond" panose="02020404030301010803" pitchFamily="18" charset="0"/>
              </a:rPr>
              <a:t>androidx.constraintlayout.widget.ConstraintLayout</a:t>
            </a:r>
            <a:r>
              <a:rPr lang="tr-TR" sz="2000" dirty="0" smtClean="0">
                <a:solidFill>
                  <a:prstClr val="black"/>
                </a:solidFill>
                <a:latin typeface="Garamond" panose="02020404030301010803" pitchFamily="18" charset="0"/>
              </a:rPr>
              <a:t> ifadesini silip </a:t>
            </a: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yazabiliriz. </a:t>
            </a:r>
          </a:p>
          <a:p>
            <a:pPr lvl="0">
              <a:defRPr/>
            </a:pPr>
            <a:r>
              <a:rPr lang="tr-TR" sz="2000" dirty="0" smtClean="0">
                <a:solidFill>
                  <a:prstClr val="black"/>
                </a:solidFill>
                <a:latin typeface="Garamond" panose="02020404030301010803" pitchFamily="18" charset="0"/>
              </a:rPr>
              <a:t>Bu </a:t>
            </a:r>
            <a:r>
              <a:rPr lang="tr-TR" sz="2000" dirty="0" err="1" smtClean="0">
                <a:solidFill>
                  <a:prstClr val="black"/>
                </a:solidFill>
                <a:latin typeface="Garamond" panose="02020404030301010803" pitchFamily="18" charset="0"/>
              </a:rPr>
              <a:t>layout</a:t>
            </a:r>
            <a:r>
              <a:rPr lang="tr-TR" sz="2000" dirty="0" smtClean="0">
                <a:solidFill>
                  <a:prstClr val="black"/>
                </a:solidFill>
                <a:latin typeface="Garamond" panose="02020404030301010803" pitchFamily="18" charset="0"/>
              </a:rPr>
              <a:t> içinde gelen </a:t>
            </a:r>
            <a:r>
              <a:rPr lang="tr-TR" sz="2000" dirty="0" err="1" smtClean="0">
                <a:solidFill>
                  <a:prstClr val="black"/>
                </a:solidFill>
                <a:latin typeface="Garamond" panose="02020404030301010803" pitchFamily="18" charset="0"/>
              </a:rPr>
              <a:t>TextView’i</a:t>
            </a:r>
            <a:r>
              <a:rPr lang="tr-TR" sz="2000" dirty="0" smtClean="0">
                <a:solidFill>
                  <a:prstClr val="black"/>
                </a:solidFill>
                <a:latin typeface="Garamond" panose="02020404030301010803" pitchFamily="18" charset="0"/>
              </a:rPr>
              <a:t> de silebiliriz.</a:t>
            </a:r>
            <a:endParaRPr lang="tr-TR" sz="2000" dirty="0">
              <a:solidFill>
                <a:prstClr val="black"/>
              </a:solidFill>
              <a:latin typeface="Garamond" panose="02020404030301010803" pitchFamily="18" charset="0"/>
            </a:endParaRPr>
          </a:p>
        </p:txBody>
      </p:sp>
      <p:pic>
        <p:nvPicPr>
          <p:cNvPr id="10" name="Resim 9"/>
          <p:cNvPicPr>
            <a:picLocks noChangeAspect="1"/>
          </p:cNvPicPr>
          <p:nvPr/>
        </p:nvPicPr>
        <p:blipFill>
          <a:blip r:embed="rId3"/>
          <a:stretch>
            <a:fillRect/>
          </a:stretch>
        </p:blipFill>
        <p:spPr>
          <a:xfrm>
            <a:off x="6532352" y="3279655"/>
            <a:ext cx="5562600" cy="1885950"/>
          </a:xfrm>
          <a:prstGeom prst="rect">
            <a:avLst/>
          </a:prstGeom>
        </p:spPr>
      </p:pic>
      <p:sp>
        <p:nvSpPr>
          <p:cNvPr id="11" name="Sağ Ok 10"/>
          <p:cNvSpPr/>
          <p:nvPr/>
        </p:nvSpPr>
        <p:spPr>
          <a:xfrm>
            <a:off x="5106838" y="3674853"/>
            <a:ext cx="1130060" cy="966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2218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87445" y="1586485"/>
            <a:ext cx="5626759" cy="5091170"/>
          </a:xfrm>
          <a:prstGeom prst="rect">
            <a:avLst/>
          </a:prstGeom>
        </p:spPr>
      </p:pic>
      <p:sp>
        <p:nvSpPr>
          <p:cNvPr id="3" name="Dikdörtgen 2"/>
          <p:cNvSpPr/>
          <p:nvPr/>
        </p:nvSpPr>
        <p:spPr>
          <a:xfrm>
            <a:off x="232910" y="667375"/>
            <a:ext cx="11378243" cy="707886"/>
          </a:xfrm>
          <a:prstGeom prst="rect">
            <a:avLst/>
          </a:prstGeom>
        </p:spPr>
        <p:txBody>
          <a:bodyPr wrap="square">
            <a:spAutoFit/>
          </a:bodyPr>
          <a:lstStyle/>
          <a:p>
            <a:pPr marL="342900" lvl="0" indent="-342900">
              <a:buFont typeface="Wingdings" panose="05000000000000000000" pitchFamily="2" charset="2"/>
              <a:buChar char="v"/>
              <a:defRPr/>
            </a:pPr>
            <a:r>
              <a:rPr lang="tr-TR" sz="2000" dirty="0" smtClean="0">
                <a:solidFill>
                  <a:prstClr val="black"/>
                </a:solidFill>
                <a:latin typeface="Garamond" panose="02020404030301010803" pitchFamily="18" charset="0"/>
              </a:rPr>
              <a:t>Şimdilik </a:t>
            </a:r>
            <a:r>
              <a:rPr lang="tr-TR" sz="2000" dirty="0">
                <a:solidFill>
                  <a:prstClr val="black"/>
                </a:solidFill>
                <a:latin typeface="Garamond" panose="02020404030301010803" pitchFamily="18" charset="0"/>
              </a:rPr>
              <a:t>tasarıma odaklanacağımızdan, bir Java aktivite dosyası ile ilişkili olmayan yeni bir </a:t>
            </a:r>
            <a:r>
              <a:rPr lang="tr-TR" sz="2000" dirty="0" err="1">
                <a:solidFill>
                  <a:prstClr val="black"/>
                </a:solidFill>
                <a:latin typeface="Garamond" panose="02020404030301010803" pitchFamily="18" charset="0"/>
              </a:rPr>
              <a:t>xml</a:t>
            </a:r>
            <a:r>
              <a:rPr lang="tr-TR" sz="2000" dirty="0">
                <a:solidFill>
                  <a:prstClr val="black"/>
                </a:solidFill>
                <a:latin typeface="Garamond" panose="02020404030301010803" pitchFamily="18" charset="0"/>
              </a:rPr>
              <a:t> </a:t>
            </a:r>
            <a:r>
              <a:rPr lang="tr-TR" sz="2000" dirty="0" err="1">
                <a:solidFill>
                  <a:prstClr val="black"/>
                </a:solidFill>
                <a:latin typeface="Garamond" panose="02020404030301010803" pitchFamily="18" charset="0"/>
              </a:rPr>
              <a:t>layout</a:t>
            </a:r>
            <a:r>
              <a:rPr lang="tr-TR" sz="2000" dirty="0">
                <a:solidFill>
                  <a:prstClr val="black"/>
                </a:solidFill>
                <a:latin typeface="Garamond" panose="02020404030301010803" pitchFamily="18" charset="0"/>
              </a:rPr>
              <a:t> dosyası da </a:t>
            </a:r>
            <a:r>
              <a:rPr lang="tr-TR" sz="2000" dirty="0" smtClean="0">
                <a:solidFill>
                  <a:prstClr val="black"/>
                </a:solidFill>
                <a:latin typeface="Garamond" panose="02020404030301010803" pitchFamily="18" charset="0"/>
              </a:rPr>
              <a:t>oluşturabiliriz. Bu dosya </a:t>
            </a: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yapısında gelecektir.</a:t>
            </a:r>
            <a:endParaRPr lang="tr-TR" sz="2000" dirty="0">
              <a:solidFill>
                <a:prstClr val="black"/>
              </a:solidFill>
              <a:latin typeface="Garamond" panose="02020404030301010803" pitchFamily="18" charset="0"/>
            </a:endParaRPr>
          </a:p>
        </p:txBody>
      </p:sp>
      <p:sp>
        <p:nvSpPr>
          <p:cNvPr id="4" name="Metin kutusu 3"/>
          <p:cNvSpPr txBox="1"/>
          <p:nvPr/>
        </p:nvSpPr>
        <p:spPr>
          <a:xfrm>
            <a:off x="4374168" y="65247"/>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pic>
        <p:nvPicPr>
          <p:cNvPr id="5" name="Resim 4"/>
          <p:cNvPicPr>
            <a:picLocks noChangeAspect="1"/>
          </p:cNvPicPr>
          <p:nvPr/>
        </p:nvPicPr>
        <p:blipFill>
          <a:blip r:embed="rId3"/>
          <a:stretch>
            <a:fillRect/>
          </a:stretch>
        </p:blipFill>
        <p:spPr>
          <a:xfrm>
            <a:off x="7341079" y="1381726"/>
            <a:ext cx="3631721" cy="3096568"/>
          </a:xfrm>
          <a:prstGeom prst="rect">
            <a:avLst/>
          </a:prstGeom>
        </p:spPr>
      </p:pic>
      <p:pic>
        <p:nvPicPr>
          <p:cNvPr id="7" name="Resim 6"/>
          <p:cNvPicPr>
            <a:picLocks noChangeAspect="1"/>
          </p:cNvPicPr>
          <p:nvPr/>
        </p:nvPicPr>
        <p:blipFill>
          <a:blip r:embed="rId4"/>
          <a:stretch>
            <a:fillRect/>
          </a:stretch>
        </p:blipFill>
        <p:spPr>
          <a:xfrm>
            <a:off x="6996022" y="5422474"/>
            <a:ext cx="5007633" cy="1164970"/>
          </a:xfrm>
          <a:prstGeom prst="rect">
            <a:avLst/>
          </a:prstGeom>
        </p:spPr>
      </p:pic>
      <p:sp>
        <p:nvSpPr>
          <p:cNvPr id="9" name="Sağ Ok 8"/>
          <p:cNvSpPr/>
          <p:nvPr/>
        </p:nvSpPr>
        <p:spPr>
          <a:xfrm>
            <a:off x="5814204" y="3157268"/>
            <a:ext cx="854015" cy="888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Sağ Ok 9"/>
          <p:cNvSpPr/>
          <p:nvPr/>
        </p:nvSpPr>
        <p:spPr>
          <a:xfrm rot="5400000">
            <a:off x="8734334" y="4551206"/>
            <a:ext cx="854015" cy="888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9242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74168" y="65247"/>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rPr>
              <a:t>LINEAR 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ndParaRPr>
          </a:p>
        </p:txBody>
      </p:sp>
      <p:pic>
        <p:nvPicPr>
          <p:cNvPr id="5" name="Resim 4"/>
          <p:cNvPicPr>
            <a:picLocks noChangeAspect="1"/>
          </p:cNvPicPr>
          <p:nvPr/>
        </p:nvPicPr>
        <p:blipFill>
          <a:blip r:embed="rId2"/>
          <a:stretch>
            <a:fillRect/>
          </a:stretch>
        </p:blipFill>
        <p:spPr>
          <a:xfrm>
            <a:off x="540406" y="3172705"/>
            <a:ext cx="5381625" cy="1895475"/>
          </a:xfrm>
          <a:prstGeom prst="rect">
            <a:avLst/>
          </a:prstGeom>
        </p:spPr>
      </p:pic>
      <p:pic>
        <p:nvPicPr>
          <p:cNvPr id="6" name="Resim 5"/>
          <p:cNvPicPr>
            <a:picLocks noChangeAspect="1"/>
          </p:cNvPicPr>
          <p:nvPr/>
        </p:nvPicPr>
        <p:blipFill>
          <a:blip r:embed="rId3"/>
          <a:stretch>
            <a:fillRect/>
          </a:stretch>
        </p:blipFill>
        <p:spPr>
          <a:xfrm>
            <a:off x="6659592" y="3172705"/>
            <a:ext cx="5172974" cy="3374557"/>
          </a:xfrm>
          <a:prstGeom prst="rect">
            <a:avLst/>
          </a:prstGeom>
        </p:spPr>
      </p:pic>
      <p:sp>
        <p:nvSpPr>
          <p:cNvPr id="7" name="Dikdörtgen 6"/>
          <p:cNvSpPr/>
          <p:nvPr/>
        </p:nvSpPr>
        <p:spPr>
          <a:xfrm>
            <a:off x="232910" y="805398"/>
            <a:ext cx="11378243" cy="1938992"/>
          </a:xfrm>
          <a:prstGeom prst="rect">
            <a:avLst/>
          </a:prstGeom>
        </p:spPr>
        <p:txBody>
          <a:bodyPr wrap="square">
            <a:spAutoFit/>
          </a:bodyPr>
          <a:lstStyle/>
          <a:p>
            <a:pPr marL="342900" lvl="0" indent="-342900">
              <a:buFont typeface="Wingdings" panose="05000000000000000000" pitchFamily="2" charset="2"/>
              <a:buChar char="v"/>
              <a:defRPr/>
            </a:pP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içinde bir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atalım. Genişlik (</a:t>
            </a:r>
            <a:r>
              <a:rPr lang="tr-TR" sz="2000" dirty="0" err="1" smtClean="0">
                <a:solidFill>
                  <a:srgbClr val="FF0000"/>
                </a:solidFill>
                <a:latin typeface="Garamond" panose="02020404030301010803" pitchFamily="18" charset="0"/>
              </a:rPr>
              <a:t>layout_width</a:t>
            </a:r>
            <a:r>
              <a:rPr lang="tr-TR" sz="2000" dirty="0" smtClean="0">
                <a:solidFill>
                  <a:prstClr val="black"/>
                </a:solidFill>
                <a:latin typeface="Garamond" panose="02020404030301010803" pitchFamily="18" charset="0"/>
              </a:rPr>
              <a:t>)ve yükseklik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özelliklerini </a:t>
            </a:r>
            <a:r>
              <a:rPr lang="tr-TR" sz="2000" dirty="0" err="1" smtClean="0">
                <a:solidFill>
                  <a:srgbClr val="00B0F0"/>
                </a:solidFill>
                <a:latin typeface="Garamond" panose="02020404030301010803" pitchFamily="18" charset="0"/>
              </a:rPr>
              <a:t>wrap_content</a:t>
            </a:r>
            <a:r>
              <a:rPr lang="tr-TR" sz="2000" dirty="0" smtClean="0">
                <a:solidFill>
                  <a:prstClr val="black"/>
                </a:solidFill>
                <a:latin typeface="Garamond" panose="02020404030301010803" pitchFamily="18" charset="0"/>
              </a:rPr>
              <a:t> olsun. Bu özelliğe daha sonra döneceğiz.</a:t>
            </a:r>
          </a:p>
          <a:p>
            <a:pPr lvl="0">
              <a:defRPr/>
            </a:pPr>
            <a:endParaRPr lang="tr-TR" sz="2000" dirty="0">
              <a:solidFill>
                <a:prstClr val="black"/>
              </a:solidFill>
              <a:latin typeface="Garamond" panose="02020404030301010803" pitchFamily="18" charset="0"/>
            </a:endParaRPr>
          </a:p>
          <a:p>
            <a:pPr marL="342900" lvl="0" indent="-342900">
              <a:buFont typeface="Wingdings" panose="05000000000000000000" pitchFamily="2" charset="2"/>
              <a:buChar char="v"/>
              <a:defRPr/>
            </a:pP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text</a:t>
            </a:r>
            <a:r>
              <a:rPr lang="tr-TR" sz="2000" dirty="0" smtClean="0">
                <a:solidFill>
                  <a:prstClr val="black"/>
                </a:solidFill>
                <a:latin typeface="Garamond" panose="02020404030301010803" pitchFamily="18" charset="0"/>
              </a:rPr>
              <a:t> özelliği ise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görselimiz içerisinde gösterilecek içeriktir. Ancak </a:t>
            </a:r>
            <a:r>
              <a:rPr lang="tr-TR" sz="2000" dirty="0" err="1" smtClean="0">
                <a:solidFill>
                  <a:prstClr val="black"/>
                </a:solidFill>
                <a:latin typeface="Garamond" panose="02020404030301010803" pitchFamily="18" charset="0"/>
              </a:rPr>
              <a:t>arkaplan</a:t>
            </a:r>
            <a:r>
              <a:rPr lang="tr-TR" sz="2000" dirty="0" smtClean="0">
                <a:solidFill>
                  <a:prstClr val="black"/>
                </a:solidFill>
                <a:latin typeface="Garamond" panose="02020404030301010803" pitchFamily="18" charset="0"/>
              </a:rPr>
              <a:t> rengi belirtmediğimizden,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sınırlarını içinde yer aldığı </a:t>
            </a:r>
            <a:r>
              <a:rPr lang="tr-TR" sz="2000" dirty="0" err="1" smtClean="0">
                <a:solidFill>
                  <a:prstClr val="black"/>
                </a:solidFill>
                <a:latin typeface="Garamond" panose="02020404030301010803" pitchFamily="18" charset="0"/>
              </a:rPr>
              <a:t>LinearLayout’dan</a:t>
            </a:r>
            <a:r>
              <a:rPr lang="tr-TR" sz="2000" dirty="0" smtClean="0">
                <a:solidFill>
                  <a:prstClr val="black"/>
                </a:solidFill>
                <a:latin typeface="Garamond" panose="02020404030301010803" pitchFamily="18" charset="0"/>
              </a:rPr>
              <a:t> ayırt </a:t>
            </a:r>
            <a:r>
              <a:rPr lang="tr-TR" sz="2000" dirty="0" err="1" smtClean="0">
                <a:solidFill>
                  <a:prstClr val="black"/>
                </a:solidFill>
                <a:latin typeface="Garamond" panose="02020404030301010803" pitchFamily="18" charset="0"/>
              </a:rPr>
              <a:t>edilemektedir</a:t>
            </a:r>
            <a:r>
              <a:rPr lang="tr-TR" sz="2000" dirty="0" smtClean="0">
                <a:solidFill>
                  <a:prstClr val="black"/>
                </a:solidFill>
                <a:latin typeface="Garamond" panose="02020404030301010803" pitchFamily="18" charset="0"/>
              </a:rPr>
              <a:t>. Bundan dolayı önce renklere göz atalım.</a:t>
            </a:r>
            <a:endParaRPr lang="tr-TR" sz="2000" dirty="0">
              <a:solidFill>
                <a:prstClr val="black"/>
              </a:solidFill>
              <a:latin typeface="Garamond" panose="02020404030301010803" pitchFamily="18" charset="0"/>
            </a:endParaRPr>
          </a:p>
        </p:txBody>
      </p:sp>
      <p:sp>
        <p:nvSpPr>
          <p:cNvPr id="2" name="Dikdörtgen 1"/>
          <p:cNvSpPr/>
          <p:nvPr/>
        </p:nvSpPr>
        <p:spPr>
          <a:xfrm>
            <a:off x="5861933" y="2773881"/>
            <a:ext cx="1019703" cy="369332"/>
          </a:xfrm>
          <a:prstGeom prst="rect">
            <a:avLst/>
          </a:prstGeom>
        </p:spPr>
        <p:txBody>
          <a:bodyPr wrap="none">
            <a:spAutoFit/>
          </a:bodyPr>
          <a:lstStyle/>
          <a:p>
            <a:r>
              <a:rPr lang="tr-TR" b="1" u="sng" dirty="0" smtClean="0">
                <a:solidFill>
                  <a:srgbClr val="7030A0"/>
                </a:solidFill>
                <a:latin typeface="Garamond" panose="02020404030301010803" pitchFamily="18" charset="0"/>
              </a:rPr>
              <a:t>Örnek1a</a:t>
            </a:r>
            <a:endParaRPr lang="tr-TR" b="1" u="sng" dirty="0">
              <a:solidFill>
                <a:srgbClr val="7030A0"/>
              </a:solidFill>
            </a:endParaRPr>
          </a:p>
        </p:txBody>
      </p:sp>
    </p:spTree>
    <p:extLst>
      <p:ext uri="{BB962C8B-B14F-4D97-AF65-F5344CB8AC3E}">
        <p14:creationId xmlns:p14="http://schemas.microsoft.com/office/powerpoint/2010/main" val="15479724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3443</TotalTime>
  <Words>1499</Words>
  <Application>Microsoft Office PowerPoint</Application>
  <PresentationFormat>Geniş ekran</PresentationFormat>
  <Paragraphs>169</Paragraphs>
  <Slides>29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29</vt:i4>
      </vt:variant>
    </vt:vector>
  </HeadingPairs>
  <TitlesOfParts>
    <vt:vector size="36" baseType="lpstr">
      <vt:lpstr>Arial</vt:lpstr>
      <vt:lpstr>Calibri</vt:lpstr>
      <vt:lpstr>Calibri Light</vt:lpstr>
      <vt:lpstr>Garamond</vt:lpstr>
      <vt:lpstr>Times New Roman</vt:lpstr>
      <vt:lpstr>Wingdings</vt:lpstr>
      <vt:lpstr>Office Teması</vt:lpstr>
      <vt:lpstr>BİLP 210-MOBİL UYGULAMALAR I Hafta 2 Hazırlayan: E. Öner Tartan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 UYGULAMALAR I Hafta 1</dc:title>
  <dc:creator>Neo</dc:creator>
  <cp:lastModifiedBy>Neo</cp:lastModifiedBy>
  <cp:revision>70</cp:revision>
  <dcterms:created xsi:type="dcterms:W3CDTF">2019-10-06T20:58:37Z</dcterms:created>
  <dcterms:modified xsi:type="dcterms:W3CDTF">2020-07-16T08:08:50Z</dcterms:modified>
</cp:coreProperties>
</file>