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3-51FB-4B6E-9F8D-B649B825A4A3}" type="datetimeFigureOut">
              <a:rPr lang="tr-TR" smtClean="0"/>
              <a:t>3.01.2020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540-A181-46E9-911D-EB51CBC08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89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3-51FB-4B6E-9F8D-B649B825A4A3}" type="datetimeFigureOut">
              <a:rPr lang="tr-TR" smtClean="0"/>
              <a:t>3.01.2020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540-A181-46E9-911D-EB51CBC08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103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3-51FB-4B6E-9F8D-B649B825A4A3}" type="datetimeFigureOut">
              <a:rPr lang="tr-TR" smtClean="0"/>
              <a:t>3.01.2020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540-A181-46E9-911D-EB51CBC08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29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3-51FB-4B6E-9F8D-B649B825A4A3}" type="datetimeFigureOut">
              <a:rPr lang="tr-TR" smtClean="0"/>
              <a:t>3.01.2020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540-A181-46E9-911D-EB51CBC08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83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3-51FB-4B6E-9F8D-B649B825A4A3}" type="datetimeFigureOut">
              <a:rPr lang="tr-TR" smtClean="0"/>
              <a:t>3.01.2020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540-A181-46E9-911D-EB51CBC08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775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3-51FB-4B6E-9F8D-B649B825A4A3}" type="datetimeFigureOut">
              <a:rPr lang="tr-TR" smtClean="0"/>
              <a:t>3.01.2020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540-A181-46E9-911D-EB51CBC08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30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3-51FB-4B6E-9F8D-B649B825A4A3}" type="datetimeFigureOut">
              <a:rPr lang="tr-TR" smtClean="0"/>
              <a:t>3.01.2020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540-A181-46E9-911D-EB51CBC08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400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3-51FB-4B6E-9F8D-B649B825A4A3}" type="datetimeFigureOut">
              <a:rPr lang="tr-TR" smtClean="0"/>
              <a:t>3.01.2020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540-A181-46E9-911D-EB51CBC08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11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3-51FB-4B6E-9F8D-B649B825A4A3}" type="datetimeFigureOut">
              <a:rPr lang="tr-TR" smtClean="0"/>
              <a:t>3.01.2020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540-A181-46E9-911D-EB51CBC08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562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3-51FB-4B6E-9F8D-B649B825A4A3}" type="datetimeFigureOut">
              <a:rPr lang="tr-TR" smtClean="0"/>
              <a:t>3.01.2020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540-A181-46E9-911D-EB51CBC08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533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B8B3-51FB-4B6E-9F8D-B649B825A4A3}" type="datetimeFigureOut">
              <a:rPr lang="tr-TR" smtClean="0"/>
              <a:t>3.01.2020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540-A181-46E9-911D-EB51CBC08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2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B8B3-51FB-4B6E-9F8D-B649B825A4A3}" type="datetimeFigureOut">
              <a:rPr lang="tr-TR" smtClean="0"/>
              <a:t>3.01.2020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B540-A181-46E9-911D-EB51CBC087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041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896564" y="0"/>
            <a:ext cx="392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 TUŞ TAKIMLI HESAP </a:t>
            </a:r>
            <a:r>
              <a:rPr lang="tr-TR" dirty="0">
                <a:solidFill>
                  <a:srgbClr val="0070C0"/>
                </a:solidFill>
              </a:rPr>
              <a:t>MAKİNESİ </a:t>
            </a:r>
            <a:r>
              <a:rPr lang="tr-TR" dirty="0" smtClean="0">
                <a:solidFill>
                  <a:srgbClr val="0070C0"/>
                </a:solidFill>
              </a:rPr>
              <a:t>ÖRNEĞİ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19828" y="467666"/>
            <a:ext cx="11815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>
                <a:latin typeface="Garamond" panose="02020404030301010803" pitchFamily="18" charset="0"/>
              </a:rPr>
              <a:t>Bu örnekte önceki hesap makinesi örneğinden farklı olarak </a:t>
            </a:r>
            <a:r>
              <a:rPr lang="tr-TR" sz="2000" dirty="0" err="1" smtClean="0">
                <a:latin typeface="Garamond" panose="02020404030301010803" pitchFamily="18" charset="0"/>
              </a:rPr>
              <a:t>EditText</a:t>
            </a:r>
            <a:r>
              <a:rPr lang="tr-TR" sz="2000" dirty="0" smtClean="0">
                <a:latin typeface="Garamond" panose="02020404030301010803" pitchFamily="18" charset="0"/>
              </a:rPr>
              <a:t> ile sayı girişi yapmak yerine tuş paneli tasarlayacağız.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Kullanıcı rakam butonlarına tıklayarak 1.sayıyı girecektir.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Daha sonra bir işlem seçmektedir. İşlem seçilince metin kutusu temizlenmektedir.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Kullanıcı 2. sayıyı </a:t>
            </a:r>
            <a:r>
              <a:rPr lang="tr-TR" sz="2000" dirty="0">
                <a:latin typeface="Garamond" panose="02020404030301010803" pitchFamily="18" charset="0"/>
              </a:rPr>
              <a:t>girecektir.</a:t>
            </a:r>
            <a:endParaRPr lang="tr-TR" sz="2000" dirty="0" smtClean="0">
              <a:latin typeface="Garamond" panose="020204040303010108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= işaretine tıklanınca, seçilmiş olan işleme göre hesaplama yapılıp, sonuç metin kutusuna yazdırılmaktadır.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8" y="2635449"/>
            <a:ext cx="2540789" cy="415114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962" y="2538316"/>
            <a:ext cx="2604423" cy="421495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842" y="2504992"/>
            <a:ext cx="2601389" cy="42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4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896564" y="0"/>
            <a:ext cx="392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 TUŞ TAKIMLI HESAP </a:t>
            </a:r>
            <a:r>
              <a:rPr lang="tr-TR" dirty="0">
                <a:solidFill>
                  <a:srgbClr val="0070C0"/>
                </a:solidFill>
              </a:rPr>
              <a:t>MAKİNESİ </a:t>
            </a:r>
            <a:r>
              <a:rPr lang="tr-TR" dirty="0" smtClean="0">
                <a:solidFill>
                  <a:srgbClr val="0070C0"/>
                </a:solidFill>
              </a:rPr>
              <a:t>ÖRNEĞİ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183105" y="816868"/>
            <a:ext cx="74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smtClean="0">
                <a:latin typeface="Garamond" panose="02020404030301010803" pitchFamily="18" charset="0"/>
              </a:rPr>
              <a:t>Butonları işlevlerine göre değerlendirirsek yandaki gibi bir</a:t>
            </a:r>
          </a:p>
          <a:p>
            <a:pPr algn="just"/>
            <a:r>
              <a:rPr lang="tr-TR" sz="2400" dirty="0" smtClean="0">
                <a:latin typeface="Garamond" panose="02020404030301010803" pitchFamily="18" charset="0"/>
              </a:rPr>
              <a:t>gruplama </a:t>
            </a:r>
            <a:r>
              <a:rPr lang="tr-TR" sz="2400" dirty="0">
                <a:latin typeface="Garamond" panose="02020404030301010803" pitchFamily="18" charset="0"/>
              </a:rPr>
              <a:t>altında değerlendirebiliriz.</a:t>
            </a:r>
            <a:endParaRPr lang="tr-TR" sz="2400" dirty="0" smtClean="0">
              <a:latin typeface="Garamond" panose="02020404030301010803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499449" y="2254139"/>
            <a:ext cx="24545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rgbClr val="00B0F0"/>
                </a:solidFill>
                <a:latin typeface="Garamond" panose="02020404030301010803" pitchFamily="18" charset="0"/>
              </a:rPr>
              <a:t>Rakam butonları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İşlem butonları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Eşittir butonu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B050"/>
                </a:solidFill>
                <a:latin typeface="Garamond" panose="02020404030301010803" pitchFamily="18" charset="0"/>
              </a:rPr>
              <a:t>Nokta butonu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FFC000"/>
                </a:solidFill>
                <a:latin typeface="Garamond" panose="02020404030301010803" pitchFamily="18" charset="0"/>
              </a:rPr>
              <a:t>Temizle Butonu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219" y="1164565"/>
            <a:ext cx="3085603" cy="481354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595190" y="3605169"/>
            <a:ext cx="2242412" cy="174320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8595190" y="5348377"/>
            <a:ext cx="1514969" cy="53345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8574074" y="3058682"/>
            <a:ext cx="2263528" cy="51498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10867293" y="3037885"/>
            <a:ext cx="750823" cy="2310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/>
          <p:cNvSpPr/>
          <p:nvPr/>
        </p:nvSpPr>
        <p:spPr>
          <a:xfrm>
            <a:off x="10132130" y="5383114"/>
            <a:ext cx="735164" cy="4987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10889265" y="5379455"/>
            <a:ext cx="735164" cy="49871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906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65828" y="340689"/>
            <a:ext cx="11512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 smtClean="0">
                <a:latin typeface="Garamond" panose="02020404030301010803" pitchFamily="18" charset="0"/>
              </a:rPr>
              <a:t>Ana </a:t>
            </a:r>
            <a:r>
              <a:rPr lang="tr-TR" sz="2400" dirty="0" err="1" smtClean="0">
                <a:latin typeface="Garamond" panose="02020404030301010803" pitchFamily="18" charset="0"/>
              </a:rPr>
              <a:t>LinearLayout</a:t>
            </a:r>
            <a:r>
              <a:rPr lang="tr-TR" sz="2400" dirty="0" smtClean="0">
                <a:latin typeface="Garamond" panose="02020404030301010803" pitchFamily="18" charset="0"/>
              </a:rPr>
              <a:t> içindeki, tasarımımız onucu göstereceğimiz bir </a:t>
            </a:r>
            <a:r>
              <a:rPr lang="tr-TR" sz="2400" dirty="0" err="1" smtClean="0">
                <a:latin typeface="Garamond" panose="02020404030301010803" pitchFamily="18" charset="0"/>
              </a:rPr>
              <a:t>TextView</a:t>
            </a:r>
            <a:r>
              <a:rPr lang="tr-TR" sz="2400" dirty="0" smtClean="0">
                <a:latin typeface="Garamond" panose="02020404030301010803" pitchFamily="18" charset="0"/>
              </a:rPr>
              <a:t> ve bunun altında dikey(</a:t>
            </a:r>
            <a:r>
              <a:rPr lang="tr-TR" sz="2400" dirty="0" err="1" smtClean="0">
                <a:latin typeface="Garamond" panose="02020404030301010803" pitchFamily="18" charset="0"/>
              </a:rPr>
              <a:t>vertical</a:t>
            </a:r>
            <a:r>
              <a:rPr lang="tr-TR" sz="2400" dirty="0" smtClean="0">
                <a:latin typeface="Garamond" panose="02020404030301010803" pitchFamily="18" charset="0"/>
              </a:rPr>
              <a:t>) bir </a:t>
            </a:r>
            <a:r>
              <a:rPr lang="tr-TR" sz="2400" dirty="0" err="1" smtClean="0">
                <a:latin typeface="Garamond" panose="02020404030301010803" pitchFamily="18" charset="0"/>
              </a:rPr>
              <a:t>LinearLayout’tan</a:t>
            </a:r>
            <a:r>
              <a:rPr lang="tr-TR" sz="2400" dirty="0" smtClean="0">
                <a:latin typeface="Garamond" panose="02020404030301010803" pitchFamily="18" charset="0"/>
              </a:rPr>
              <a:t> </a:t>
            </a:r>
            <a:r>
              <a:rPr lang="tr-TR" sz="2400" dirty="0">
                <a:latin typeface="Garamond" panose="02020404030301010803" pitchFamily="18" charset="0"/>
              </a:rPr>
              <a:t>oluşmaktadır. Bunların yükseklikleri 2 ve 5 ağırlığına sahiptir.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78" y="1865551"/>
            <a:ext cx="4829175" cy="45243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77" y="2432648"/>
            <a:ext cx="2364595" cy="4150696"/>
          </a:xfrm>
          <a:prstGeom prst="rect">
            <a:avLst/>
          </a:prstGeom>
        </p:spPr>
      </p:pic>
      <p:cxnSp>
        <p:nvCxnSpPr>
          <p:cNvPr id="6" name="Düz Ok Bağlayıcısı 5"/>
          <p:cNvCxnSpPr/>
          <p:nvPr/>
        </p:nvCxnSpPr>
        <p:spPr>
          <a:xfrm flipV="1">
            <a:off x="1992702" y="2570672"/>
            <a:ext cx="3579962" cy="261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ğri Bağlayıcı 7"/>
          <p:cNvCxnSpPr/>
          <p:nvPr/>
        </p:nvCxnSpPr>
        <p:spPr>
          <a:xfrm rot="5400000">
            <a:off x="880765" y="1161304"/>
            <a:ext cx="3129466" cy="28034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4617018" y="1417462"/>
            <a:ext cx="7732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 dirty="0" smtClean="0">
                <a:latin typeface="Garamond" panose="02020404030301010803" pitchFamily="18" charset="0"/>
              </a:rPr>
              <a:t> Bu </a:t>
            </a:r>
            <a:r>
              <a:rPr lang="tr-TR" dirty="0" err="1" smtClean="0">
                <a:latin typeface="Garamond" panose="02020404030301010803" pitchFamily="18" charset="0"/>
              </a:rPr>
              <a:t>LinearLayout</a:t>
            </a:r>
            <a:r>
              <a:rPr lang="tr-TR" dirty="0" smtClean="0">
                <a:latin typeface="Garamond" panose="02020404030301010803" pitchFamily="18" charset="0"/>
              </a:rPr>
              <a:t> ise </a:t>
            </a:r>
            <a:r>
              <a:rPr lang="tr-TR" dirty="0" err="1" smtClean="0">
                <a:latin typeface="Garamond" panose="02020404030301010803" pitchFamily="18" charset="0"/>
              </a:rPr>
              <a:t>yükselikleri</a:t>
            </a:r>
            <a:r>
              <a:rPr lang="tr-TR" dirty="0" smtClean="0">
                <a:latin typeface="Garamond" panose="02020404030301010803" pitchFamily="18" charset="0"/>
              </a:rPr>
              <a:t> eşit yatay(</a:t>
            </a:r>
            <a:r>
              <a:rPr lang="tr-TR" dirty="0" err="1" smtClean="0">
                <a:latin typeface="Garamond" panose="02020404030301010803" pitchFamily="18" charset="0"/>
              </a:rPr>
              <a:t>horizontal</a:t>
            </a:r>
            <a:r>
              <a:rPr lang="tr-TR" dirty="0" smtClean="0">
                <a:latin typeface="Garamond" panose="02020404030301010803" pitchFamily="18" charset="0"/>
              </a:rPr>
              <a:t>) </a:t>
            </a:r>
            <a:r>
              <a:rPr lang="tr-TR" dirty="0" err="1" smtClean="0">
                <a:latin typeface="Garamond" panose="02020404030301010803" pitchFamily="18" charset="0"/>
              </a:rPr>
              <a:t>LinearLayout’lar</a:t>
            </a:r>
            <a:r>
              <a:rPr lang="tr-TR" dirty="0" smtClean="0">
                <a:latin typeface="Garamond" panose="02020404030301010803" pitchFamily="18" charset="0"/>
              </a:rPr>
              <a:t> içermektedir.</a:t>
            </a:r>
          </a:p>
          <a:p>
            <a:pPr algn="just"/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                Bu </a:t>
            </a:r>
            <a:r>
              <a:rPr lang="tr-TR" dirty="0" err="1" smtClean="0">
                <a:latin typeface="Garamond" panose="02020404030301010803" pitchFamily="18" charset="0"/>
              </a:rPr>
              <a:t>LinearLayout</a:t>
            </a:r>
            <a:r>
              <a:rPr lang="tr-TR" dirty="0" smtClean="0">
                <a:latin typeface="Garamond" panose="02020404030301010803" pitchFamily="18" charset="0"/>
              </a:rPr>
              <a:t> içindeki butonların genişliği ağırlık ile belirlenmiştir. </a:t>
            </a:r>
            <a:endParaRPr lang="tr-TR" dirty="0">
              <a:latin typeface="Garamond" panose="02020404030301010803" pitchFamily="18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028" y="2639184"/>
            <a:ext cx="2582711" cy="4008316"/>
          </a:xfrm>
          <a:prstGeom prst="rect">
            <a:avLst/>
          </a:prstGeom>
        </p:spPr>
      </p:pic>
      <p:cxnSp>
        <p:nvCxnSpPr>
          <p:cNvPr id="15" name="Düz Ok Bağlayıcısı 14"/>
          <p:cNvCxnSpPr/>
          <p:nvPr/>
        </p:nvCxnSpPr>
        <p:spPr>
          <a:xfrm>
            <a:off x="9463178" y="3229312"/>
            <a:ext cx="0" cy="944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9453627" y="4184932"/>
            <a:ext cx="9169" cy="2455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kdörtgen 19"/>
          <p:cNvSpPr/>
          <p:nvPr/>
        </p:nvSpPr>
        <p:spPr>
          <a:xfrm>
            <a:off x="9037983" y="3502525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2</a:t>
            </a:r>
            <a:endParaRPr lang="tr-TR" sz="2400" dirty="0">
              <a:solidFill>
                <a:srgbClr val="FF0000"/>
              </a:solidFill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9089575" y="510723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5</a:t>
            </a:r>
            <a:endParaRPr lang="tr-TR" sz="2400" dirty="0">
              <a:solidFill>
                <a:srgbClr val="FF0000"/>
              </a:solidFill>
            </a:endParaRPr>
          </a:p>
        </p:txBody>
      </p:sp>
      <p:cxnSp>
        <p:nvCxnSpPr>
          <p:cNvPr id="30" name="Düz Ok Bağlayıcısı 29"/>
          <p:cNvCxnSpPr/>
          <p:nvPr/>
        </p:nvCxnSpPr>
        <p:spPr>
          <a:xfrm flipH="1">
            <a:off x="7205125" y="2025316"/>
            <a:ext cx="2573668" cy="252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/>
          <p:nvPr/>
        </p:nvCxnSpPr>
        <p:spPr>
          <a:xfrm flipH="1">
            <a:off x="7205127" y="2025316"/>
            <a:ext cx="2524852" cy="167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 flipH="1">
            <a:off x="7188245" y="2025316"/>
            <a:ext cx="2654495" cy="340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/>
          <p:cNvCxnSpPr/>
          <p:nvPr/>
        </p:nvCxnSpPr>
        <p:spPr>
          <a:xfrm flipH="1">
            <a:off x="7222356" y="2063793"/>
            <a:ext cx="2723108" cy="423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6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65828" y="340689"/>
            <a:ext cx="11512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 smtClean="0">
                <a:latin typeface="Garamond" panose="02020404030301010803" pitchFamily="18" charset="0"/>
              </a:rPr>
              <a:t>Önce rakam butonlarına tıklanınca </a:t>
            </a:r>
            <a:r>
              <a:rPr lang="tr-TR" sz="2400" dirty="0" err="1" smtClean="0">
                <a:latin typeface="Garamond" panose="02020404030301010803" pitchFamily="18" charset="0"/>
              </a:rPr>
              <a:t>TextView</a:t>
            </a:r>
            <a:r>
              <a:rPr lang="tr-TR" sz="2400" dirty="0" smtClean="0">
                <a:latin typeface="Garamond" panose="02020404030301010803" pitchFamily="18" charset="0"/>
              </a:rPr>
              <a:t> içinde sayı yazdırma kısmını yapalım. </a:t>
            </a:r>
          </a:p>
          <a:p>
            <a:pPr algn="just"/>
            <a:endParaRPr lang="tr-TR" sz="2400" dirty="0" smtClean="0">
              <a:latin typeface="Garamond" panose="02020404030301010803" pitchFamily="18" charset="0"/>
            </a:endParaRPr>
          </a:p>
          <a:p>
            <a:pPr algn="just"/>
            <a:r>
              <a:rPr lang="tr-TR" sz="2400" dirty="0" smtClean="0">
                <a:latin typeface="Garamond" panose="02020404030301010803" pitchFamily="18" charset="0"/>
              </a:rPr>
              <a:t>Bu butonların dinleyicisi olarak sınıfın kendisine dinleyici özelliği kazandıralım. Bunun için </a:t>
            </a:r>
            <a:r>
              <a:rPr lang="tr-TR" sz="2400" dirty="0" err="1" smtClean="0">
                <a:latin typeface="Garamond" panose="02020404030301010803" pitchFamily="18" charset="0"/>
              </a:rPr>
              <a:t>View.OnClickListener</a:t>
            </a:r>
            <a:r>
              <a:rPr lang="tr-TR" sz="2400" dirty="0" smtClean="0">
                <a:latin typeface="Garamond" panose="02020404030301010803" pitchFamily="18" charset="0"/>
              </a:rPr>
              <a:t> </a:t>
            </a:r>
            <a:r>
              <a:rPr lang="tr-TR" sz="2400" dirty="0" err="1" smtClean="0">
                <a:latin typeface="Garamond" panose="02020404030301010803" pitchFamily="18" charset="0"/>
              </a:rPr>
              <a:t>arayüzünü</a:t>
            </a:r>
            <a:r>
              <a:rPr lang="tr-TR" sz="2400" dirty="0" smtClean="0">
                <a:latin typeface="Garamond" panose="02020404030301010803" pitchFamily="18" charset="0"/>
              </a:rPr>
              <a:t> uygulatırız(</a:t>
            </a:r>
            <a:r>
              <a:rPr lang="tr-TR" sz="2400" dirty="0" err="1" smtClean="0">
                <a:latin typeface="Garamond" panose="02020404030301010803" pitchFamily="18" charset="0"/>
              </a:rPr>
              <a:t>implement</a:t>
            </a:r>
            <a:r>
              <a:rPr lang="tr-TR" sz="2400" dirty="0" smtClean="0">
                <a:latin typeface="Garamond" panose="02020404030301010803" pitchFamily="18" charset="0"/>
              </a:rPr>
              <a:t>). Bu </a:t>
            </a:r>
            <a:r>
              <a:rPr lang="tr-TR" sz="2400" dirty="0" err="1" smtClean="0">
                <a:latin typeface="Garamond" panose="02020404030301010803" pitchFamily="18" charset="0"/>
              </a:rPr>
              <a:t>arayüzün</a:t>
            </a:r>
            <a:r>
              <a:rPr lang="tr-TR" sz="2400" dirty="0" smtClean="0">
                <a:latin typeface="Garamond" panose="02020404030301010803" pitchFamily="18" charset="0"/>
              </a:rPr>
              <a:t>, doldurmak zorunda olduğumuz </a:t>
            </a:r>
            <a:r>
              <a:rPr lang="tr-TR" sz="2400" dirty="0" err="1" smtClean="0">
                <a:latin typeface="Garamond" panose="02020404030301010803" pitchFamily="18" charset="0"/>
              </a:rPr>
              <a:t>onClick</a:t>
            </a:r>
            <a:r>
              <a:rPr lang="tr-TR" sz="2400" dirty="0" smtClean="0">
                <a:latin typeface="Garamond" panose="02020404030301010803" pitchFamily="18" charset="0"/>
              </a:rPr>
              <a:t> metoduna daha sonra bakalım.</a:t>
            </a:r>
            <a:endParaRPr lang="tr-TR" sz="2400" dirty="0">
              <a:latin typeface="Garamond" panose="02020404030301010803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45" y="3105150"/>
            <a:ext cx="5676900" cy="247650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365630" y="3019245"/>
            <a:ext cx="2113472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2007079" y="4698162"/>
            <a:ext cx="2461403" cy="676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517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09" y="3168440"/>
            <a:ext cx="6734175" cy="356719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" y="1888751"/>
            <a:ext cx="5177017" cy="4846888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531691" y="88546"/>
            <a:ext cx="112315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smtClean="0">
                <a:latin typeface="Garamond" panose="02020404030301010803" pitchFamily="18" charset="0"/>
              </a:rPr>
              <a:t>Rakam butonlarını </a:t>
            </a:r>
            <a:r>
              <a:rPr lang="tr-TR" sz="2000" dirty="0" err="1" smtClean="0">
                <a:latin typeface="Garamond" panose="02020404030301010803" pitchFamily="18" charset="0"/>
              </a:rPr>
              <a:t>id’leri</a:t>
            </a:r>
            <a:r>
              <a:rPr lang="tr-TR" sz="2000" dirty="0" smtClean="0">
                <a:latin typeface="Garamond" panose="02020404030301010803" pitchFamily="18" charset="0"/>
              </a:rPr>
              <a:t> ile bulup dinleyici atayalım.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Garamond" panose="02020404030301010803" pitchFamily="18" charset="0"/>
              </a:rPr>
              <a:t>Bu işlem için tek tek </a:t>
            </a:r>
            <a:r>
              <a:rPr lang="tr-TR" sz="2000" dirty="0" err="1" smtClean="0">
                <a:latin typeface="Garamond" panose="02020404030301010803" pitchFamily="18" charset="0"/>
              </a:rPr>
              <a:t>Button</a:t>
            </a:r>
            <a:r>
              <a:rPr lang="tr-TR" sz="2000" dirty="0" smtClean="0">
                <a:latin typeface="Garamond" panose="02020404030301010803" pitchFamily="18" charset="0"/>
              </a:rPr>
              <a:t> değişkeni oluşturmak yerine elemanları </a:t>
            </a:r>
            <a:r>
              <a:rPr lang="tr-TR" sz="2000" dirty="0" err="1" smtClean="0">
                <a:latin typeface="Garamond" panose="02020404030301010803" pitchFamily="18" charset="0"/>
              </a:rPr>
              <a:t>Button</a:t>
            </a:r>
            <a:r>
              <a:rPr lang="tr-TR" sz="2000" dirty="0" smtClean="0">
                <a:latin typeface="Garamond" panose="02020404030301010803" pitchFamily="18" charset="0"/>
              </a:rPr>
              <a:t> nesneleri olan bir dizi oluşturabiliriz. Dizinin i. elemanı i. butonu temsil etsin.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000" dirty="0">
              <a:latin typeface="Garamond" panose="020204040303010108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Garamond" panose="02020404030301010803" pitchFamily="18" charset="0"/>
              </a:rPr>
              <a:t>Buton </a:t>
            </a:r>
            <a:r>
              <a:rPr lang="tr-TR" sz="2000" dirty="0" err="1" smtClean="0">
                <a:latin typeface="Garamond" panose="02020404030301010803" pitchFamily="18" charset="0"/>
              </a:rPr>
              <a:t>id’lerini</a:t>
            </a:r>
            <a:r>
              <a:rPr lang="tr-TR" sz="2000" dirty="0">
                <a:latin typeface="Garamond" panose="02020404030301010803" pitchFamily="18" charset="0"/>
              </a:rPr>
              <a:t> (</a:t>
            </a:r>
            <a:r>
              <a:rPr lang="tr-TR" sz="2000" dirty="0" err="1">
                <a:latin typeface="Garamond" panose="02020404030301010803" pitchFamily="18" charset="0"/>
              </a:rPr>
              <a:t>id’ler</a:t>
            </a:r>
            <a:r>
              <a:rPr lang="tr-TR" sz="2000" dirty="0">
                <a:latin typeface="Garamond" panose="02020404030301010803" pitchFamily="18" charset="0"/>
              </a:rPr>
              <a:t> aslında </a:t>
            </a:r>
            <a:r>
              <a:rPr lang="tr-TR" sz="2000" dirty="0" smtClean="0">
                <a:latin typeface="Garamond" panose="02020404030301010803" pitchFamily="18" charset="0"/>
              </a:rPr>
              <a:t>bir tamsayıyı </a:t>
            </a:r>
            <a:r>
              <a:rPr lang="tr-TR" sz="2000" dirty="0">
                <a:latin typeface="Garamond" panose="02020404030301010803" pitchFamily="18" charset="0"/>
              </a:rPr>
              <a:t>temsil ettiği </a:t>
            </a:r>
            <a:r>
              <a:rPr lang="tr-TR" sz="2000" dirty="0" smtClean="0">
                <a:latin typeface="Garamond" panose="02020404030301010803" pitchFamily="18" charset="0"/>
              </a:rPr>
              <a:t>için) de bir </a:t>
            </a:r>
            <a:r>
              <a:rPr lang="tr-TR" sz="2000" dirty="0" err="1" smtClean="0">
                <a:latin typeface="Garamond" panose="02020404030301010803" pitchFamily="18" charset="0"/>
              </a:rPr>
              <a:t>int</a:t>
            </a:r>
            <a:r>
              <a:rPr lang="tr-TR" sz="2000" dirty="0" smtClean="0">
                <a:latin typeface="Garamond" panose="02020404030301010803" pitchFamily="18" charset="0"/>
              </a:rPr>
              <a:t> dizisi içinde saklayabiliriz.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000" dirty="0">
              <a:latin typeface="Garamond" panose="02020404030301010803" pitchFamily="18" charset="0"/>
            </a:endParaRPr>
          </a:p>
        </p:txBody>
      </p:sp>
      <p:sp>
        <p:nvSpPr>
          <p:cNvPr id="6" name="Sağ Ok 5"/>
          <p:cNvSpPr/>
          <p:nvPr/>
        </p:nvSpPr>
        <p:spPr>
          <a:xfrm>
            <a:off x="2481825" y="3870783"/>
            <a:ext cx="2976113" cy="1414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5667285" y="211816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Garamond" panose="02020404030301010803" pitchFamily="18" charset="0"/>
              </a:rPr>
              <a:t>Sonuçta soldaki kodu </a:t>
            </a:r>
            <a:r>
              <a:rPr lang="tr-TR" sz="2400" dirty="0" err="1">
                <a:latin typeface="Garamond" panose="02020404030301010803" pitchFamily="18" charset="0"/>
              </a:rPr>
              <a:t>for</a:t>
            </a:r>
            <a:r>
              <a:rPr lang="tr-TR" sz="2400" dirty="0">
                <a:latin typeface="Garamond" panose="02020404030301010803" pitchFamily="18" charset="0"/>
              </a:rPr>
              <a:t> döngüsü kullanarak aşağıdaki biçimde basitleştirebiliriz.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5578256" y="3331128"/>
            <a:ext cx="6406170" cy="628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5779698" y="4787660"/>
            <a:ext cx="3830128" cy="785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93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89" y="1486618"/>
            <a:ext cx="7248525" cy="441960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717321" y="682288"/>
            <a:ext cx="6007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Sonraki aşamaya geçmeden önce </a:t>
            </a:r>
            <a:r>
              <a:rPr lang="tr-TR" dirty="0" err="1" smtClean="0">
                <a:latin typeface="Garamond" panose="02020404030301010803" pitchFamily="18" charset="0"/>
              </a:rPr>
              <a:t>sonucTV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TextView’ini</a:t>
            </a:r>
            <a:r>
              <a:rPr lang="tr-TR" dirty="0" smtClean="0">
                <a:latin typeface="Garamond" panose="02020404030301010803" pitchFamily="18" charset="0"/>
              </a:rPr>
              <a:t> tanıtalım.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2717321" y="2303253"/>
            <a:ext cx="1802921" cy="215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042249" y="3450567"/>
            <a:ext cx="2375140" cy="155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485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0" y="2012694"/>
            <a:ext cx="7258050" cy="47339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20229" y="5408762"/>
            <a:ext cx="5279366" cy="992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172257" y="73702"/>
            <a:ext cx="110075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smtClean="0">
                <a:latin typeface="Garamond" panose="02020404030301010803" pitchFamily="18" charset="0"/>
              </a:rPr>
              <a:t>Şimdi rakam butonlarının dinleyici metodunu dolduralım. Burada parantez içindeki v  </a:t>
            </a:r>
            <a:r>
              <a:rPr lang="tr-TR" sz="2400" dirty="0" err="1" smtClean="0">
                <a:latin typeface="Garamond" panose="02020404030301010803" pitchFamily="18" charset="0"/>
              </a:rPr>
              <a:t>View</a:t>
            </a:r>
            <a:r>
              <a:rPr lang="tr-TR" sz="2400" dirty="0" smtClean="0">
                <a:latin typeface="Garamond" panose="02020404030301010803" pitchFamily="18" charset="0"/>
              </a:rPr>
              <a:t> nesnesi hangi tıklanan butondur. v’nin </a:t>
            </a:r>
            <a:r>
              <a:rPr lang="tr-TR" sz="2400" dirty="0" err="1" smtClean="0">
                <a:latin typeface="Garamond" panose="02020404030301010803" pitchFamily="18" charset="0"/>
              </a:rPr>
              <a:t>idsini</a:t>
            </a:r>
            <a:r>
              <a:rPr lang="tr-TR" sz="2400" dirty="0" smtClean="0">
                <a:latin typeface="Garamond" panose="02020404030301010803" pitchFamily="18" charset="0"/>
              </a:rPr>
              <a:t> karşılaştırarak tıklanan butonun kaçıncı buton olduğunu buluruz.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smtClean="0">
                <a:latin typeface="Garamond" panose="02020404030301010803" pitchFamily="18" charset="0"/>
              </a:rPr>
              <a:t>Buna göre </a:t>
            </a:r>
            <a:r>
              <a:rPr lang="tr-TR" sz="2400" dirty="0" err="1" smtClean="0">
                <a:latin typeface="Garamond" panose="02020404030301010803" pitchFamily="18" charset="0"/>
              </a:rPr>
              <a:t>TextView</a:t>
            </a:r>
            <a:r>
              <a:rPr lang="tr-TR" sz="2400" dirty="0" smtClean="0">
                <a:latin typeface="Garamond" panose="02020404030301010803" pitchFamily="18" charset="0"/>
              </a:rPr>
              <a:t> içindeki </a:t>
            </a:r>
            <a:r>
              <a:rPr lang="tr-TR" sz="2400" dirty="0" err="1" smtClean="0">
                <a:latin typeface="Garamond" panose="02020404030301010803" pitchFamily="18" charset="0"/>
              </a:rPr>
              <a:t>stringi</a:t>
            </a:r>
            <a:r>
              <a:rPr lang="tr-TR" sz="2400" dirty="0" smtClean="0">
                <a:latin typeface="Garamond" panose="02020404030301010803" pitchFamily="18" charset="0"/>
              </a:rPr>
              <a:t> alıp ucuna eklenen sayıyı ekleyerek yeniden </a:t>
            </a:r>
            <a:r>
              <a:rPr lang="tr-TR" sz="2400" dirty="0" err="1" smtClean="0">
                <a:latin typeface="Garamond" panose="02020404030301010803" pitchFamily="18" charset="0"/>
              </a:rPr>
              <a:t>sonucTV’ye</a:t>
            </a:r>
            <a:r>
              <a:rPr lang="tr-TR" sz="2400" dirty="0" smtClean="0">
                <a:latin typeface="Garamond" panose="02020404030301010803" pitchFamily="18" charset="0"/>
              </a:rPr>
              <a:t> yazarız.</a:t>
            </a:r>
            <a:endParaRPr lang="tr-TR" sz="2400" dirty="0">
              <a:latin typeface="Garamond" panose="02020404030301010803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989" y="2679563"/>
            <a:ext cx="2556563" cy="39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8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292</Words>
  <Application>Microsoft Office PowerPoint</Application>
  <PresentationFormat>Geniş ekran</PresentationFormat>
  <Paragraphs>30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32</cp:revision>
  <dcterms:created xsi:type="dcterms:W3CDTF">2018-11-30T21:07:41Z</dcterms:created>
  <dcterms:modified xsi:type="dcterms:W3CDTF">2020-01-03T12:41:00Z</dcterms:modified>
</cp:coreProperties>
</file>