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47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29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1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08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64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2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0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25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51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87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895B2-86F2-4C17-84BA-1F4C918C62C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B49F-30CC-465E-A4C3-76A1657767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59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862945" y="-73997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LISTVIEW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27214" y="534899"/>
            <a:ext cx="118179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Android‘de</a:t>
            </a:r>
            <a:r>
              <a:rPr lang="tr-TR" sz="2000" dirty="0" smtClean="0">
                <a:latin typeface="Garamond" panose="02020404030301010803" pitchFamily="18" charset="0"/>
              </a:rPr>
              <a:t> listeleme işlemleri yapabilmek için </a:t>
            </a:r>
            <a:r>
              <a:rPr lang="tr-TR" sz="2000" dirty="0" err="1" smtClean="0">
                <a:latin typeface="Garamond" panose="02020404030301010803" pitchFamily="18" charset="0"/>
              </a:rPr>
              <a:t>ListView</a:t>
            </a:r>
            <a:r>
              <a:rPr lang="tr-TR" sz="2000" dirty="0" smtClean="0">
                <a:latin typeface="Garamond" panose="02020404030301010803" pitchFamily="18" charset="0"/>
              </a:rPr>
              <a:t> isimli görsel öğe kullanılır. Mobil cihazlarda kullanıcılara birbiriyle ilişkili verileri listeyle vermek çok tercih edilen bir yöntemdir. Kullanıcı listedeki veriler içinde tek parmağıyla yukarı-aşağı sürükleme yaparak dolaşabilir.</a:t>
            </a:r>
          </a:p>
          <a:p>
            <a:endParaRPr lang="tr-TR" sz="20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b="1" dirty="0" err="1" smtClean="0">
                <a:latin typeface="Garamond" panose="02020404030301010803" pitchFamily="18" charset="0"/>
              </a:rPr>
              <a:t>ListView</a:t>
            </a:r>
            <a:r>
              <a:rPr lang="tr-TR" sz="2000" dirty="0" smtClean="0">
                <a:latin typeface="Garamond" panose="02020404030301010803" pitchFamily="18" charset="0"/>
              </a:rPr>
              <a:t>, kendi içinde satır </a:t>
            </a:r>
            <a:r>
              <a:rPr lang="tr-TR" sz="2000" dirty="0" err="1" smtClean="0">
                <a:latin typeface="Garamond" panose="02020404030301010803" pitchFamily="18" charset="0"/>
              </a:rPr>
              <a:t>satır</a:t>
            </a:r>
            <a:r>
              <a:rPr lang="tr-TR" sz="2000" dirty="0" smtClean="0">
                <a:latin typeface="Garamond" panose="02020404030301010803" pitchFamily="18" charset="0"/>
              </a:rPr>
              <a:t> görsel bir kalıbı  gösteren bir yapıdır.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ListView’deki</a:t>
            </a:r>
            <a:r>
              <a:rPr lang="tr-TR" sz="2000" dirty="0" smtClean="0">
                <a:latin typeface="Garamond" panose="02020404030301010803" pitchFamily="18" charset="0"/>
              </a:rPr>
              <a:t> her satır bir veri listesi ile (kalıba göre ) doldurulur.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    Bunun gibi birçok </a:t>
            </a:r>
            <a:r>
              <a:rPr lang="tr-TR" sz="2000" dirty="0" err="1" smtClean="0">
                <a:latin typeface="Garamond" panose="02020404030301010803" pitchFamily="18" charset="0"/>
              </a:rPr>
              <a:t>View'dan</a:t>
            </a:r>
            <a:r>
              <a:rPr lang="tr-TR" sz="2000" dirty="0" smtClean="0">
                <a:latin typeface="Garamond" panose="02020404030301010803" pitchFamily="18" charset="0"/>
              </a:rPr>
              <a:t> oluşan görsel öğeler </a:t>
            </a:r>
            <a:r>
              <a:rPr lang="tr-TR" sz="2000" dirty="0" err="1" smtClean="0">
                <a:latin typeface="Garamond" panose="02020404030301010803" pitchFamily="18" charset="0"/>
              </a:rPr>
              <a:t>ViewGroup</a:t>
            </a:r>
            <a:r>
              <a:rPr lang="tr-TR" sz="2000" dirty="0" smtClean="0">
                <a:latin typeface="Garamond" panose="02020404030301010803" pitchFamily="18" charset="0"/>
              </a:rPr>
              <a:t> olarak da sınıflandırılır.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 Özetle uygulamamızda; bir </a:t>
            </a:r>
            <a:r>
              <a:rPr lang="tr-TR" sz="2000" dirty="0" err="1" smtClean="0">
                <a:latin typeface="Garamond" panose="02020404030301010803" pitchFamily="18" charset="0"/>
              </a:rPr>
              <a:t>ListView</a:t>
            </a:r>
            <a:r>
              <a:rPr lang="tr-TR" sz="2000" dirty="0" smtClean="0">
                <a:latin typeface="Garamond" panose="02020404030301010803" pitchFamily="18" charset="0"/>
              </a:rPr>
              <a:t> nesnesi, bir veri dizisi ve bu veri dizisinin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ListView’e</a:t>
            </a:r>
            <a:r>
              <a:rPr lang="tr-TR" sz="2000" dirty="0" smtClean="0">
                <a:latin typeface="Garamond" panose="02020404030301010803" pitchFamily="18" charset="0"/>
              </a:rPr>
              <a:t> nasıl yerleştirileceğini tanımlayan bir Adaptör yapısına ihtiyaç duyacağız.</a:t>
            </a:r>
          </a:p>
          <a:p>
            <a:endParaRPr lang="tr-TR" sz="2000" dirty="0" smtClean="0">
              <a:latin typeface="Garamond" panose="02020404030301010803" pitchFamily="18" charset="0"/>
            </a:endParaRPr>
          </a:p>
          <a:p>
            <a:r>
              <a:rPr lang="tr-TR" sz="2000" dirty="0" smtClean="0">
                <a:latin typeface="Garamond" panose="02020404030301010803" pitchFamily="18" charset="0"/>
              </a:rPr>
              <a:t>Örnek olarak ana aktivitemizin görsel </a:t>
            </a:r>
            <a:r>
              <a:rPr lang="tr-TR" sz="2000" dirty="0" err="1" smtClean="0">
                <a:latin typeface="Garamond" panose="02020404030301010803" pitchFamily="18" charset="0"/>
              </a:rPr>
              <a:t>arayüzünün</a:t>
            </a:r>
            <a:r>
              <a:rPr lang="tr-TR" sz="2000" dirty="0" smtClean="0">
                <a:latin typeface="Garamond" panose="02020404030301010803" pitchFamily="18" charset="0"/>
              </a:rPr>
              <a:t> aşağıdaki gibi bir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ListView’den</a:t>
            </a:r>
            <a:r>
              <a:rPr lang="tr-TR" sz="2000" dirty="0" smtClean="0">
                <a:latin typeface="Garamond" panose="02020404030301010803" pitchFamily="18" charset="0"/>
              </a:rPr>
              <a:t> oluştuğunu varsayalım.</a:t>
            </a:r>
            <a:endParaRPr lang="tr-TR" sz="2000" dirty="0">
              <a:latin typeface="Garamond" panose="02020404030301010803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63" y="4320551"/>
            <a:ext cx="4654780" cy="24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7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7" y="2620327"/>
            <a:ext cx="5772150" cy="408622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46858" y="540020"/>
            <a:ext cx="117652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ListView’i</a:t>
            </a:r>
            <a:r>
              <a:rPr lang="tr-TR" dirty="0" smtClean="0"/>
              <a:t> tanıttıktan sonra ihtiyacımız olan üç unsur;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tr-TR" dirty="0" smtClean="0"/>
              <a:t>verimizin saklı olduğu bir </a:t>
            </a:r>
            <a:r>
              <a:rPr lang="tr-TR" dirty="0" err="1" smtClean="0"/>
              <a:t>ArrayList</a:t>
            </a:r>
            <a:r>
              <a:rPr lang="tr-TR" dirty="0" smtClean="0"/>
              <a:t> 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TextView’den</a:t>
            </a:r>
            <a:r>
              <a:rPr lang="tr-TR" dirty="0" smtClean="0"/>
              <a:t> oluşan satırımız (görsel kalıbımız) için bir </a:t>
            </a:r>
            <a:r>
              <a:rPr lang="tr-TR" dirty="0" err="1" smtClean="0"/>
              <a:t>xml</a:t>
            </a:r>
            <a:r>
              <a:rPr lang="tr-TR" dirty="0" smtClean="0"/>
              <a:t> dosyası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ArrayList’deki</a:t>
            </a:r>
            <a:r>
              <a:rPr lang="tr-TR" dirty="0" smtClean="0"/>
              <a:t> verinin </a:t>
            </a:r>
            <a:r>
              <a:rPr lang="tr-TR" dirty="0" err="1" smtClean="0"/>
              <a:t>ListView’deki</a:t>
            </a:r>
            <a:r>
              <a:rPr lang="tr-TR" dirty="0" smtClean="0"/>
              <a:t> bir satıra nasıl yerleştirileceğini söyleyen bir adaptördür.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11" name="Sağ Ayraç 10"/>
          <p:cNvSpPr/>
          <p:nvPr/>
        </p:nvSpPr>
        <p:spPr>
          <a:xfrm rot="10800000">
            <a:off x="5956178" y="4464143"/>
            <a:ext cx="423949" cy="1221971"/>
          </a:xfrm>
          <a:prstGeom prst="rightBrace">
            <a:avLst>
              <a:gd name="adj1" fmla="val 8333"/>
              <a:gd name="adj2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46858" y="40024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Bunun için </a:t>
            </a:r>
            <a:r>
              <a:rPr lang="tr-TR" dirty="0" err="1" smtClean="0"/>
              <a:t>String</a:t>
            </a:r>
            <a:r>
              <a:rPr lang="tr-TR" dirty="0" smtClean="0"/>
              <a:t> saklayan bir </a:t>
            </a:r>
            <a:r>
              <a:rPr lang="tr-TR" dirty="0" err="1" smtClean="0"/>
              <a:t>ArrayList</a:t>
            </a:r>
            <a:r>
              <a:rPr lang="tr-TR" dirty="0" smtClean="0"/>
              <a:t> oluşturuyoruz.</a:t>
            </a:r>
          </a:p>
          <a:p>
            <a:r>
              <a:rPr lang="tr-TR" dirty="0" smtClean="0"/>
              <a:t>       (</a:t>
            </a:r>
            <a:r>
              <a:rPr lang="tr-TR" dirty="0" err="1" smtClean="0"/>
              <a:t>String</a:t>
            </a:r>
            <a:r>
              <a:rPr lang="tr-TR" dirty="0" smtClean="0"/>
              <a:t> dizisi de olabilir)</a:t>
            </a:r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4788131" y="4663440"/>
            <a:ext cx="1307348" cy="4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9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2602056"/>
            <a:ext cx="5781675" cy="40481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156363" y="1892834"/>
            <a:ext cx="813815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Adaptör için özel bir adaptör tanımlamak yerine  </a:t>
            </a:r>
            <a:r>
              <a:rPr lang="tr-TR" sz="2000" dirty="0" err="1" smtClean="0"/>
              <a:t>Android’in</a:t>
            </a:r>
            <a:r>
              <a:rPr lang="tr-TR" sz="2000" dirty="0" smtClean="0"/>
              <a:t> bize sunduğu standart </a:t>
            </a:r>
            <a:r>
              <a:rPr lang="tr-TR" sz="2000" dirty="0" err="1" smtClean="0"/>
              <a:t>ArrayAdapter</a:t>
            </a:r>
            <a:r>
              <a:rPr lang="tr-TR" sz="2000" dirty="0" smtClean="0"/>
              <a:t> sınıfını kullanabiliriz.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ArrayAdapter</a:t>
            </a:r>
            <a:r>
              <a:rPr lang="tr-TR" sz="2000" dirty="0" smtClean="0"/>
              <a:t> yapılandırıcısı bizden üç parametre beklemektedir: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tr-TR" sz="2000" dirty="0" smtClean="0"/>
              <a:t>ilki; </a:t>
            </a:r>
            <a:r>
              <a:rPr lang="tr-TR" sz="2000" dirty="0" err="1" smtClean="0"/>
              <a:t>context</a:t>
            </a:r>
            <a:r>
              <a:rPr lang="tr-TR" sz="2000" dirty="0" smtClean="0"/>
              <a:t>(bağlam) için,  bulunduğumuz aktiviteyi belirtiyoruz.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FF0000"/>
                </a:solidFill>
              </a:rPr>
              <a:t>ikincisi</a:t>
            </a:r>
            <a:r>
              <a:rPr lang="tr-TR" sz="2000" dirty="0" smtClean="0"/>
              <a:t>;  </a:t>
            </a:r>
            <a:r>
              <a:rPr lang="tr-TR" sz="2000" dirty="0" err="1" smtClean="0"/>
              <a:t>ListView’in</a:t>
            </a:r>
            <a:r>
              <a:rPr lang="tr-TR" sz="2000" dirty="0" smtClean="0"/>
              <a:t> bir satırının kalıbını tanımlayan </a:t>
            </a:r>
            <a:r>
              <a:rPr lang="tr-TR" sz="2000" dirty="0" err="1" smtClean="0"/>
              <a:t>xml</a:t>
            </a:r>
            <a:r>
              <a:rPr lang="tr-TR" sz="2000" dirty="0" smtClean="0"/>
              <a:t> dosyasıdır.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ListView’deki</a:t>
            </a:r>
            <a:r>
              <a:rPr lang="tr-TR" sz="2000" dirty="0" smtClean="0"/>
              <a:t> her bir satırımızı için de bir </a:t>
            </a:r>
            <a:r>
              <a:rPr lang="tr-TR" sz="2000" dirty="0" err="1" smtClean="0"/>
              <a:t>TextView</a:t>
            </a:r>
            <a:r>
              <a:rPr lang="tr-TR" sz="2000" dirty="0" smtClean="0"/>
              <a:t> içeren yeni bir </a:t>
            </a:r>
            <a:r>
              <a:rPr lang="tr-TR" sz="2000" dirty="0" err="1" smtClean="0"/>
              <a:t>xml</a:t>
            </a:r>
            <a:r>
              <a:rPr lang="tr-TR" sz="2000" dirty="0" smtClean="0"/>
              <a:t> dosyası oluşturmak yerine </a:t>
            </a:r>
            <a:r>
              <a:rPr lang="tr-TR" sz="2000" dirty="0" err="1" smtClean="0"/>
              <a:t>Android’in</a:t>
            </a:r>
            <a:r>
              <a:rPr lang="tr-TR" sz="2000" dirty="0" smtClean="0"/>
              <a:t> bize sunduğu kalıbı kullanabiliriz.</a:t>
            </a:r>
          </a:p>
          <a:p>
            <a:pPr lvl="2"/>
            <a:endParaRPr lang="tr-TR" sz="2000" dirty="0"/>
          </a:p>
          <a:p>
            <a:pPr lvl="2"/>
            <a:endParaRPr lang="tr-TR" sz="2000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tr-TR" sz="2000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tr-TR" sz="2000" dirty="0" smtClean="0"/>
              <a:t>üçüncüsü; her satırı dolduracağımız verimizin olduğu </a:t>
            </a:r>
            <a:r>
              <a:rPr lang="tr-TR" sz="2000" dirty="0" err="1" smtClean="0"/>
              <a:t>ArrayList’dir</a:t>
            </a:r>
            <a:r>
              <a:rPr lang="tr-TR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lvl="2"/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279914" y="825579"/>
            <a:ext cx="113080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/>
              <a:t>Cumleler</a:t>
            </a:r>
            <a:r>
              <a:rPr lang="tr-TR" sz="2000" dirty="0" smtClean="0"/>
              <a:t> aktivitesinde, </a:t>
            </a:r>
            <a:r>
              <a:rPr lang="tr-TR" sz="2000" dirty="0" err="1" smtClean="0"/>
              <a:t>ListView’in</a:t>
            </a:r>
            <a:r>
              <a:rPr lang="tr-TR" sz="2000" dirty="0" smtClean="0"/>
              <a:t> her bir satırının tek bir </a:t>
            </a:r>
            <a:r>
              <a:rPr lang="tr-TR" sz="2000" dirty="0" err="1" smtClean="0"/>
              <a:t>TextView’den</a:t>
            </a:r>
            <a:r>
              <a:rPr lang="tr-TR" sz="2000" dirty="0" smtClean="0"/>
              <a:t> oluşsun ve her satırdaki </a:t>
            </a:r>
            <a:r>
              <a:rPr lang="tr-TR" sz="2000" dirty="0" err="1" smtClean="0"/>
              <a:t>TextView’e</a:t>
            </a:r>
            <a:r>
              <a:rPr lang="tr-TR" sz="2000" dirty="0" smtClean="0"/>
              <a:t>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yazdıralım.</a:t>
            </a:r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3848793" y="5261956"/>
            <a:ext cx="5108172" cy="3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ağ Ayraç 10"/>
          <p:cNvSpPr/>
          <p:nvPr/>
        </p:nvSpPr>
        <p:spPr>
          <a:xfrm rot="16200000">
            <a:off x="3786449" y="4553655"/>
            <a:ext cx="241068" cy="2327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Ayraç 13"/>
          <p:cNvSpPr/>
          <p:nvPr/>
        </p:nvSpPr>
        <p:spPr>
          <a:xfrm rot="5400000">
            <a:off x="5349241" y="5770945"/>
            <a:ext cx="241068" cy="609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8271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5" y="1346661"/>
            <a:ext cx="2953791" cy="51506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247558" y="2816448"/>
            <a:ext cx="53311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Ana sayfadan </a:t>
            </a:r>
            <a:r>
              <a:rPr lang="tr-TR" sz="2000" dirty="0" err="1" smtClean="0"/>
              <a:t>Cumleler</a:t>
            </a:r>
            <a:r>
              <a:rPr lang="tr-TR" sz="2000" dirty="0" smtClean="0"/>
              <a:t> butonuna tıklandığında açılacak </a:t>
            </a:r>
            <a:r>
              <a:rPr lang="tr-TR" sz="2000" dirty="0" err="1" smtClean="0"/>
              <a:t>Cumleler</a:t>
            </a:r>
            <a:r>
              <a:rPr lang="tr-TR" sz="2000" dirty="0" smtClean="0"/>
              <a:t> aktivitemiz sağdaki gibi görünecektir.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8" y="1520422"/>
            <a:ext cx="2909640" cy="476918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5729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721628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LISTVIEW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69024" y="546095"/>
            <a:ext cx="114992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Bundan sonra </a:t>
            </a:r>
            <a:r>
              <a:rPr lang="tr-TR" sz="2000" dirty="0" err="1" smtClean="0">
                <a:latin typeface="Garamond" panose="02020404030301010803" pitchFamily="18" charset="0"/>
              </a:rPr>
              <a:t>xml’de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id</a:t>
            </a:r>
            <a:r>
              <a:rPr lang="tr-TR" sz="2000" dirty="0" smtClean="0">
                <a:latin typeface="Garamond" panose="02020404030301010803" pitchFamily="18" charset="0"/>
              </a:rPr>
              <a:t> verdiğimiz </a:t>
            </a:r>
            <a:r>
              <a:rPr lang="tr-TR" sz="2000" dirty="0" err="1" smtClean="0">
                <a:latin typeface="Garamond" panose="02020404030301010803" pitchFamily="18" charset="0"/>
              </a:rPr>
              <a:t>ListView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görselini MainActivity.java dosyamızda </a:t>
            </a:r>
            <a:r>
              <a:rPr lang="tr-TR" sz="2000" dirty="0" err="1" smtClean="0">
                <a:latin typeface="Garamond" panose="02020404030301010803" pitchFamily="18" charset="0"/>
              </a:rPr>
              <a:t>id’si</a:t>
            </a:r>
            <a:r>
              <a:rPr lang="tr-TR" sz="2000" dirty="0" smtClean="0">
                <a:latin typeface="Garamond" panose="02020404030301010803" pitchFamily="18" charset="0"/>
              </a:rPr>
              <a:t> ile bulup tanıtırız.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 örnekte </a:t>
            </a:r>
            <a:r>
              <a:rPr lang="tr-TR" sz="2000" dirty="0" err="1" smtClean="0">
                <a:latin typeface="Garamond" panose="02020404030301010803" pitchFamily="18" charset="0"/>
              </a:rPr>
              <a:t>ListView’de</a:t>
            </a:r>
            <a:r>
              <a:rPr lang="tr-TR" sz="2000" dirty="0" smtClean="0">
                <a:latin typeface="Garamond" panose="02020404030301010803" pitchFamily="18" charset="0"/>
              </a:rPr>
              <a:t> her satırın bir </a:t>
            </a:r>
            <a:r>
              <a:rPr lang="tr-TR" sz="2000" dirty="0" err="1" smtClean="0">
                <a:latin typeface="Garamond" panose="02020404030301010803" pitchFamily="18" charset="0"/>
              </a:rPr>
              <a:t>String</a:t>
            </a:r>
            <a:r>
              <a:rPr lang="tr-TR" sz="2000" dirty="0" smtClean="0">
                <a:latin typeface="Garamond" panose="02020404030301010803" pitchFamily="18" charset="0"/>
              </a:rPr>
              <a:t> göstermesini istediğimizi varsayalım. Bunun için sırasıyla her satırı dolduracak bir </a:t>
            </a:r>
            <a:r>
              <a:rPr lang="tr-TR" sz="2000" dirty="0" err="1" smtClean="0">
                <a:latin typeface="Garamond" panose="02020404030301010803" pitchFamily="18" charset="0"/>
              </a:rPr>
              <a:t>String</a:t>
            </a:r>
            <a:r>
              <a:rPr lang="tr-TR" sz="2000" dirty="0" smtClean="0">
                <a:latin typeface="Garamond" panose="02020404030301010803" pitchFamily="18" charset="0"/>
              </a:rPr>
              <a:t> dizisi(</a:t>
            </a:r>
            <a:r>
              <a:rPr lang="tr-TR" sz="2000" dirty="0" err="1" smtClean="0">
                <a:latin typeface="Garamond" panose="02020404030301010803" pitchFamily="18" charset="0"/>
              </a:rPr>
              <a:t>array</a:t>
            </a:r>
            <a:r>
              <a:rPr lang="tr-TR" sz="2000" dirty="0" smtClean="0">
                <a:latin typeface="Garamond" panose="02020404030301010803" pitchFamily="18" charset="0"/>
              </a:rPr>
              <a:t>) veya bir </a:t>
            </a:r>
            <a:r>
              <a:rPr lang="tr-TR" sz="2000" dirty="0" err="1" smtClean="0">
                <a:latin typeface="Garamond" panose="02020404030301010803" pitchFamily="18" charset="0"/>
              </a:rPr>
              <a:t>ArrayList</a:t>
            </a:r>
            <a:r>
              <a:rPr lang="tr-TR" sz="2000" dirty="0" smtClean="0">
                <a:latin typeface="Garamond" panose="02020404030301010803" pitchFamily="18" charset="0"/>
              </a:rPr>
              <a:t> oluşturabiliriz. Aşağıdaki örnekte </a:t>
            </a:r>
            <a:r>
              <a:rPr lang="tr-TR" sz="2000" dirty="0" err="1" smtClean="0">
                <a:latin typeface="Garamond" panose="02020404030301010803" pitchFamily="18" charset="0"/>
              </a:rPr>
              <a:t>sehirDizisi</a:t>
            </a:r>
            <a:r>
              <a:rPr lang="tr-TR" sz="2000" dirty="0" smtClean="0">
                <a:latin typeface="Garamond" panose="02020404030301010803" pitchFamily="18" charset="0"/>
              </a:rPr>
              <a:t> isimli bir </a:t>
            </a:r>
            <a:r>
              <a:rPr lang="tr-TR" sz="2000" dirty="0" err="1" smtClean="0">
                <a:latin typeface="Garamond" panose="02020404030301010803" pitchFamily="18" charset="0"/>
              </a:rPr>
              <a:t>String</a:t>
            </a:r>
            <a:r>
              <a:rPr lang="tr-TR" sz="2000" dirty="0" smtClean="0">
                <a:latin typeface="Garamond" panose="02020404030301010803" pitchFamily="18" charset="0"/>
              </a:rPr>
              <a:t> dizisi tanımlanmıştır.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78" y="2163628"/>
            <a:ext cx="6050499" cy="2400059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69024" y="4550004"/>
            <a:ext cx="11499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err="1" smtClean="0"/>
              <a:t>Adaptor</a:t>
            </a:r>
            <a:r>
              <a:rPr lang="tr-TR" dirty="0" smtClean="0"/>
              <a:t> olarak </a:t>
            </a:r>
            <a:r>
              <a:rPr lang="tr-TR" dirty="0" err="1" smtClean="0"/>
              <a:t>ArrayAdaptor</a:t>
            </a:r>
            <a:r>
              <a:rPr lang="tr-TR" dirty="0" smtClean="0"/>
              <a:t> sınıfından bir nesne kullanabiliriz. Bu nesne bizden üç parametre beklemektedir.</a:t>
            </a:r>
            <a:r>
              <a:rPr lang="tr-TR" i="1" dirty="0" smtClean="0"/>
              <a:t>       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673576" y="4873169"/>
            <a:ext cx="1139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i="1" dirty="0" err="1" smtClean="0">
                <a:latin typeface="Garamond" panose="02020404030301010803" pitchFamily="18" charset="0"/>
              </a:rPr>
              <a:t>Context</a:t>
            </a:r>
            <a:r>
              <a:rPr lang="tr-TR" dirty="0" smtClean="0">
                <a:latin typeface="Garamond" panose="02020404030301010803" pitchFamily="18" charset="0"/>
              </a:rPr>
              <a:t>: Yani bağlam. Bu </a:t>
            </a:r>
            <a:r>
              <a:rPr lang="tr-TR" b="1" i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this</a:t>
            </a:r>
            <a:r>
              <a:rPr lang="tr-TR" dirty="0" smtClean="0">
                <a:latin typeface="Garamond" panose="02020404030301010803" pitchFamily="18" charset="0"/>
              </a:rPr>
              <a:t> deyimiyle değer olarak </a:t>
            </a:r>
            <a:r>
              <a:rPr lang="tr-TR" dirty="0" err="1" smtClean="0">
                <a:latin typeface="Garamond" panose="02020404030301010803" pitchFamily="18" charset="0"/>
              </a:rPr>
              <a:t>Activity'nin</a:t>
            </a:r>
            <a:r>
              <a:rPr lang="tr-TR" dirty="0" smtClean="0">
                <a:latin typeface="Garamond" panose="02020404030301010803" pitchFamily="18" charset="0"/>
              </a:rPr>
              <a:t> kendisini belirtiyoruz. (</a:t>
            </a:r>
            <a:r>
              <a:rPr lang="tr-TR" dirty="0" err="1" smtClean="0">
                <a:latin typeface="Garamond" panose="02020404030301010803" pitchFamily="18" charset="0"/>
              </a:rPr>
              <a:t>MainActivity</a:t>
            </a:r>
            <a:r>
              <a:rPr lang="tr-TR" dirty="0" smtClean="0">
                <a:latin typeface="Garamond" panose="02020404030301010803" pitchFamily="18" charset="0"/>
              </a:rPr>
              <a:t> sınıfının içindeyiz). </a:t>
            </a:r>
            <a:r>
              <a:rPr lang="tr-TR" dirty="0" err="1" smtClean="0">
                <a:latin typeface="Garamond" panose="02020404030301010803" pitchFamily="18" charset="0"/>
              </a:rPr>
              <a:t>ArrayAdapter</a:t>
            </a:r>
            <a:r>
              <a:rPr lang="tr-TR" dirty="0" smtClean="0">
                <a:latin typeface="Garamond" panose="02020404030301010803" pitchFamily="18" charset="0"/>
              </a:rPr>
              <a:t>, çalıştığı yerle ilgili bilgiyi </a:t>
            </a:r>
            <a:r>
              <a:rPr lang="tr-TR" dirty="0" err="1" smtClean="0">
                <a:latin typeface="Garamond" panose="02020404030301010803" pitchFamily="18" charset="0"/>
              </a:rPr>
              <a:t>Context'e</a:t>
            </a:r>
            <a:r>
              <a:rPr lang="tr-TR" dirty="0" smtClean="0">
                <a:latin typeface="Garamond" panose="02020404030301010803" pitchFamily="18" charset="0"/>
              </a:rPr>
              <a:t> ulaşarak bulur.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err="1" smtClean="0">
                <a:latin typeface="Garamond" panose="02020404030301010803" pitchFamily="18" charset="0"/>
              </a:rPr>
              <a:t>Layout</a:t>
            </a:r>
            <a:r>
              <a:rPr lang="tr-TR" dirty="0" smtClean="0">
                <a:latin typeface="Garamond" panose="02020404030301010803" pitchFamily="18" charset="0"/>
              </a:rPr>
              <a:t>: Yani (görsel) kalıp (</a:t>
            </a:r>
            <a:r>
              <a:rPr lang="tr-TR" dirty="0" err="1" smtClean="0">
                <a:latin typeface="Garamond" panose="02020404030301010803" pitchFamily="18" charset="0"/>
              </a:rPr>
              <a:t>xml</a:t>
            </a:r>
            <a:r>
              <a:rPr lang="tr-TR" dirty="0" smtClean="0">
                <a:latin typeface="Garamond" panose="02020404030301010803" pitchFamily="18" charset="0"/>
              </a:rPr>
              <a:t> dosyası). </a:t>
            </a:r>
            <a:r>
              <a:rPr lang="tr-TR" dirty="0" err="1" smtClean="0">
                <a:latin typeface="Garamond" panose="02020404030301010803" pitchFamily="18" charset="0"/>
              </a:rPr>
              <a:t>ListView’in</a:t>
            </a:r>
            <a:r>
              <a:rPr lang="tr-TR" dirty="0" smtClean="0">
                <a:latin typeface="Garamond" panose="02020404030301010803" pitchFamily="18" charset="0"/>
              </a:rPr>
              <a:t> her satırının bir </a:t>
            </a:r>
            <a:r>
              <a:rPr lang="tr-TR" dirty="0" err="1" smtClean="0">
                <a:latin typeface="Garamond" panose="02020404030301010803" pitchFamily="18" charset="0"/>
              </a:rPr>
              <a:t>TextView’den</a:t>
            </a:r>
            <a:r>
              <a:rPr lang="tr-TR" dirty="0" smtClean="0">
                <a:latin typeface="Garamond" panose="02020404030301010803" pitchFamily="18" charset="0"/>
              </a:rPr>
              <a:t> oluşan bir kalıpta olmasını istiyorsak, yeni bir </a:t>
            </a:r>
            <a:r>
              <a:rPr lang="tr-TR" dirty="0" err="1" smtClean="0">
                <a:latin typeface="Garamond" panose="02020404030301010803" pitchFamily="18" charset="0"/>
              </a:rPr>
              <a:t>xml</a:t>
            </a:r>
            <a:r>
              <a:rPr lang="tr-TR" dirty="0" smtClean="0">
                <a:latin typeface="Garamond" panose="02020404030301010803" pitchFamily="18" charset="0"/>
              </a:rPr>
              <a:t> oluşturmamıza gerek yoktur. Buna uygun halihazırdaki </a:t>
            </a:r>
            <a:r>
              <a:rPr lang="tr-TR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android.R.layout.simple_list_item_1</a:t>
            </a:r>
            <a:r>
              <a:rPr lang="tr-TR" dirty="0" smtClean="0">
                <a:latin typeface="Garamond" panose="02020404030301010803" pitchFamily="18" charset="0"/>
              </a:rPr>
              <a:t> yapısını kullanabiliriz.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smtClean="0">
                <a:latin typeface="Garamond" panose="02020404030301010803" pitchFamily="18" charset="0"/>
              </a:rPr>
              <a:t>Son olarak da her satırda </a:t>
            </a:r>
            <a:r>
              <a:rPr lang="tr-TR" dirty="0" err="1" smtClean="0">
                <a:latin typeface="Garamond" panose="02020404030301010803" pitchFamily="18" charset="0"/>
              </a:rPr>
              <a:t>TextView</a:t>
            </a:r>
            <a:r>
              <a:rPr lang="tr-TR" dirty="0" smtClean="0">
                <a:latin typeface="Garamond" panose="02020404030301010803" pitchFamily="18" charset="0"/>
              </a:rPr>
              <a:t> içerisine yerleştirilecek, </a:t>
            </a:r>
            <a:r>
              <a:rPr lang="tr-TR" dirty="0" err="1" smtClean="0">
                <a:latin typeface="Garamond" panose="02020404030301010803" pitchFamily="18" charset="0"/>
              </a:rPr>
              <a:t>String</a:t>
            </a:r>
            <a:r>
              <a:rPr lang="tr-TR" dirty="0" smtClean="0">
                <a:latin typeface="Garamond" panose="02020404030301010803" pitchFamily="18" charset="0"/>
              </a:rPr>
              <a:t> dizisi(</a:t>
            </a:r>
            <a:r>
              <a:rPr lang="tr-TR" dirty="0" err="1" smtClean="0">
                <a:latin typeface="Garamond" panose="02020404030301010803" pitchFamily="18" charset="0"/>
              </a:rPr>
              <a:t>array</a:t>
            </a:r>
            <a:r>
              <a:rPr lang="tr-TR" dirty="0" smtClean="0">
                <a:latin typeface="Garamond" panose="02020404030301010803" pitchFamily="18" charset="0"/>
              </a:rPr>
              <a:t>) veya </a:t>
            </a:r>
            <a:r>
              <a:rPr lang="tr-TR" dirty="0" err="1" smtClean="0">
                <a:latin typeface="Garamond" panose="02020404030301010803" pitchFamily="18" charset="0"/>
              </a:rPr>
              <a:t>ArrayList’i</a:t>
            </a:r>
            <a:r>
              <a:rPr lang="tr-TR" dirty="0" smtClean="0">
                <a:latin typeface="Garamond" panose="02020404030301010803" pitchFamily="18" charset="0"/>
              </a:rPr>
              <a:t> (bu örnekte </a:t>
            </a:r>
            <a:r>
              <a:rPr lang="tr-TR" b="1" i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sehirdizisi</a:t>
            </a:r>
            <a:r>
              <a:rPr lang="tr-TR" dirty="0" smtClean="0">
                <a:latin typeface="Garamond" panose="02020404030301010803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5314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862945" y="-73997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LISTVIEW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760" y="1534209"/>
            <a:ext cx="3506930" cy="419097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45374" y="610879"/>
            <a:ext cx="11191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Uygulamamızı çalıştırdığımızda görüntüsü aşağıdaki gibi olacaktır.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368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10" y="3065639"/>
            <a:ext cx="4822479" cy="35018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1069" y="855711"/>
            <a:ext cx="120700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Önceki örnekler tek bir aktiviteyi içermekteydi. Bir uygulama içinde birden fazla aktivite olabilir. Bu aktiviteler arasında geçiş için </a:t>
            </a:r>
            <a:r>
              <a:rPr lang="tr-TR" sz="2000" dirty="0" err="1" smtClean="0"/>
              <a:t>startActivity</a:t>
            </a:r>
            <a:r>
              <a:rPr lang="tr-TR" sz="2000" dirty="0" smtClean="0"/>
              <a:t>() metodu kullanılır. Bu metot bizden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nesnesi beklemektedir.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hangi aktiviteden hangi aktiviteye geçeceğimizi belirten  yapıda ise bu tipe açık(</a:t>
            </a:r>
            <a:r>
              <a:rPr lang="tr-TR" sz="2000" dirty="0" err="1" smtClean="0"/>
              <a:t>explicit</a:t>
            </a:r>
            <a:r>
              <a:rPr lang="tr-TR" sz="2000" dirty="0" smtClean="0"/>
              <a:t>)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 denir.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r>
              <a:rPr lang="tr-TR" sz="2000" dirty="0" smtClean="0"/>
              <a:t>     </a:t>
            </a:r>
            <a:endParaRPr lang="tr-TR" sz="2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9" y="3208712"/>
            <a:ext cx="4348176" cy="28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8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1548" y="875484"/>
            <a:ext cx="11740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 Eğer yapılmak istenen işleme (örneğin e-posta göndermek işlemi ya da fotoğraf çekme gibi) uygun biçimde çalışacak yeni aktivite açıkça belirtilmiyorsa, sistem bu amaca uygun aktiviteleri kendisi önerir (</a:t>
            </a:r>
            <a:r>
              <a:rPr lang="tr-TR" dirty="0" err="1" smtClean="0"/>
              <a:t>örneğin;e-posta</a:t>
            </a:r>
            <a:r>
              <a:rPr lang="tr-TR" dirty="0" smtClean="0"/>
              <a:t> gönderme işlemi için oluşturulacak </a:t>
            </a:r>
            <a:r>
              <a:rPr lang="tr-TR" dirty="0" err="1" smtClean="0"/>
              <a:t>intent</a:t>
            </a:r>
            <a:r>
              <a:rPr lang="tr-TR" dirty="0" smtClean="0"/>
              <a:t> ile  </a:t>
            </a:r>
            <a:r>
              <a:rPr lang="tr-TR" dirty="0"/>
              <a:t>E-posta </a:t>
            </a:r>
            <a:r>
              <a:rPr lang="tr-TR" dirty="0" err="1"/>
              <a:t>uygulaması,Gmail</a:t>
            </a:r>
            <a:r>
              <a:rPr lang="tr-TR" dirty="0"/>
              <a:t> uygulaması veya </a:t>
            </a:r>
            <a:r>
              <a:rPr lang="tr-TR" dirty="0" smtClean="0"/>
              <a:t>yüklü olan benzer </a:t>
            </a:r>
            <a:r>
              <a:rPr lang="tr-TR" dirty="0"/>
              <a:t>bir </a:t>
            </a:r>
            <a:r>
              <a:rPr lang="tr-TR" dirty="0" smtClean="0"/>
              <a:t>uygulama seçilebilir). Buna</a:t>
            </a:r>
          </a:p>
          <a:p>
            <a:r>
              <a:rPr lang="tr-TR" dirty="0"/>
              <a:t> </a:t>
            </a:r>
            <a:r>
              <a:rPr lang="tr-TR" dirty="0" smtClean="0"/>
              <a:t>      kapalı (</a:t>
            </a:r>
            <a:r>
              <a:rPr lang="tr-TR" dirty="0" err="1" smtClean="0"/>
              <a:t>implicit</a:t>
            </a:r>
            <a:r>
              <a:rPr lang="tr-TR" dirty="0" smtClean="0"/>
              <a:t>) </a:t>
            </a:r>
            <a:r>
              <a:rPr lang="tr-TR" dirty="0" err="1" smtClean="0"/>
              <a:t>intent</a:t>
            </a:r>
            <a:r>
              <a:rPr lang="tr-TR" dirty="0" smtClean="0"/>
              <a:t> de denir.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4" y="3495068"/>
            <a:ext cx="3657600" cy="21621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71548" y="875484"/>
            <a:ext cx="117403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Açık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oluştururken yapılandırıcı bizden iki parametre beklemektedir. İlki </a:t>
            </a:r>
            <a:r>
              <a:rPr lang="tr-TR" sz="2000" dirty="0" err="1" smtClean="0"/>
              <a:t>context</a:t>
            </a:r>
            <a:r>
              <a:rPr lang="tr-TR" sz="2000" dirty="0" smtClean="0"/>
              <a:t> parametresidir. Bu parametre ile içinde bulunduğumuz sınıfı belirtebiliriz. İkinci parametre ile ise geçeceğimiz yeni aktiviteyi belirtiriz. Bunun için de  geçeceğimiz aktivitenin </a:t>
            </a:r>
            <a:r>
              <a:rPr lang="tr-TR" sz="2000" i="1" dirty="0" err="1" smtClean="0"/>
              <a:t>class</a:t>
            </a:r>
            <a:r>
              <a:rPr lang="tr-TR" sz="2000" dirty="0" smtClean="0"/>
              <a:t> özelliğini yazarız.</a:t>
            </a:r>
          </a:p>
          <a:p>
            <a:endParaRPr lang="tr-TR" dirty="0"/>
          </a:p>
          <a:p>
            <a:r>
              <a:rPr lang="tr-TR" dirty="0" smtClean="0">
                <a:latin typeface="Consolas" panose="020B0609020204030204" pitchFamily="49" charset="0"/>
              </a:rPr>
              <a:t>	 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=</a:t>
            </a:r>
            <a:r>
              <a:rPr lang="tr-TR" dirty="0" err="1" smtClean="0">
                <a:latin typeface="Consolas" panose="020B0609020204030204" pitchFamily="49" charset="0"/>
              </a:rPr>
              <a:t>new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latin typeface="Consolas" panose="020B0609020204030204" pitchFamily="49" charset="0"/>
              </a:rPr>
              <a:t>MainActivity.this</a:t>
            </a:r>
            <a:r>
              <a:rPr lang="tr-TR" dirty="0" smtClean="0"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latin typeface="Consolas" panose="020B0609020204030204" pitchFamily="49" charset="0"/>
              </a:rPr>
              <a:t>YeniAktivitem.class</a:t>
            </a:r>
            <a:r>
              <a:rPr lang="tr-TR" dirty="0" smtClean="0">
                <a:latin typeface="Consolas" panose="020B0609020204030204" pitchFamily="49" charset="0"/>
              </a:rPr>
              <a:t>);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Bu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ile aktiviteyi başlatmak için ise </a:t>
            </a:r>
            <a:r>
              <a:rPr lang="tr-TR" sz="2000" dirty="0" err="1" smtClean="0"/>
              <a:t>startActivity</a:t>
            </a:r>
            <a:r>
              <a:rPr lang="tr-TR" sz="2000" dirty="0" smtClean="0"/>
              <a:t>() metodunu kullanırız. Bu metot bizden bir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nesnesi beklemektedir.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+mj-lt"/>
            </a:endParaRPr>
          </a:p>
          <a:p>
            <a:r>
              <a:rPr lang="tr-TR" dirty="0">
                <a:latin typeface="Consolas" panose="020B0609020204030204" pitchFamily="49" charset="0"/>
              </a:rPr>
              <a:t>	 </a:t>
            </a:r>
            <a:r>
              <a:rPr lang="tr-TR" dirty="0" err="1" smtClean="0">
                <a:latin typeface="Consolas" panose="020B0609020204030204" pitchFamily="49" charset="0"/>
              </a:rPr>
              <a:t>startActivity</a:t>
            </a:r>
            <a:r>
              <a:rPr lang="tr-TR" dirty="0" smtClean="0"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Pratikte </a:t>
            </a:r>
            <a:r>
              <a:rPr lang="tr-TR" sz="2000" dirty="0" err="1" smtClean="0"/>
              <a:t>intenti</a:t>
            </a:r>
            <a:r>
              <a:rPr lang="tr-TR" sz="2000" dirty="0"/>
              <a:t> </a:t>
            </a:r>
            <a:r>
              <a:rPr lang="tr-TR" sz="2000" dirty="0" smtClean="0"/>
              <a:t>bir olay(</a:t>
            </a:r>
            <a:r>
              <a:rPr lang="tr-TR" sz="2000" dirty="0" err="1" smtClean="0"/>
              <a:t>event</a:t>
            </a:r>
            <a:r>
              <a:rPr lang="tr-TR" sz="2000" dirty="0" smtClean="0"/>
              <a:t>) sonunda çalışmasını isteriz. Bunun için bir </a:t>
            </a:r>
            <a:r>
              <a:rPr lang="tr-TR" sz="2000" dirty="0" err="1" smtClean="0"/>
              <a:t>ListView’de</a:t>
            </a:r>
            <a:r>
              <a:rPr lang="tr-TR" sz="2000" dirty="0" smtClean="0"/>
              <a:t> bir satır veya bir butona tıklanma gibi bir olay tetikleyici olabilir. Aksi halde doğrudan bir aktivitenin 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() metodunda çalıştırmak istersek, bu aktivitenin çalıştığını </a:t>
            </a:r>
            <a:r>
              <a:rPr lang="tr-TR" sz="2000" dirty="0" err="1" smtClean="0"/>
              <a:t>farkedemeden</a:t>
            </a:r>
            <a:r>
              <a:rPr lang="tr-TR" sz="2000" dirty="0" smtClean="0"/>
              <a:t> yeni aktivitenin içinde kendimizi bulabiliriz.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9853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25" y="2514600"/>
            <a:ext cx="4690085" cy="426443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6" y="2635134"/>
            <a:ext cx="2460641" cy="403323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31829" y="681386"/>
            <a:ext cx="115656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sz="2000" dirty="0" smtClean="0"/>
              <a:t>Örnek olarak aşağıdaki aktivitemizde dört buton ile farklı aktiviteler geçiş yapmak istediğimizi varsayalım.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Bunun için </a:t>
            </a:r>
            <a:r>
              <a:rPr lang="tr-TR" sz="2000" dirty="0" err="1" smtClean="0"/>
              <a:t>MainActivity</a:t>
            </a:r>
            <a:r>
              <a:rPr lang="tr-TR" sz="2000" dirty="0" smtClean="0"/>
              <a:t> sınıfımıza </a:t>
            </a:r>
            <a:r>
              <a:rPr lang="tr-TR" sz="2000" dirty="0" err="1" smtClean="0"/>
              <a:t>View.OnClickListener</a:t>
            </a:r>
            <a:r>
              <a:rPr lang="tr-TR" sz="2000" dirty="0" smtClean="0"/>
              <a:t> </a:t>
            </a:r>
            <a:r>
              <a:rPr lang="tr-TR" sz="2000" dirty="0" err="1" smtClean="0"/>
              <a:t>arayüzü</a:t>
            </a:r>
            <a:r>
              <a:rPr lang="tr-TR" sz="2000" dirty="0" smtClean="0"/>
              <a:t> uygulatıp, bu butonlara dinleyici olarak </a:t>
            </a:r>
            <a:r>
              <a:rPr lang="tr-TR" sz="2000" dirty="0" err="1" smtClean="0"/>
              <a:t>MainActivity</a:t>
            </a:r>
            <a:r>
              <a:rPr lang="tr-TR" sz="2000" dirty="0" smtClean="0"/>
              <a:t> sınıfımızın kendisini dinleyici olarak atayabiliriz. Sonra da </a:t>
            </a:r>
            <a:r>
              <a:rPr lang="tr-TR" sz="2000" i="1" dirty="0" err="1" smtClean="0"/>
              <a:t>onClick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metodunda tıklanan görsel (buton) olan </a:t>
            </a:r>
            <a:r>
              <a:rPr lang="tr-TR" sz="2000" i="1" dirty="0" smtClean="0"/>
              <a:t>v</a:t>
            </a:r>
            <a:r>
              <a:rPr lang="tr-TR" sz="2000" dirty="0" smtClean="0"/>
              <a:t>’nin </a:t>
            </a:r>
            <a:r>
              <a:rPr lang="tr-TR" sz="2000" dirty="0" err="1" smtClean="0"/>
              <a:t>id’si</a:t>
            </a:r>
            <a:r>
              <a:rPr lang="tr-TR" sz="2000" dirty="0" smtClean="0"/>
              <a:t> ile butonlarımızın </a:t>
            </a:r>
            <a:r>
              <a:rPr lang="tr-TR" sz="2000" dirty="0" err="1" smtClean="0"/>
              <a:t>id’lerini</a:t>
            </a:r>
            <a:r>
              <a:rPr lang="tr-TR" sz="2000" dirty="0" smtClean="0"/>
              <a:t> karşılaştırarak uygun aktiviteyi başlatabiliriz.</a:t>
            </a:r>
            <a:endParaRPr lang="tr-TR" sz="2000" dirty="0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2144684" y="2252749"/>
            <a:ext cx="4971011" cy="239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8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95207" y="3204435"/>
            <a:ext cx="5430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MainActivity.java’ya</a:t>
            </a:r>
            <a:r>
              <a:rPr lang="tr-TR" dirty="0" smtClean="0"/>
              <a:t> ilişkin activity_main.xml dosyamız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9" y="261193"/>
            <a:ext cx="4523995" cy="65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Resi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14" y="2784137"/>
            <a:ext cx="5781675" cy="40481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12393" y="583844"/>
            <a:ext cx="119661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sz="2000" dirty="0" smtClean="0"/>
              <a:t>Şimdi örneğimizdeki ana sayfadan (ana aktiviteden)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ile geçiş yaptığımız diğer aktivitelerin tek bir </a:t>
            </a:r>
            <a:r>
              <a:rPr lang="tr-TR" sz="2000" dirty="0" err="1" smtClean="0"/>
              <a:t>ListView’den</a:t>
            </a:r>
            <a:r>
              <a:rPr lang="tr-TR" sz="2000" dirty="0" smtClean="0"/>
              <a:t> oluştuklarını varsayarak (</a:t>
            </a:r>
            <a:r>
              <a:rPr lang="tr-TR" sz="1400" i="1" dirty="0" smtClean="0"/>
              <a:t>burada </a:t>
            </a:r>
            <a:r>
              <a:rPr lang="tr-TR" sz="1400" i="1" dirty="0" err="1" smtClean="0"/>
              <a:t>Layout’un</a:t>
            </a:r>
            <a:r>
              <a:rPr lang="tr-TR" sz="1400" i="1" dirty="0" smtClean="0"/>
              <a:t> önemi yok</a:t>
            </a:r>
            <a:r>
              <a:rPr lang="tr-TR" sz="2000" dirty="0" smtClean="0"/>
              <a:t>), farklı yöntemlerle tasarlayalım.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2628900" lvl="5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Bunun için </a:t>
            </a:r>
            <a:r>
              <a:rPr lang="tr-TR" sz="2000" dirty="0" err="1" smtClean="0"/>
              <a:t>Cumleler</a:t>
            </a:r>
            <a:r>
              <a:rPr lang="tr-TR" sz="2000" dirty="0" smtClean="0"/>
              <a:t> aktivitesinden başlayalım.</a:t>
            </a:r>
          </a:p>
          <a:p>
            <a:endParaRPr lang="tr-TR" sz="2000" dirty="0"/>
          </a:p>
        </p:txBody>
      </p:sp>
      <p:sp>
        <p:nvSpPr>
          <p:cNvPr id="7" name="Dikdörtgen 6"/>
          <p:cNvSpPr/>
          <p:nvPr/>
        </p:nvSpPr>
        <p:spPr>
          <a:xfrm>
            <a:off x="1544330" y="2003386"/>
            <a:ext cx="21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/>
              <a:t>activity_cumleler.xml</a:t>
            </a:r>
            <a:endParaRPr lang="tr-TR" i="1" dirty="0"/>
          </a:p>
        </p:txBody>
      </p:sp>
      <p:sp>
        <p:nvSpPr>
          <p:cNvPr id="14" name="Dikdörtgen 13"/>
          <p:cNvSpPr/>
          <p:nvPr/>
        </p:nvSpPr>
        <p:spPr>
          <a:xfrm>
            <a:off x="91786" y="4304207"/>
            <a:ext cx="5611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ListView’i</a:t>
            </a:r>
            <a:r>
              <a:rPr lang="tr-TR" dirty="0" smtClean="0"/>
              <a:t>  </a:t>
            </a:r>
            <a:r>
              <a:rPr lang="tr-TR" dirty="0" err="1" smtClean="0"/>
              <a:t>java’da</a:t>
            </a:r>
            <a:r>
              <a:rPr lang="tr-TR" dirty="0" smtClean="0"/>
              <a:t>; </a:t>
            </a:r>
            <a:r>
              <a:rPr lang="tr-TR" dirty="0" err="1" smtClean="0"/>
              <a:t>xml’deki</a:t>
            </a:r>
            <a:r>
              <a:rPr lang="tr-TR" dirty="0" smtClean="0"/>
              <a:t> </a:t>
            </a:r>
            <a:r>
              <a:rPr lang="tr-TR" dirty="0" err="1" smtClean="0"/>
              <a:t>id’si</a:t>
            </a:r>
            <a:r>
              <a:rPr lang="tr-TR" dirty="0" smtClean="0"/>
              <a:t> ile tanıtıyoruz.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5951912" y="2161044"/>
            <a:ext cx="2170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/>
              <a:t>CumlelerAktivite.java</a:t>
            </a:r>
            <a:endParaRPr lang="tr-TR" i="1" dirty="0"/>
          </a:p>
        </p:txBody>
      </p:sp>
      <p:pic>
        <p:nvPicPr>
          <p:cNvPr id="30" name="Resi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5" y="2329340"/>
            <a:ext cx="4181475" cy="1952625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>
            <a:off x="949785" y="1305777"/>
            <a:ext cx="186118" cy="206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>
            <a:off x="4829695" y="4488873"/>
            <a:ext cx="1746361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6564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512</Words>
  <Application>Microsoft Office PowerPoint</Application>
  <PresentationFormat>Geniş ekran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11</cp:revision>
  <dcterms:created xsi:type="dcterms:W3CDTF">2018-12-10T07:29:05Z</dcterms:created>
  <dcterms:modified xsi:type="dcterms:W3CDTF">2019-12-04T14:00:51Z</dcterms:modified>
</cp:coreProperties>
</file>