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5" r:id="rId4"/>
    <p:sldId id="258" r:id="rId5"/>
    <p:sldId id="259" r:id="rId6"/>
    <p:sldId id="260" r:id="rId7"/>
    <p:sldId id="261" r:id="rId8"/>
    <p:sldId id="262" r:id="rId9"/>
    <p:sldId id="266" r:id="rId10"/>
    <p:sldId id="267" r:id="rId11"/>
    <p:sldId id="269" r:id="rId12"/>
    <p:sldId id="268" r:id="rId13"/>
    <p:sldId id="270" r:id="rId14"/>
    <p:sldId id="274" r:id="rId15"/>
    <p:sldId id="275" r:id="rId16"/>
    <p:sldId id="276" r:id="rId17"/>
    <p:sldId id="282" r:id="rId18"/>
    <p:sldId id="277" r:id="rId19"/>
    <p:sldId id="271" r:id="rId20"/>
    <p:sldId id="272" r:id="rId21"/>
    <p:sldId id="273"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4B526F4-9535-4CCA-BE36-930BF19746AF}" type="datetimeFigureOut">
              <a:rPr lang="tr-TR" smtClean="0"/>
              <a:t>23.07.2020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333656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4B526F4-9535-4CCA-BE36-930BF19746AF}" type="datetimeFigureOut">
              <a:rPr lang="tr-TR" smtClean="0"/>
              <a:t>23.07.2020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394396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4B526F4-9535-4CCA-BE36-930BF19746AF}" type="datetimeFigureOut">
              <a:rPr lang="tr-TR" smtClean="0"/>
              <a:t>23.07.2020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311266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4B526F4-9535-4CCA-BE36-930BF19746AF}" type="datetimeFigureOut">
              <a:rPr lang="tr-TR" smtClean="0"/>
              <a:t>23.07.2020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413561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4B526F4-9535-4CCA-BE36-930BF19746AF}" type="datetimeFigureOut">
              <a:rPr lang="tr-TR" smtClean="0"/>
              <a:t>23.07.2020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402379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4B526F4-9535-4CCA-BE36-930BF19746AF}" type="datetimeFigureOut">
              <a:rPr lang="tr-TR" smtClean="0"/>
              <a:t>23.07.2020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309946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4B526F4-9535-4CCA-BE36-930BF19746AF}" type="datetimeFigureOut">
              <a:rPr lang="tr-TR" smtClean="0"/>
              <a:t>23.07.2020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225725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4B526F4-9535-4CCA-BE36-930BF19746AF}" type="datetimeFigureOut">
              <a:rPr lang="tr-TR" smtClean="0"/>
              <a:t>23.07.2020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178210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4B526F4-9535-4CCA-BE36-930BF19746AF}" type="datetimeFigureOut">
              <a:rPr lang="tr-TR" smtClean="0"/>
              <a:t>23.07.2020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272721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4B526F4-9535-4CCA-BE36-930BF19746AF}" type="datetimeFigureOut">
              <a:rPr lang="tr-TR" smtClean="0"/>
              <a:t>23.07.2020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327913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4B526F4-9535-4CCA-BE36-930BF19746AF}" type="datetimeFigureOut">
              <a:rPr lang="tr-TR" smtClean="0"/>
              <a:t>23.07.2020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E3F1633-1132-4D41-BBDB-FC6D5D000663}" type="slidenum">
              <a:rPr lang="tr-TR" smtClean="0"/>
              <a:t>‹#›</a:t>
            </a:fld>
            <a:endParaRPr lang="tr-TR"/>
          </a:p>
        </p:txBody>
      </p:sp>
    </p:spTree>
    <p:extLst>
      <p:ext uri="{BB962C8B-B14F-4D97-AF65-F5344CB8AC3E}">
        <p14:creationId xmlns:p14="http://schemas.microsoft.com/office/powerpoint/2010/main" val="268693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526F4-9535-4CCA-BE36-930BF19746AF}" type="datetimeFigureOut">
              <a:rPr lang="tr-TR" smtClean="0"/>
              <a:t>23.07.2020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F1633-1132-4D41-BBDB-FC6D5D000663}" type="slidenum">
              <a:rPr lang="tr-TR" smtClean="0"/>
              <a:t>‹#›</a:t>
            </a:fld>
            <a:endParaRPr lang="tr-TR"/>
          </a:p>
        </p:txBody>
      </p:sp>
    </p:spTree>
    <p:extLst>
      <p:ext uri="{BB962C8B-B14F-4D97-AF65-F5344CB8AC3E}">
        <p14:creationId xmlns:p14="http://schemas.microsoft.com/office/powerpoint/2010/main" val="339353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89958" y="321992"/>
            <a:ext cx="10515600" cy="1325563"/>
          </a:xfrm>
        </p:spPr>
        <p:txBody>
          <a:bodyPr>
            <a:normAutofit fontScale="90000"/>
          </a:bodyPr>
          <a:lstStyle/>
          <a:p>
            <a:pPr algn="ctr"/>
            <a:r>
              <a:rPr lang="tr-TR" dirty="0" smtClean="0">
                <a:solidFill>
                  <a:srgbClr val="0070C0"/>
                </a:solidFill>
                <a:latin typeface="Garamond" panose="02020404030301010803" pitchFamily="18" charset="0"/>
              </a:rPr>
              <a:t>BİLP 210-MOBİL UYGULAMALAR I</a:t>
            </a:r>
            <a:br>
              <a:rPr lang="tr-TR" dirty="0" smtClean="0">
                <a:solidFill>
                  <a:srgbClr val="0070C0"/>
                </a:solidFill>
                <a:latin typeface="Garamond" panose="02020404030301010803" pitchFamily="18" charset="0"/>
              </a:rPr>
            </a:br>
            <a:r>
              <a:rPr lang="tr-TR" dirty="0" smtClean="0">
                <a:solidFill>
                  <a:srgbClr val="0070C0"/>
                </a:solidFill>
                <a:latin typeface="Garamond" panose="02020404030301010803" pitchFamily="18" charset="0"/>
              </a:rPr>
              <a:t>Hafta 3</a:t>
            </a:r>
            <a:br>
              <a:rPr lang="tr-TR" dirty="0" smtClean="0">
                <a:solidFill>
                  <a:srgbClr val="0070C0"/>
                </a:solidFill>
                <a:latin typeface="Garamond" panose="02020404030301010803" pitchFamily="18" charset="0"/>
              </a:rPr>
            </a:br>
            <a:r>
              <a:rPr lang="tr-TR" sz="2000" dirty="0" smtClean="0">
                <a:solidFill>
                  <a:srgbClr val="0070C0"/>
                </a:solidFill>
                <a:latin typeface="Garamond" panose="02020404030301010803" pitchFamily="18" charset="0"/>
              </a:rPr>
              <a:t>Hazırlayan: E. Öner Tartan</a:t>
            </a:r>
            <a:endParaRPr lang="tr-TR" sz="2000" dirty="0">
              <a:solidFill>
                <a:srgbClr val="0070C0"/>
              </a:solidFill>
              <a:latin typeface="Garamond" panose="02020404030301010803" pitchFamily="18" charset="0"/>
            </a:endParaRPr>
          </a:p>
        </p:txBody>
      </p:sp>
      <p:sp>
        <p:nvSpPr>
          <p:cNvPr id="3" name="İçerik Yer Tutucusu 2"/>
          <p:cNvSpPr>
            <a:spLocks noGrp="1"/>
          </p:cNvSpPr>
          <p:nvPr>
            <p:ph idx="1"/>
          </p:nvPr>
        </p:nvSpPr>
        <p:spPr>
          <a:xfrm>
            <a:off x="2162352" y="2889849"/>
            <a:ext cx="8081513" cy="3675303"/>
          </a:xfrm>
        </p:spPr>
        <p:txBody>
          <a:bodyPr>
            <a:normAutofit/>
          </a:bodyPr>
          <a:lstStyle/>
          <a:p>
            <a:r>
              <a:rPr lang="tr-TR" dirty="0" smtClean="0">
                <a:latin typeface="Garamond" panose="02020404030301010803" pitchFamily="18" charset="0"/>
              </a:rPr>
              <a:t>İç içe </a:t>
            </a:r>
            <a:r>
              <a:rPr lang="tr-TR" dirty="0" err="1" smtClean="0">
                <a:latin typeface="Garamond" panose="02020404030301010803" pitchFamily="18" charset="0"/>
              </a:rPr>
              <a:t>LinearLayout</a:t>
            </a:r>
            <a:r>
              <a:rPr lang="tr-TR" dirty="0" smtClean="0">
                <a:latin typeface="Garamond" panose="02020404030301010803" pitchFamily="18" charset="0"/>
              </a:rPr>
              <a:t> Örnekleri</a:t>
            </a:r>
          </a:p>
          <a:p>
            <a:r>
              <a:rPr lang="tr-TR" dirty="0" err="1" smtClean="0">
                <a:latin typeface="Garamond" panose="02020404030301010803" pitchFamily="18" charset="0"/>
              </a:rPr>
              <a:t>Ağırlıklandırma</a:t>
            </a:r>
            <a:endParaRPr lang="tr-TR" dirty="0" smtClean="0">
              <a:latin typeface="Garamond" panose="02020404030301010803" pitchFamily="18" charset="0"/>
            </a:endParaRPr>
          </a:p>
          <a:p>
            <a:r>
              <a:rPr lang="tr-TR" dirty="0" smtClean="0">
                <a:latin typeface="Garamond" panose="02020404030301010803" pitchFamily="18" charset="0"/>
              </a:rPr>
              <a:t>Metin özellikleri</a:t>
            </a:r>
          </a:p>
          <a:p>
            <a:r>
              <a:rPr lang="tr-TR" dirty="0" smtClean="0">
                <a:latin typeface="Garamond" panose="02020404030301010803" pitchFamily="18" charset="0"/>
              </a:rPr>
              <a:t>colors.xml </a:t>
            </a:r>
          </a:p>
          <a:p>
            <a:r>
              <a:rPr lang="tr-TR" dirty="0" smtClean="0">
                <a:latin typeface="Garamond" panose="02020404030301010803" pitchFamily="18" charset="0"/>
              </a:rPr>
              <a:t>Uygulama</a:t>
            </a:r>
            <a:endParaRPr lang="tr-TR" dirty="0">
              <a:latin typeface="Garamond" panose="02020404030301010803" pitchFamily="18" charset="0"/>
            </a:endParaRPr>
          </a:p>
          <a:p>
            <a:endParaRPr lang="tr-TR" dirty="0" smtClean="0">
              <a:latin typeface="Garamond" panose="02020404030301010803" pitchFamily="18" charset="0"/>
            </a:endParaRPr>
          </a:p>
          <a:p>
            <a:endParaRPr lang="tr-TR" dirty="0">
              <a:latin typeface="Garamond" panose="02020404030301010803" pitchFamily="18" charset="0"/>
            </a:endParaRPr>
          </a:p>
        </p:txBody>
      </p:sp>
      <p:cxnSp>
        <p:nvCxnSpPr>
          <p:cNvPr id="5" name="Düz Bağlayıcı 4"/>
          <p:cNvCxnSpPr/>
          <p:nvPr/>
        </p:nvCxnSpPr>
        <p:spPr>
          <a:xfrm>
            <a:off x="2339195" y="2743201"/>
            <a:ext cx="7727831" cy="8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5512054" y="2045111"/>
            <a:ext cx="1382110"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600" b="0" i="0" u="none" strike="noStrike" kern="1200" cap="none" spc="0" normalizeH="0" baseline="0" noProof="0" dirty="0">
                <a:ln>
                  <a:noFill/>
                </a:ln>
                <a:solidFill>
                  <a:prstClr val="black"/>
                </a:solidFill>
                <a:effectLst/>
                <a:uLnTx/>
                <a:uFillTx/>
                <a:latin typeface="Calibri" panose="020F0502020204030204"/>
                <a:ea typeface="+mn-ea"/>
                <a:cs typeface="+mn-cs"/>
              </a:rPr>
              <a:t>İÇERİK</a:t>
            </a:r>
          </a:p>
        </p:txBody>
      </p:sp>
    </p:spTree>
    <p:extLst>
      <p:ext uri="{BB962C8B-B14F-4D97-AF65-F5344CB8AC3E}">
        <p14:creationId xmlns:p14="http://schemas.microsoft.com/office/powerpoint/2010/main" val="138324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88554" y="723629"/>
            <a:ext cx="11646354" cy="923330"/>
          </a:xfrm>
          <a:prstGeom prst="rect">
            <a:avLst/>
          </a:prstGeom>
        </p:spPr>
        <p:txBody>
          <a:bodyPr wrap="square">
            <a:spAutoFit/>
          </a:bodyPr>
          <a:lstStyle/>
          <a:p>
            <a:pPr lvl="0" algn="just"/>
            <a:r>
              <a:rPr kumimoji="0" lang="tr-TR" sz="1800" b="0" i="0" u="none" strike="noStrike" kern="1200" cap="none" spc="0" normalizeH="0" baseline="0" noProof="0" dirty="0" smtClean="0">
                <a:ln>
                  <a:noFill/>
                </a:ln>
                <a:solidFill>
                  <a:prstClr val="black"/>
                </a:solidFill>
                <a:effectLst/>
                <a:uLnTx/>
                <a:uFillTx/>
                <a:latin typeface="Garamond" panose="02020404030301010803" pitchFamily="18" charset="0"/>
              </a:rPr>
              <a:t>Aynı örnekte ağırlıkları</a:t>
            </a:r>
            <a:r>
              <a:rPr kumimoji="0" lang="tr-TR" sz="1800" b="0" i="0" u="none" strike="noStrike" kern="1200" cap="none" spc="0" normalizeH="0" noProof="0" dirty="0" smtClean="0">
                <a:ln>
                  <a:noFill/>
                </a:ln>
                <a:solidFill>
                  <a:prstClr val="black"/>
                </a:solidFill>
                <a:effectLst/>
                <a:uLnTx/>
                <a:uFillTx/>
                <a:latin typeface="Garamond" panose="02020404030301010803" pitchFamily="18" charset="0"/>
              </a:rPr>
              <a:t> 1, 2, 2 biçiminde değiştirelim.  Bu kez </a:t>
            </a:r>
            <a:r>
              <a:rPr kumimoji="0" lang="tr-TR" sz="1800" b="0" i="0" u="none" strike="noStrike" kern="1200" cap="none" spc="0" normalizeH="0" baseline="0" noProof="0" dirty="0" smtClean="0">
                <a:ln>
                  <a:noFill/>
                </a:ln>
                <a:solidFill>
                  <a:prstClr val="black"/>
                </a:solidFill>
                <a:effectLst/>
                <a:uLnTx/>
                <a:uFillTx/>
                <a:latin typeface="Garamond" panose="02020404030301010803" pitchFamily="18" charset="0"/>
              </a:rPr>
              <a:t>sırasıyla 1/5 , 2/5 ve 2/5 oranında genişliği paylaşacaklardır. Bir</a:t>
            </a:r>
          </a:p>
          <a:p>
            <a:pPr lvl="0" algn="just"/>
            <a:r>
              <a:rPr lang="tr-TR" dirty="0" smtClean="0">
                <a:solidFill>
                  <a:prstClr val="black"/>
                </a:solidFill>
                <a:latin typeface="Garamond" panose="02020404030301010803" pitchFamily="18" charset="0"/>
              </a:rPr>
              <a:t>başka ifadeyle genişliği %20, %40, %40 olarak paylaşacaklardır. Dolayısıyla aynı tasarım için ağırlıkları  20, 40, 40 biçiminde de verebilirdik. Çünkü esas olan görselin ağırlığının, tüm görsellerin toplam ağırlığına olan oranıdır.</a:t>
            </a:r>
            <a:endParaRPr kumimoji="0" lang="tr-TR" sz="1800" b="0" i="0" u="none" strike="noStrike" kern="1200" cap="none" spc="0" normalizeH="0" baseline="0" noProof="0" dirty="0" smtClean="0">
              <a:ln>
                <a:noFill/>
              </a:ln>
              <a:solidFill>
                <a:prstClr val="black"/>
              </a:solidFill>
              <a:effectLst/>
              <a:uLnTx/>
              <a:uFillTx/>
              <a:latin typeface="Garamond" panose="02020404030301010803" pitchFamily="18" charset="0"/>
            </a:endParaRPr>
          </a:p>
        </p:txBody>
      </p:sp>
      <p:sp>
        <p:nvSpPr>
          <p:cNvPr id="10" name="Dikdörtgen 9"/>
          <p:cNvSpPr/>
          <p:nvPr/>
        </p:nvSpPr>
        <p:spPr>
          <a:xfrm>
            <a:off x="8370256" y="1617261"/>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Dikdörtgen 12"/>
          <p:cNvSpPr/>
          <p:nvPr/>
        </p:nvSpPr>
        <p:spPr>
          <a:xfrm>
            <a:off x="9464867" y="1617261"/>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 name="Dikdörtgen 13"/>
          <p:cNvSpPr/>
          <p:nvPr/>
        </p:nvSpPr>
        <p:spPr>
          <a:xfrm>
            <a:off x="247648" y="262996"/>
            <a:ext cx="114576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Örnek4b</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15" name="Metin kutusu 14"/>
          <p:cNvSpPr txBox="1"/>
          <p:nvPr/>
        </p:nvSpPr>
        <p:spPr>
          <a:xfrm>
            <a:off x="4738650" y="-35425"/>
            <a:ext cx="266374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err="1">
                <a:solidFill>
                  <a:srgbClr val="0070C0"/>
                </a:solidFill>
                <a:latin typeface="Garamond" panose="02020404030301010803" pitchFamily="18" charset="0"/>
              </a:rPr>
              <a:t>Ağırlıklandırma</a:t>
            </a:r>
            <a:endParaRPr lang="tr-TR" sz="3200" dirty="0">
              <a:solidFill>
                <a:srgbClr val="0070C0"/>
              </a:solidFill>
              <a:latin typeface="Garamond" panose="02020404030301010803" pitchFamily="18" charset="0"/>
            </a:endParaRPr>
          </a:p>
        </p:txBody>
      </p:sp>
      <p:pic>
        <p:nvPicPr>
          <p:cNvPr id="12" name="Resim 11"/>
          <p:cNvPicPr>
            <a:picLocks noChangeAspect="1"/>
          </p:cNvPicPr>
          <p:nvPr/>
        </p:nvPicPr>
        <p:blipFill>
          <a:blip r:embed="rId2"/>
          <a:stretch>
            <a:fillRect/>
          </a:stretch>
        </p:blipFill>
        <p:spPr>
          <a:xfrm>
            <a:off x="8156006" y="2410197"/>
            <a:ext cx="3541413" cy="4483624"/>
          </a:xfrm>
          <a:prstGeom prst="rect">
            <a:avLst/>
          </a:prstGeom>
        </p:spPr>
      </p:pic>
      <p:sp>
        <p:nvSpPr>
          <p:cNvPr id="17" name="Sol Ayraç 16"/>
          <p:cNvSpPr/>
          <p:nvPr/>
        </p:nvSpPr>
        <p:spPr>
          <a:xfrm rot="5400000">
            <a:off x="8282140" y="1806185"/>
            <a:ext cx="477919" cy="7301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8" name="Sol Ayraç 17"/>
          <p:cNvSpPr/>
          <p:nvPr/>
        </p:nvSpPr>
        <p:spPr>
          <a:xfrm rot="5400000">
            <a:off x="9362600" y="1455873"/>
            <a:ext cx="477919" cy="1430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9" name="Sol Ayraç 18"/>
          <p:cNvSpPr/>
          <p:nvPr/>
        </p:nvSpPr>
        <p:spPr>
          <a:xfrm rot="5400000">
            <a:off x="10759591" y="1489570"/>
            <a:ext cx="477919" cy="13632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0" name="Dikdörtgen 19"/>
          <p:cNvSpPr/>
          <p:nvPr/>
        </p:nvSpPr>
        <p:spPr>
          <a:xfrm>
            <a:off x="10856329" y="1644397"/>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pic>
        <p:nvPicPr>
          <p:cNvPr id="21" name="Resim 20"/>
          <p:cNvPicPr>
            <a:picLocks noChangeAspect="1"/>
          </p:cNvPicPr>
          <p:nvPr/>
        </p:nvPicPr>
        <p:blipFill>
          <a:blip r:embed="rId3"/>
          <a:stretch>
            <a:fillRect/>
          </a:stretch>
        </p:blipFill>
        <p:spPr>
          <a:xfrm>
            <a:off x="1117381" y="1644397"/>
            <a:ext cx="5372100" cy="5029200"/>
          </a:xfrm>
          <a:prstGeom prst="rect">
            <a:avLst/>
          </a:prstGeom>
        </p:spPr>
      </p:pic>
    </p:spTree>
    <p:extLst>
      <p:ext uri="{BB962C8B-B14F-4D97-AF65-F5344CB8AC3E}">
        <p14:creationId xmlns:p14="http://schemas.microsoft.com/office/powerpoint/2010/main" val="1703592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7767" y="511220"/>
            <a:ext cx="11856066" cy="1323439"/>
          </a:xfrm>
          <a:prstGeom prst="rect">
            <a:avLst/>
          </a:prstGeom>
        </p:spPr>
        <p:txBody>
          <a:bodyPr wrap="none">
            <a:spAutoFit/>
          </a:bodyPr>
          <a:lstStyle/>
          <a:p>
            <a:pPr marL="342900" indent="-342900">
              <a:buFont typeface="Wingdings" panose="05000000000000000000" pitchFamily="2" charset="2"/>
              <a:buChar char="v"/>
            </a:pPr>
            <a:r>
              <a:rPr lang="tr-TR" sz="2000" dirty="0" err="1" smtClean="0">
                <a:solidFill>
                  <a:prstClr val="black"/>
                </a:solidFill>
                <a:latin typeface="Garamond" panose="02020404030301010803" pitchFamily="18" charset="0"/>
              </a:rPr>
              <a:t>Ağırlıklandırmada</a:t>
            </a:r>
            <a:r>
              <a:rPr lang="tr-TR" sz="2000" dirty="0" smtClean="0">
                <a:solidFill>
                  <a:prstClr val="black"/>
                </a:solidFill>
                <a:latin typeface="Garamond" panose="02020404030301010803" pitchFamily="18" charset="0"/>
              </a:rPr>
              <a:t>, </a:t>
            </a:r>
            <a:r>
              <a:rPr lang="tr-TR" sz="2000" dirty="0">
                <a:solidFill>
                  <a:prstClr val="black"/>
                </a:solidFill>
                <a:latin typeface="Garamond" panose="02020404030301010803" pitchFamily="18" charset="0"/>
              </a:rPr>
              <a:t>ö</a:t>
            </a:r>
            <a:r>
              <a:rPr lang="tr-TR" sz="2000" dirty="0" smtClean="0">
                <a:solidFill>
                  <a:prstClr val="black"/>
                </a:solidFill>
                <a:latin typeface="Garamond" panose="02020404030301010803" pitchFamily="18" charset="0"/>
              </a:rPr>
              <a:t>nceden </a:t>
            </a:r>
            <a:r>
              <a:rPr lang="tr-TR" sz="2000" dirty="0">
                <a:solidFill>
                  <a:prstClr val="black"/>
                </a:solidFill>
                <a:latin typeface="Garamond" panose="02020404030301010803" pitchFamily="18" charset="0"/>
              </a:rPr>
              <a:t>yerleşen </a:t>
            </a:r>
            <a:r>
              <a:rPr lang="tr-TR" sz="2000" dirty="0" smtClean="0">
                <a:solidFill>
                  <a:prstClr val="black"/>
                </a:solidFill>
                <a:latin typeface="Garamond" panose="02020404030301010803" pitchFamily="18" charset="0"/>
              </a:rPr>
              <a:t>bir görsel varsa diğer görseller kalan alanı paylaşırlar. </a:t>
            </a:r>
          </a:p>
          <a:p>
            <a:endParaRPr lang="tr-TR" sz="2000" dirty="0" smtClean="0">
              <a:solidFill>
                <a:prstClr val="black"/>
              </a:solidFill>
              <a:latin typeface="Garamond" panose="02020404030301010803" pitchFamily="18" charset="0"/>
            </a:endParaRPr>
          </a:p>
          <a:p>
            <a:r>
              <a:rPr lang="tr-TR" sz="2000" dirty="0" smtClean="0">
                <a:solidFill>
                  <a:prstClr val="black"/>
                </a:solidFill>
                <a:latin typeface="Garamond" panose="02020404030301010803" pitchFamily="18" charset="0"/>
              </a:rPr>
              <a:t>Aşağıdaki örnekte ilk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HELLO WORLD</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layout_width</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 </a:t>
            </a:r>
            <a:r>
              <a:rPr lang="tr-TR" sz="2000" dirty="0" err="1" smtClean="0">
                <a:solidFill>
                  <a:srgbClr val="0070C0"/>
                </a:solidFill>
                <a:latin typeface="Garamond" panose="02020404030301010803" pitchFamily="18" charset="0"/>
              </a:rPr>
              <a:t>wrap_content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olduğundan, 2.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a:t>
            </a:r>
          </a:p>
          <a:p>
            <a:r>
              <a:rPr lang="tr-TR" sz="2000" dirty="0" smtClean="0">
                <a:solidFill>
                  <a:prstClr val="black"/>
                </a:solidFill>
                <a:latin typeface="Garamond" panose="02020404030301010803" pitchFamily="18" charset="0"/>
              </a:rPr>
              <a:t>kalan alanın¾’ünü, diğer </a:t>
            </a:r>
            <a:r>
              <a:rPr lang="tr-TR" sz="2000" dirty="0" err="1" smtClean="0">
                <a:solidFill>
                  <a:prstClr val="black"/>
                </a:solidFill>
                <a:latin typeface="Garamond" panose="02020404030301010803" pitchFamily="18" charset="0"/>
              </a:rPr>
              <a:t>TextView</a:t>
            </a: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DÜNYA</a:t>
            </a:r>
            <a:r>
              <a:rPr lang="tr-TR" sz="2000" dirty="0" smtClean="0">
                <a:solidFill>
                  <a:prstClr val="black"/>
                </a:solidFill>
                <a:latin typeface="Garamond" panose="02020404030301010803" pitchFamily="18" charset="0"/>
              </a:rPr>
              <a:t>) ise kalan alanın ¼’ünü kaplayacaktır.</a:t>
            </a:r>
            <a:endParaRPr lang="tr-TR" sz="2000" dirty="0"/>
          </a:p>
        </p:txBody>
      </p:sp>
      <p:pic>
        <p:nvPicPr>
          <p:cNvPr id="3" name="Resim 2"/>
          <p:cNvPicPr>
            <a:picLocks noChangeAspect="1"/>
          </p:cNvPicPr>
          <p:nvPr/>
        </p:nvPicPr>
        <p:blipFill>
          <a:blip r:embed="rId2"/>
          <a:stretch>
            <a:fillRect/>
          </a:stretch>
        </p:blipFill>
        <p:spPr>
          <a:xfrm>
            <a:off x="6650182" y="1985453"/>
            <a:ext cx="3809095" cy="4786604"/>
          </a:xfrm>
          <a:prstGeom prst="rect">
            <a:avLst/>
          </a:prstGeom>
        </p:spPr>
      </p:pic>
      <p:sp>
        <p:nvSpPr>
          <p:cNvPr id="4" name="Metin kutusu 3"/>
          <p:cNvSpPr txBox="1"/>
          <p:nvPr/>
        </p:nvSpPr>
        <p:spPr>
          <a:xfrm>
            <a:off x="4738650" y="-35425"/>
            <a:ext cx="266374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err="1">
                <a:solidFill>
                  <a:srgbClr val="0070C0"/>
                </a:solidFill>
                <a:latin typeface="Garamond" panose="02020404030301010803" pitchFamily="18" charset="0"/>
              </a:rPr>
              <a:t>Ağırlıklandırma</a:t>
            </a:r>
            <a:endParaRPr lang="tr-TR" sz="3200" dirty="0">
              <a:solidFill>
                <a:srgbClr val="0070C0"/>
              </a:solidFill>
              <a:latin typeface="Garamond" panose="02020404030301010803" pitchFamily="18" charset="0"/>
            </a:endParaRPr>
          </a:p>
        </p:txBody>
      </p:sp>
      <p:pic>
        <p:nvPicPr>
          <p:cNvPr id="5" name="Resim 4"/>
          <p:cNvPicPr>
            <a:picLocks noChangeAspect="1"/>
          </p:cNvPicPr>
          <p:nvPr/>
        </p:nvPicPr>
        <p:blipFill>
          <a:blip r:embed="rId3"/>
          <a:stretch>
            <a:fillRect/>
          </a:stretch>
        </p:blipFill>
        <p:spPr>
          <a:xfrm>
            <a:off x="873480" y="2254023"/>
            <a:ext cx="4772025" cy="4048125"/>
          </a:xfrm>
          <a:prstGeom prst="rect">
            <a:avLst/>
          </a:prstGeom>
        </p:spPr>
      </p:pic>
      <p:sp>
        <p:nvSpPr>
          <p:cNvPr id="6" name="Sol Ayraç 5"/>
          <p:cNvSpPr/>
          <p:nvPr/>
        </p:nvSpPr>
        <p:spPr>
          <a:xfrm rot="16200000">
            <a:off x="6885000" y="1998100"/>
            <a:ext cx="477919" cy="8477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 name="Sol Ayraç 6"/>
          <p:cNvSpPr/>
          <p:nvPr/>
        </p:nvSpPr>
        <p:spPr>
          <a:xfrm rot="16200000">
            <a:off x="8374263" y="1356583"/>
            <a:ext cx="477919" cy="21307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Sol Ayraç 7"/>
          <p:cNvSpPr/>
          <p:nvPr/>
        </p:nvSpPr>
        <p:spPr>
          <a:xfrm rot="16200000">
            <a:off x="9802215" y="2079164"/>
            <a:ext cx="477919" cy="6856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 name="Dikdörtgen 8"/>
          <p:cNvSpPr/>
          <p:nvPr/>
        </p:nvSpPr>
        <p:spPr>
          <a:xfrm>
            <a:off x="6712635" y="2634363"/>
            <a:ext cx="1010213" cy="276999"/>
          </a:xfrm>
          <a:prstGeom prst="rect">
            <a:avLst/>
          </a:prstGeom>
        </p:spPr>
        <p:txBody>
          <a:bodyPr wrap="none">
            <a:spAutoFit/>
          </a:bodyPr>
          <a:lstStyle/>
          <a:p>
            <a:r>
              <a:rPr lang="tr-TR" sz="1200" dirty="0" err="1" smtClean="0">
                <a:latin typeface="Garamond" panose="02020404030301010803" pitchFamily="18" charset="0"/>
              </a:rPr>
              <a:t>wrap_content</a:t>
            </a:r>
            <a:endParaRPr lang="tr-TR" sz="1200" dirty="0"/>
          </a:p>
        </p:txBody>
      </p:sp>
      <p:sp>
        <p:nvSpPr>
          <p:cNvPr id="10" name="Dikdörtgen 9"/>
          <p:cNvSpPr/>
          <p:nvPr/>
        </p:nvSpPr>
        <p:spPr>
          <a:xfrm>
            <a:off x="8462379" y="2660931"/>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ikdörtgen 10"/>
          <p:cNvSpPr/>
          <p:nvPr/>
        </p:nvSpPr>
        <p:spPr>
          <a:xfrm>
            <a:off x="9901036" y="2634363"/>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Dikdörtgen 11"/>
          <p:cNvSpPr/>
          <p:nvPr/>
        </p:nvSpPr>
        <p:spPr>
          <a:xfrm>
            <a:off x="123572" y="1899057"/>
            <a:ext cx="11281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Örnek5a</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67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60732" y="639699"/>
            <a:ext cx="11736196" cy="1323439"/>
          </a:xfrm>
          <a:prstGeom prst="rect">
            <a:avLst/>
          </a:prstGeom>
        </p:spPr>
        <p:txBody>
          <a:bodyPr wrap="square">
            <a:spAutoFit/>
          </a:bodyPr>
          <a:lstStyle/>
          <a:p>
            <a:r>
              <a:rPr lang="tr-TR" sz="2000" dirty="0" smtClean="0">
                <a:solidFill>
                  <a:prstClr val="black"/>
                </a:solidFill>
                <a:latin typeface="Garamond" panose="02020404030301010803" pitchFamily="18" charset="0"/>
              </a:rPr>
              <a:t>Önceki örnek üzerinde birkaç değişiklik yapalım: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orientation</a:t>
            </a:r>
            <a:r>
              <a:rPr lang="tr-TR" sz="2000" dirty="0" smtClean="0">
                <a:solidFill>
                  <a:prstClr val="black"/>
                </a:solidFill>
                <a:latin typeface="Garamond" panose="02020404030301010803" pitchFamily="18" charset="0"/>
              </a:rPr>
              <a:t> özelliği </a:t>
            </a:r>
            <a:r>
              <a:rPr lang="tr-TR" sz="2000" dirty="0" err="1" smtClean="0">
                <a:solidFill>
                  <a:srgbClr val="0070C0"/>
                </a:solidFill>
                <a:latin typeface="Garamond" panose="02020404030301010803" pitchFamily="18" charset="0"/>
              </a:rPr>
              <a:t>vertical</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olsun.TextView’lerin</a:t>
            </a:r>
            <a:r>
              <a:rPr lang="tr-TR" sz="2000" dirty="0" smtClean="0">
                <a:solidFill>
                  <a:prstClr val="black"/>
                </a:solidFill>
                <a:latin typeface="Garamond" panose="02020404030301010803" pitchFamily="18" charset="0"/>
              </a:rPr>
              <a:t> de </a:t>
            </a:r>
            <a:r>
              <a:rPr lang="tr-TR" sz="2000" dirty="0" err="1">
                <a:solidFill>
                  <a:srgbClr val="FF0000"/>
                </a:solidFill>
                <a:latin typeface="Garamond" panose="02020404030301010803" pitchFamily="18" charset="0"/>
              </a:rPr>
              <a:t>layout_width</a:t>
            </a:r>
            <a:r>
              <a:rPr lang="tr-TR" sz="2000" dirty="0">
                <a:solidFill>
                  <a:srgbClr val="FF0000"/>
                </a:solidFill>
                <a:latin typeface="Garamond" panose="02020404030301010803" pitchFamily="18" charset="0"/>
              </a:rPr>
              <a:t> </a:t>
            </a:r>
            <a:r>
              <a:rPr lang="tr-TR" sz="2000" dirty="0">
                <a:solidFill>
                  <a:prstClr val="black"/>
                </a:solidFill>
                <a:latin typeface="Garamond" panose="02020404030301010803" pitchFamily="18" charset="0"/>
              </a:rPr>
              <a:t>özelliklerini de </a:t>
            </a:r>
            <a:r>
              <a:rPr lang="tr-TR" sz="2000" dirty="0" err="1">
                <a:solidFill>
                  <a:srgbClr val="0070C0"/>
                </a:solidFill>
                <a:latin typeface="Garamond" panose="02020404030301010803" pitchFamily="18" charset="0"/>
              </a:rPr>
              <a:t>match_parent</a:t>
            </a:r>
            <a:r>
              <a:rPr lang="tr-TR" sz="2000" dirty="0">
                <a:solidFill>
                  <a:prstClr val="black"/>
                </a:solidFill>
                <a:latin typeface="Garamond" panose="02020404030301010803" pitchFamily="18" charset="0"/>
              </a:rPr>
              <a:t> yapıp tüm genişliği kaplasınlar</a:t>
            </a:r>
            <a:r>
              <a:rPr lang="tr-TR" sz="2000" dirty="0" smtClean="0">
                <a:solidFill>
                  <a:prstClr val="black"/>
                </a:solidFill>
                <a:latin typeface="Garamond" panose="02020404030301010803" pitchFamily="18" charset="0"/>
              </a:rPr>
              <a:t>.</a:t>
            </a:r>
          </a:p>
          <a:p>
            <a:r>
              <a:rPr lang="tr-TR" sz="2000" dirty="0" smtClean="0">
                <a:solidFill>
                  <a:prstClr val="black"/>
                </a:solidFill>
                <a:latin typeface="Garamond" panose="02020404030301010803" pitchFamily="18" charset="0"/>
              </a:rPr>
              <a:t>Buna göre </a:t>
            </a:r>
            <a:r>
              <a:rPr lang="tr-TR" sz="2000" dirty="0" err="1" smtClean="0">
                <a:solidFill>
                  <a:prstClr val="black"/>
                </a:solidFill>
                <a:latin typeface="Garamond" panose="02020404030301010803" pitchFamily="18" charset="0"/>
              </a:rPr>
              <a:t>TextView’lerin</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prstClr val="black"/>
                </a:solidFill>
                <a:latin typeface="Garamond" panose="02020404030301010803" pitchFamily="18" charset="0"/>
              </a:rPr>
              <a:t> özelliklerini 0dp yapıp, ağırlıklar atayabiliriz. Aşağıdaki örnekte, </a:t>
            </a:r>
            <a:r>
              <a:rPr lang="tr-TR" sz="2000" dirty="0" err="1" smtClean="0">
                <a:solidFill>
                  <a:prstClr val="black"/>
                </a:solidFill>
                <a:latin typeface="Garamond" panose="02020404030301010803" pitchFamily="18" charset="0"/>
              </a:rPr>
              <a:t>TextView’ler</a:t>
            </a:r>
            <a:r>
              <a:rPr lang="tr-TR" sz="2000" dirty="0" smtClean="0">
                <a:solidFill>
                  <a:prstClr val="black"/>
                </a:solidFill>
                <a:latin typeface="Garamond" panose="02020404030301010803" pitchFamily="18" charset="0"/>
              </a:rPr>
              <a:t> yukarıdan aşağıya sırasıyla tüm yüksekliğin 2/6, 3/6 ve 1/6’sını kaplarlar..</a:t>
            </a:r>
            <a:r>
              <a:rPr lang="tr-TR" sz="2000" dirty="0" smtClean="0">
                <a:solidFill>
                  <a:srgbClr val="FF0000"/>
                </a:solidFill>
                <a:latin typeface="Garamond" panose="02020404030301010803" pitchFamily="18" charset="0"/>
              </a:rPr>
              <a:t> </a:t>
            </a:r>
          </a:p>
        </p:txBody>
      </p:sp>
      <p:sp>
        <p:nvSpPr>
          <p:cNvPr id="4" name="Metin kutusu 3"/>
          <p:cNvSpPr txBox="1"/>
          <p:nvPr/>
        </p:nvSpPr>
        <p:spPr>
          <a:xfrm>
            <a:off x="4738650" y="-35425"/>
            <a:ext cx="266374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err="1">
                <a:solidFill>
                  <a:srgbClr val="0070C0"/>
                </a:solidFill>
                <a:latin typeface="Garamond" panose="02020404030301010803" pitchFamily="18" charset="0"/>
              </a:rPr>
              <a:t>Ağırlıklandırma</a:t>
            </a:r>
            <a:endParaRPr lang="tr-TR" sz="3200" dirty="0">
              <a:solidFill>
                <a:srgbClr val="0070C0"/>
              </a:solidFill>
              <a:latin typeface="Garamond" panose="02020404030301010803" pitchFamily="18" charset="0"/>
            </a:endParaRPr>
          </a:p>
        </p:txBody>
      </p:sp>
      <p:pic>
        <p:nvPicPr>
          <p:cNvPr id="6" name="Resim 5"/>
          <p:cNvPicPr>
            <a:picLocks noChangeAspect="1"/>
          </p:cNvPicPr>
          <p:nvPr/>
        </p:nvPicPr>
        <p:blipFill>
          <a:blip r:embed="rId2"/>
          <a:stretch>
            <a:fillRect/>
          </a:stretch>
        </p:blipFill>
        <p:spPr>
          <a:xfrm>
            <a:off x="8163614" y="2203702"/>
            <a:ext cx="2580586" cy="4542394"/>
          </a:xfrm>
          <a:prstGeom prst="rect">
            <a:avLst/>
          </a:prstGeom>
        </p:spPr>
      </p:pic>
      <p:sp>
        <p:nvSpPr>
          <p:cNvPr id="7" name="Dikdörtgen 6"/>
          <p:cNvSpPr/>
          <p:nvPr/>
        </p:nvSpPr>
        <p:spPr>
          <a:xfrm>
            <a:off x="260732" y="308018"/>
            <a:ext cx="114576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Örnek5b</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8" name="Resim 7"/>
          <p:cNvPicPr>
            <a:picLocks noChangeAspect="1"/>
          </p:cNvPicPr>
          <p:nvPr/>
        </p:nvPicPr>
        <p:blipFill>
          <a:blip r:embed="rId3"/>
          <a:stretch>
            <a:fillRect/>
          </a:stretch>
        </p:blipFill>
        <p:spPr>
          <a:xfrm>
            <a:off x="1044702" y="2097274"/>
            <a:ext cx="4762500" cy="4724400"/>
          </a:xfrm>
          <a:prstGeom prst="rect">
            <a:avLst/>
          </a:prstGeom>
        </p:spPr>
      </p:pic>
      <p:sp>
        <p:nvSpPr>
          <p:cNvPr id="9" name="Yuvarlatılmış Dikdörtgen 8"/>
          <p:cNvSpPr/>
          <p:nvPr/>
        </p:nvSpPr>
        <p:spPr>
          <a:xfrm>
            <a:off x="1857958" y="2923492"/>
            <a:ext cx="2020762" cy="13802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0" name="Yuvarlatılmış Dikdörtgen 9"/>
          <p:cNvSpPr/>
          <p:nvPr/>
        </p:nvSpPr>
        <p:spPr>
          <a:xfrm>
            <a:off x="2121408" y="3395932"/>
            <a:ext cx="2377440" cy="491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1" name="Yuvarlatılmış Dikdörtgen 10"/>
          <p:cNvSpPr/>
          <p:nvPr/>
        </p:nvSpPr>
        <p:spPr>
          <a:xfrm>
            <a:off x="2121408" y="4535884"/>
            <a:ext cx="2377440" cy="491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2" name="Yuvarlatılmış Dikdörtgen 11"/>
          <p:cNvSpPr/>
          <p:nvPr/>
        </p:nvSpPr>
        <p:spPr>
          <a:xfrm>
            <a:off x="2121408" y="5675836"/>
            <a:ext cx="2377440" cy="491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3" name="Sol Ayraç 12"/>
          <p:cNvSpPr/>
          <p:nvPr/>
        </p:nvSpPr>
        <p:spPr>
          <a:xfrm>
            <a:off x="7685695" y="3716392"/>
            <a:ext cx="477919" cy="21997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pic>
        <p:nvPicPr>
          <p:cNvPr id="14" name="Resim 13"/>
          <p:cNvPicPr>
            <a:picLocks noChangeAspect="1"/>
          </p:cNvPicPr>
          <p:nvPr/>
        </p:nvPicPr>
        <p:blipFill>
          <a:blip r:embed="rId4"/>
          <a:stretch>
            <a:fillRect/>
          </a:stretch>
        </p:blipFill>
        <p:spPr>
          <a:xfrm>
            <a:off x="7685695" y="2207631"/>
            <a:ext cx="574407" cy="1508761"/>
          </a:xfrm>
          <a:prstGeom prst="rect">
            <a:avLst/>
          </a:prstGeom>
        </p:spPr>
      </p:pic>
      <p:pic>
        <p:nvPicPr>
          <p:cNvPr id="15" name="Resim 14"/>
          <p:cNvPicPr>
            <a:picLocks noChangeAspect="1"/>
          </p:cNvPicPr>
          <p:nvPr/>
        </p:nvPicPr>
        <p:blipFill>
          <a:blip r:embed="rId5"/>
          <a:stretch>
            <a:fillRect/>
          </a:stretch>
        </p:blipFill>
        <p:spPr>
          <a:xfrm>
            <a:off x="7754090" y="5926209"/>
            <a:ext cx="506012" cy="789037"/>
          </a:xfrm>
          <a:prstGeom prst="rect">
            <a:avLst/>
          </a:prstGeom>
        </p:spPr>
      </p:pic>
      <p:sp>
        <p:nvSpPr>
          <p:cNvPr id="18" name="Dikdörtgen 17"/>
          <p:cNvSpPr/>
          <p:nvPr/>
        </p:nvSpPr>
        <p:spPr>
          <a:xfrm>
            <a:off x="7384009" y="4658351"/>
            <a:ext cx="301686" cy="369332"/>
          </a:xfrm>
          <a:prstGeom prst="rect">
            <a:avLst/>
          </a:prstGeom>
        </p:spPr>
        <p:txBody>
          <a:bodyPr wrap="none">
            <a:spAutoFit/>
          </a:bodyPr>
          <a:lstStyle/>
          <a:p>
            <a:r>
              <a:rPr lang="tr-TR" dirty="0"/>
              <a:t>3</a:t>
            </a:r>
          </a:p>
        </p:txBody>
      </p:sp>
      <p:sp>
        <p:nvSpPr>
          <p:cNvPr id="19" name="Dikdörtgen 18"/>
          <p:cNvSpPr/>
          <p:nvPr/>
        </p:nvSpPr>
        <p:spPr>
          <a:xfrm>
            <a:off x="7472126" y="2777346"/>
            <a:ext cx="301686" cy="369332"/>
          </a:xfrm>
          <a:prstGeom prst="rect">
            <a:avLst/>
          </a:prstGeom>
        </p:spPr>
        <p:txBody>
          <a:bodyPr wrap="none">
            <a:spAutoFit/>
          </a:bodyPr>
          <a:lstStyle/>
          <a:p>
            <a:r>
              <a:rPr lang="tr-TR" dirty="0" smtClean="0"/>
              <a:t>2</a:t>
            </a:r>
            <a:endParaRPr lang="tr-TR" dirty="0"/>
          </a:p>
        </p:txBody>
      </p:sp>
      <p:sp>
        <p:nvSpPr>
          <p:cNvPr id="20" name="Dikdörtgen 19"/>
          <p:cNvSpPr/>
          <p:nvPr/>
        </p:nvSpPr>
        <p:spPr>
          <a:xfrm>
            <a:off x="7472126" y="6136061"/>
            <a:ext cx="301686" cy="369332"/>
          </a:xfrm>
          <a:prstGeom prst="rect">
            <a:avLst/>
          </a:prstGeom>
        </p:spPr>
        <p:txBody>
          <a:bodyPr wrap="none">
            <a:spAutoFit/>
          </a:bodyPr>
          <a:lstStyle/>
          <a:p>
            <a:r>
              <a:rPr lang="tr-TR" dirty="0" smtClean="0"/>
              <a:t>1</a:t>
            </a:r>
            <a:endParaRPr lang="tr-TR" dirty="0"/>
          </a:p>
        </p:txBody>
      </p:sp>
    </p:spTree>
    <p:extLst>
      <p:ext uri="{BB962C8B-B14F-4D97-AF65-F5344CB8AC3E}">
        <p14:creationId xmlns:p14="http://schemas.microsoft.com/office/powerpoint/2010/main" val="178639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0" y="1683923"/>
            <a:ext cx="4733925" cy="5191125"/>
          </a:xfrm>
          <a:prstGeom prst="rect">
            <a:avLst/>
          </a:prstGeom>
        </p:spPr>
      </p:pic>
      <p:sp>
        <p:nvSpPr>
          <p:cNvPr id="2" name="Dikdörtgen 1"/>
          <p:cNvSpPr/>
          <p:nvPr/>
        </p:nvSpPr>
        <p:spPr>
          <a:xfrm>
            <a:off x="455804" y="502877"/>
            <a:ext cx="11736196" cy="1015663"/>
          </a:xfrm>
          <a:prstGeom prst="rect">
            <a:avLst/>
          </a:prstGeom>
        </p:spPr>
        <p:txBody>
          <a:bodyPr wrap="square">
            <a:spAutoFit/>
          </a:bodyPr>
          <a:lstStyle/>
          <a:p>
            <a:r>
              <a:rPr lang="tr-TR" sz="2000" dirty="0" err="1" smtClean="0">
                <a:solidFill>
                  <a:prstClr val="black"/>
                </a:solidFill>
                <a:latin typeface="Garamond" panose="02020404030301010803" pitchFamily="18" charset="0"/>
              </a:rPr>
              <a:t>Gravity</a:t>
            </a:r>
            <a:r>
              <a:rPr lang="tr-TR" sz="2000" dirty="0" smtClean="0">
                <a:solidFill>
                  <a:prstClr val="black"/>
                </a:solidFill>
                <a:latin typeface="Garamond" panose="02020404030301010803" pitchFamily="18" charset="0"/>
              </a:rPr>
              <a:t> bir içeriği, yer aldığı görselde konumlandırmak için kullanılır. Örneğin önceki örnekteki </a:t>
            </a:r>
            <a:r>
              <a:rPr lang="tr-TR" sz="2000" dirty="0" err="1" smtClean="0">
                <a:solidFill>
                  <a:prstClr val="black"/>
                </a:solidFill>
                <a:latin typeface="Garamond" panose="02020404030301010803" pitchFamily="18" charset="0"/>
              </a:rPr>
              <a:t>TextView’lerin</a:t>
            </a:r>
            <a:r>
              <a:rPr lang="tr-TR" sz="2000" dirty="0" smtClean="0">
                <a:solidFill>
                  <a:prstClr val="black"/>
                </a:solidFill>
                <a:latin typeface="Garamond" panose="02020404030301010803" pitchFamily="18" charset="0"/>
              </a:rPr>
              <a:t> içerikleri metin(</a:t>
            </a:r>
            <a:r>
              <a:rPr lang="tr-TR" sz="2000" dirty="0" err="1" smtClean="0">
                <a:solidFill>
                  <a:prstClr val="black"/>
                </a:solidFill>
                <a:latin typeface="Garamond" panose="02020404030301010803" pitchFamily="18" charset="0"/>
              </a:rPr>
              <a:t>text</a:t>
            </a:r>
            <a:r>
              <a:rPr lang="tr-TR" sz="2000" dirty="0" smtClean="0">
                <a:solidFill>
                  <a:prstClr val="black"/>
                </a:solidFill>
                <a:latin typeface="Garamond" panose="02020404030301010803" pitchFamily="18" charset="0"/>
              </a:rPr>
              <a:t>) özellikleridir. Dolayısıyla </a:t>
            </a:r>
            <a:r>
              <a:rPr lang="tr-TR" sz="2000" dirty="0" err="1" smtClean="0">
                <a:solidFill>
                  <a:prstClr val="black"/>
                </a:solidFill>
                <a:latin typeface="Garamond" panose="02020404030301010803" pitchFamily="18" charset="0"/>
              </a:rPr>
              <a:t>TextView’lerin</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gravity</a:t>
            </a:r>
            <a:r>
              <a:rPr lang="tr-TR" sz="2000" dirty="0" smtClean="0">
                <a:solidFill>
                  <a:prstClr val="black"/>
                </a:solidFill>
                <a:latin typeface="Garamond" panose="02020404030301010803" pitchFamily="18" charset="0"/>
              </a:rPr>
              <a:t> özelliği ayarlandığında bu içerikler konumlandırılır.</a:t>
            </a:r>
            <a:endParaRPr lang="tr-TR" sz="2000" dirty="0"/>
          </a:p>
        </p:txBody>
      </p:sp>
      <p:sp>
        <p:nvSpPr>
          <p:cNvPr id="4" name="Metin kutusu 3"/>
          <p:cNvSpPr txBox="1"/>
          <p:nvPr/>
        </p:nvSpPr>
        <p:spPr>
          <a:xfrm>
            <a:off x="5279590" y="-12144"/>
            <a:ext cx="1376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err="1" smtClean="0">
                <a:solidFill>
                  <a:srgbClr val="0070C0"/>
                </a:solidFill>
                <a:latin typeface="Garamond" panose="02020404030301010803" pitchFamily="18" charset="0"/>
              </a:rPr>
              <a:t>Gravity</a:t>
            </a:r>
            <a:endParaRPr lang="tr-TR" sz="3200" dirty="0">
              <a:solidFill>
                <a:srgbClr val="0070C0"/>
              </a:solidFill>
              <a:latin typeface="Garamond" panose="02020404030301010803" pitchFamily="18" charset="0"/>
            </a:endParaRPr>
          </a:p>
        </p:txBody>
      </p:sp>
      <p:sp>
        <p:nvSpPr>
          <p:cNvPr id="7" name="Dikdörtgen 6"/>
          <p:cNvSpPr/>
          <p:nvPr/>
        </p:nvSpPr>
        <p:spPr>
          <a:xfrm>
            <a:off x="3572842" y="1441006"/>
            <a:ext cx="112492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Örnek5c</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Yuvarlatılmış Dikdörtgen 8"/>
          <p:cNvSpPr/>
          <p:nvPr/>
        </p:nvSpPr>
        <p:spPr>
          <a:xfrm>
            <a:off x="1074451" y="2971800"/>
            <a:ext cx="2290542" cy="164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1" name="Yuvarlatılmış Dikdörtgen 10"/>
          <p:cNvSpPr/>
          <p:nvPr/>
        </p:nvSpPr>
        <p:spPr>
          <a:xfrm>
            <a:off x="1074451" y="4279486"/>
            <a:ext cx="2377440" cy="1447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
        <p:nvSpPr>
          <p:cNvPr id="12" name="Yuvarlatılmış Dikdörtgen 11"/>
          <p:cNvSpPr/>
          <p:nvPr/>
        </p:nvSpPr>
        <p:spPr>
          <a:xfrm>
            <a:off x="1074451" y="5567364"/>
            <a:ext cx="1623029" cy="1645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pic>
        <p:nvPicPr>
          <p:cNvPr id="3" name="Resim 2"/>
          <p:cNvPicPr>
            <a:picLocks noChangeAspect="1"/>
          </p:cNvPicPr>
          <p:nvPr/>
        </p:nvPicPr>
        <p:blipFill>
          <a:blip r:embed="rId3"/>
          <a:stretch>
            <a:fillRect/>
          </a:stretch>
        </p:blipFill>
        <p:spPr>
          <a:xfrm>
            <a:off x="8769096" y="1517207"/>
            <a:ext cx="2979229" cy="5300917"/>
          </a:xfrm>
          <a:prstGeom prst="rect">
            <a:avLst/>
          </a:prstGeom>
        </p:spPr>
      </p:pic>
      <p:graphicFrame>
        <p:nvGraphicFramePr>
          <p:cNvPr id="14" name="Tablo 13"/>
          <p:cNvGraphicFramePr>
            <a:graphicFrameLocks noGrp="1"/>
          </p:cNvGraphicFramePr>
          <p:nvPr>
            <p:extLst>
              <p:ext uri="{D42A27DB-BD31-4B8C-83A1-F6EECF244321}">
                <p14:modId xmlns:p14="http://schemas.microsoft.com/office/powerpoint/2010/main" val="1999201602"/>
              </p:ext>
            </p:extLst>
          </p:nvPr>
        </p:nvGraphicFramePr>
        <p:xfrm>
          <a:off x="4090708" y="3482624"/>
          <a:ext cx="3835718" cy="2834640"/>
        </p:xfrm>
        <a:graphic>
          <a:graphicData uri="http://schemas.openxmlformats.org/drawingml/2006/table">
            <a:tbl>
              <a:tblPr firstRow="1" bandRow="1">
                <a:tableStyleId>{5C22544A-7EE6-4342-B048-85BDC9FD1C3A}</a:tableStyleId>
              </a:tblPr>
              <a:tblGrid>
                <a:gridCol w="1917859">
                  <a:extLst>
                    <a:ext uri="{9D8B030D-6E8A-4147-A177-3AD203B41FA5}">
                      <a16:colId xmlns:a16="http://schemas.microsoft.com/office/drawing/2014/main" val="4166975659"/>
                    </a:ext>
                  </a:extLst>
                </a:gridCol>
                <a:gridCol w="1917859">
                  <a:extLst>
                    <a:ext uri="{9D8B030D-6E8A-4147-A177-3AD203B41FA5}">
                      <a16:colId xmlns:a16="http://schemas.microsoft.com/office/drawing/2014/main" val="713587949"/>
                    </a:ext>
                  </a:extLst>
                </a:gridCol>
              </a:tblGrid>
              <a:tr h="346185">
                <a:tc>
                  <a:txBody>
                    <a:bodyPr/>
                    <a:lstStyle/>
                    <a:p>
                      <a:r>
                        <a:rPr lang="tr-TR" dirty="0" err="1" smtClean="0"/>
                        <a:t>right</a:t>
                      </a:r>
                      <a:r>
                        <a:rPr lang="tr-TR" dirty="0" smtClean="0"/>
                        <a:t>/</a:t>
                      </a:r>
                      <a:r>
                        <a:rPr lang="tr-TR" dirty="0" err="1" smtClean="0"/>
                        <a:t>end</a:t>
                      </a:r>
                      <a:endParaRPr lang="tr-TR" dirty="0"/>
                    </a:p>
                  </a:txBody>
                  <a:tcPr/>
                </a:tc>
                <a:tc>
                  <a:txBody>
                    <a:bodyPr/>
                    <a:lstStyle/>
                    <a:p>
                      <a:r>
                        <a:rPr lang="tr-TR" dirty="0" smtClean="0"/>
                        <a:t>sağ</a:t>
                      </a:r>
                      <a:endParaRPr lang="tr-TR" dirty="0"/>
                    </a:p>
                  </a:txBody>
                  <a:tcPr/>
                </a:tc>
                <a:extLst>
                  <a:ext uri="{0D108BD9-81ED-4DB2-BD59-A6C34878D82A}">
                    <a16:rowId xmlns:a16="http://schemas.microsoft.com/office/drawing/2014/main" val="1109520304"/>
                  </a:ext>
                </a:extLst>
              </a:tr>
              <a:tr h="346185">
                <a:tc>
                  <a:txBody>
                    <a:bodyPr/>
                    <a:lstStyle/>
                    <a:p>
                      <a:pPr algn="l"/>
                      <a:r>
                        <a:rPr lang="tr-TR" dirty="0" err="1" smtClean="0"/>
                        <a:t>left</a:t>
                      </a:r>
                      <a:r>
                        <a:rPr lang="tr-TR" dirty="0" smtClean="0"/>
                        <a:t>/start</a:t>
                      </a:r>
                      <a:endParaRPr lang="tr-TR" dirty="0"/>
                    </a:p>
                  </a:txBody>
                  <a:tcPr/>
                </a:tc>
                <a:tc>
                  <a:txBody>
                    <a:bodyPr/>
                    <a:lstStyle/>
                    <a:p>
                      <a:r>
                        <a:rPr lang="tr-TR" dirty="0" smtClean="0"/>
                        <a:t>Sol</a:t>
                      </a:r>
                      <a:endParaRPr lang="tr-TR" dirty="0"/>
                    </a:p>
                  </a:txBody>
                  <a:tcPr/>
                </a:tc>
                <a:extLst>
                  <a:ext uri="{0D108BD9-81ED-4DB2-BD59-A6C34878D82A}">
                    <a16:rowId xmlns:a16="http://schemas.microsoft.com/office/drawing/2014/main" val="1678815997"/>
                  </a:ext>
                </a:extLst>
              </a:tr>
              <a:tr h="346185">
                <a:tc>
                  <a:txBody>
                    <a:bodyPr/>
                    <a:lstStyle/>
                    <a:p>
                      <a:pPr algn="l"/>
                      <a:r>
                        <a:rPr lang="tr-TR" dirty="0" err="1" smtClean="0"/>
                        <a:t>center_vertical</a:t>
                      </a:r>
                      <a:endParaRPr lang="tr-TR" dirty="0"/>
                    </a:p>
                  </a:txBody>
                  <a:tcPr/>
                </a:tc>
                <a:tc>
                  <a:txBody>
                    <a:bodyPr/>
                    <a:lstStyle/>
                    <a:p>
                      <a:r>
                        <a:rPr lang="tr-TR" dirty="0" smtClean="0"/>
                        <a:t>dikey ortala</a:t>
                      </a:r>
                      <a:endParaRPr lang="tr-TR" dirty="0"/>
                    </a:p>
                  </a:txBody>
                  <a:tcPr/>
                </a:tc>
                <a:extLst>
                  <a:ext uri="{0D108BD9-81ED-4DB2-BD59-A6C34878D82A}">
                    <a16:rowId xmlns:a16="http://schemas.microsoft.com/office/drawing/2014/main" val="4141429459"/>
                  </a:ext>
                </a:extLst>
              </a:tr>
              <a:tr h="346185">
                <a:tc>
                  <a:txBody>
                    <a:bodyPr/>
                    <a:lstStyle/>
                    <a:p>
                      <a:pPr algn="l"/>
                      <a:r>
                        <a:rPr lang="tr-TR" dirty="0" err="1" smtClean="0"/>
                        <a:t>center_horizontal</a:t>
                      </a:r>
                      <a:endParaRPr lang="tr-TR" dirty="0"/>
                    </a:p>
                  </a:txBody>
                  <a:tcPr/>
                </a:tc>
                <a:tc>
                  <a:txBody>
                    <a:bodyPr/>
                    <a:lstStyle/>
                    <a:p>
                      <a:r>
                        <a:rPr lang="tr-TR" dirty="0" smtClean="0"/>
                        <a:t>yatay</a:t>
                      </a:r>
                      <a:r>
                        <a:rPr lang="tr-TR" baseline="0" dirty="0" smtClean="0"/>
                        <a:t> ortala</a:t>
                      </a:r>
                      <a:endParaRPr lang="tr-TR" dirty="0"/>
                    </a:p>
                  </a:txBody>
                  <a:tcPr/>
                </a:tc>
                <a:extLst>
                  <a:ext uri="{0D108BD9-81ED-4DB2-BD59-A6C34878D82A}">
                    <a16:rowId xmlns:a16="http://schemas.microsoft.com/office/drawing/2014/main" val="2098751774"/>
                  </a:ext>
                </a:extLst>
              </a:tr>
              <a:tr h="346185">
                <a:tc>
                  <a:txBody>
                    <a:bodyPr/>
                    <a:lstStyle/>
                    <a:p>
                      <a:pPr algn="l">
                        <a:lnSpc>
                          <a:spcPct val="150000"/>
                        </a:lnSpc>
                      </a:pPr>
                      <a:r>
                        <a:rPr lang="tr-TR" dirty="0" err="1" smtClean="0"/>
                        <a:t>center</a:t>
                      </a:r>
                      <a:endParaRPr lang="tr-TR" dirty="0"/>
                    </a:p>
                  </a:txBody>
                  <a:tcPr/>
                </a:tc>
                <a:tc>
                  <a:txBody>
                    <a:bodyPr/>
                    <a:lstStyle/>
                    <a:p>
                      <a:r>
                        <a:rPr lang="tr-TR" dirty="0" smtClean="0"/>
                        <a:t>Hem yatayda hem dikeyde</a:t>
                      </a:r>
                      <a:r>
                        <a:rPr lang="tr-TR" baseline="0" dirty="0" smtClean="0"/>
                        <a:t> ortala</a:t>
                      </a:r>
                      <a:endParaRPr lang="tr-TR" dirty="0"/>
                    </a:p>
                  </a:txBody>
                  <a:tcPr/>
                </a:tc>
                <a:extLst>
                  <a:ext uri="{0D108BD9-81ED-4DB2-BD59-A6C34878D82A}">
                    <a16:rowId xmlns:a16="http://schemas.microsoft.com/office/drawing/2014/main" val="927209601"/>
                  </a:ext>
                </a:extLst>
              </a:tr>
              <a:tr h="346185">
                <a:tc>
                  <a:txBody>
                    <a:bodyPr/>
                    <a:lstStyle/>
                    <a:p>
                      <a:pPr algn="l"/>
                      <a:r>
                        <a:rPr lang="tr-TR" dirty="0" err="1" smtClean="0"/>
                        <a:t>bottom</a:t>
                      </a:r>
                      <a:endParaRPr lang="tr-TR" dirty="0"/>
                    </a:p>
                  </a:txBody>
                  <a:tcPr/>
                </a:tc>
                <a:tc>
                  <a:txBody>
                    <a:bodyPr/>
                    <a:lstStyle/>
                    <a:p>
                      <a:r>
                        <a:rPr lang="tr-TR" dirty="0" smtClean="0"/>
                        <a:t>alt</a:t>
                      </a:r>
                      <a:endParaRPr lang="tr-TR" dirty="0"/>
                    </a:p>
                  </a:txBody>
                  <a:tcPr/>
                </a:tc>
                <a:extLst>
                  <a:ext uri="{0D108BD9-81ED-4DB2-BD59-A6C34878D82A}">
                    <a16:rowId xmlns:a16="http://schemas.microsoft.com/office/drawing/2014/main" val="340092982"/>
                  </a:ext>
                </a:extLst>
              </a:tr>
              <a:tr h="346185">
                <a:tc>
                  <a:txBody>
                    <a:bodyPr/>
                    <a:lstStyle/>
                    <a:p>
                      <a:pPr algn="l"/>
                      <a:r>
                        <a:rPr lang="tr-TR" dirty="0" smtClean="0"/>
                        <a:t>top</a:t>
                      </a:r>
                      <a:endParaRPr lang="tr-TR" dirty="0"/>
                    </a:p>
                  </a:txBody>
                  <a:tcPr/>
                </a:tc>
                <a:tc>
                  <a:txBody>
                    <a:bodyPr/>
                    <a:lstStyle/>
                    <a:p>
                      <a:r>
                        <a:rPr lang="tr-TR" dirty="0" smtClean="0"/>
                        <a:t>üst</a:t>
                      </a:r>
                      <a:endParaRPr lang="tr-TR" dirty="0"/>
                    </a:p>
                  </a:txBody>
                  <a:tcPr/>
                </a:tc>
                <a:extLst>
                  <a:ext uri="{0D108BD9-81ED-4DB2-BD59-A6C34878D82A}">
                    <a16:rowId xmlns:a16="http://schemas.microsoft.com/office/drawing/2014/main" val="2682346192"/>
                  </a:ext>
                </a:extLst>
              </a:tr>
            </a:tbl>
          </a:graphicData>
        </a:graphic>
      </p:graphicFrame>
      <p:sp>
        <p:nvSpPr>
          <p:cNvPr id="15" name="Dikdörtgen 14"/>
          <p:cNvSpPr/>
          <p:nvPr/>
        </p:nvSpPr>
        <p:spPr>
          <a:xfrm>
            <a:off x="4059751" y="2553371"/>
            <a:ext cx="4433971" cy="646331"/>
          </a:xfrm>
          <a:prstGeom prst="rect">
            <a:avLst/>
          </a:prstGeom>
        </p:spPr>
        <p:txBody>
          <a:bodyPr wrap="none">
            <a:spAutoFit/>
          </a:bodyPr>
          <a:lstStyle/>
          <a:p>
            <a:r>
              <a:rPr lang="tr-TR" dirty="0" smtClean="0">
                <a:solidFill>
                  <a:prstClr val="black"/>
                </a:solidFill>
                <a:latin typeface="Garamond" panose="02020404030301010803" pitchFamily="18" charset="0"/>
              </a:rPr>
              <a:t>Kullanacağımız </a:t>
            </a:r>
            <a:r>
              <a:rPr lang="tr-TR" dirty="0" err="1" smtClean="0">
                <a:solidFill>
                  <a:prstClr val="black"/>
                </a:solidFill>
                <a:latin typeface="Garamond" panose="02020404030301010803" pitchFamily="18" charset="0"/>
              </a:rPr>
              <a:t>gravity</a:t>
            </a:r>
            <a:r>
              <a:rPr lang="tr-TR" dirty="0" smtClean="0">
                <a:solidFill>
                  <a:prstClr val="black"/>
                </a:solidFill>
                <a:latin typeface="Garamond" panose="02020404030301010803" pitchFamily="18" charset="0"/>
              </a:rPr>
              <a:t> değerlerinin açıklamaları</a:t>
            </a:r>
          </a:p>
          <a:p>
            <a:r>
              <a:rPr lang="tr-TR" dirty="0" smtClean="0">
                <a:solidFill>
                  <a:prstClr val="black"/>
                </a:solidFill>
                <a:latin typeface="Garamond" panose="02020404030301010803" pitchFamily="18" charset="0"/>
              </a:rPr>
              <a:t>aşağıdaki tablodaki gibidir.</a:t>
            </a:r>
          </a:p>
        </p:txBody>
      </p:sp>
    </p:spTree>
    <p:extLst>
      <p:ext uri="{BB962C8B-B14F-4D97-AF65-F5344CB8AC3E}">
        <p14:creationId xmlns:p14="http://schemas.microsoft.com/office/powerpoint/2010/main" val="243089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5279590" y="-12144"/>
            <a:ext cx="1376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err="1" smtClean="0">
                <a:solidFill>
                  <a:srgbClr val="0070C0"/>
                </a:solidFill>
                <a:latin typeface="Garamond" panose="02020404030301010803" pitchFamily="18" charset="0"/>
              </a:rPr>
              <a:t>Gravity</a:t>
            </a:r>
            <a:endParaRPr lang="tr-TR" sz="3200" dirty="0">
              <a:solidFill>
                <a:srgbClr val="0070C0"/>
              </a:solidFill>
              <a:latin typeface="Garamond" panose="02020404030301010803" pitchFamily="18" charset="0"/>
            </a:endParaRPr>
          </a:p>
        </p:txBody>
      </p:sp>
      <p:sp>
        <p:nvSpPr>
          <p:cNvPr id="4" name="Dikdörtgen 3"/>
          <p:cNvSpPr/>
          <p:nvPr/>
        </p:nvSpPr>
        <p:spPr>
          <a:xfrm>
            <a:off x="263780" y="572631"/>
            <a:ext cx="11736196" cy="707886"/>
          </a:xfrm>
          <a:prstGeom prst="rect">
            <a:avLst/>
          </a:prstGeom>
        </p:spPr>
        <p:txBody>
          <a:bodyPr wrap="square">
            <a:spAutoFit/>
          </a:bodyPr>
          <a:lstStyle/>
          <a:p>
            <a:r>
              <a:rPr lang="tr-TR" sz="2000" dirty="0" smtClean="0">
                <a:solidFill>
                  <a:prstClr val="black"/>
                </a:solidFill>
                <a:latin typeface="Garamond" panose="02020404030301010803" pitchFamily="18" charset="0"/>
              </a:rPr>
              <a:t>İki </a:t>
            </a:r>
            <a:r>
              <a:rPr lang="tr-TR" sz="2000" dirty="0" err="1" smtClean="0">
                <a:solidFill>
                  <a:prstClr val="black"/>
                </a:solidFill>
                <a:latin typeface="Garamond" panose="02020404030301010803" pitchFamily="18" charset="0"/>
              </a:rPr>
              <a:t>gravity</a:t>
            </a:r>
            <a:r>
              <a:rPr lang="tr-TR" sz="2000" dirty="0" smtClean="0">
                <a:solidFill>
                  <a:prstClr val="black"/>
                </a:solidFill>
                <a:latin typeface="Garamond" panose="02020404030301010803" pitchFamily="18" charset="0"/>
              </a:rPr>
              <a:t> özelliğini aralarına </a:t>
            </a:r>
            <a:r>
              <a:rPr lang="tr-TR" sz="2000" dirty="0" smtClean="0">
                <a:solidFill>
                  <a:srgbClr val="FF0000"/>
                </a:solidFill>
                <a:latin typeface="Garamond" panose="02020404030301010803" pitchFamily="18" charset="0"/>
              </a:rPr>
              <a:t>|</a:t>
            </a:r>
            <a:r>
              <a:rPr lang="tr-TR" sz="2000" dirty="0" smtClean="0">
                <a:solidFill>
                  <a:prstClr val="black"/>
                </a:solidFill>
                <a:latin typeface="Garamond" panose="02020404030301010803" pitchFamily="18" charset="0"/>
              </a:rPr>
              <a:t> sembolünü yazarak belirtebiliriz. Ancak hem dikey hem de yatayda ortalamak için</a:t>
            </a:r>
          </a:p>
          <a:p>
            <a:r>
              <a:rPr lang="tr-TR" sz="2000" dirty="0" err="1" smtClean="0">
                <a:solidFill>
                  <a:srgbClr val="0070C0"/>
                </a:solidFill>
                <a:latin typeface="Garamond" panose="02020404030301010803" pitchFamily="18" charset="0"/>
              </a:rPr>
              <a:t>center_vertical|center_horizontal</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yazmak yerine sadece </a:t>
            </a:r>
            <a:r>
              <a:rPr lang="tr-TR" sz="2000" dirty="0" err="1" smtClean="0">
                <a:solidFill>
                  <a:srgbClr val="0070C0"/>
                </a:solidFill>
                <a:latin typeface="Garamond" panose="02020404030301010803" pitchFamily="18" charset="0"/>
              </a:rPr>
              <a:t>center</a:t>
            </a:r>
            <a:r>
              <a:rPr lang="tr-TR" sz="2000" dirty="0" smtClean="0">
                <a:solidFill>
                  <a:prstClr val="black"/>
                </a:solidFill>
                <a:latin typeface="Garamond" panose="02020404030301010803" pitchFamily="18" charset="0"/>
              </a:rPr>
              <a:t> yazabiliriz.</a:t>
            </a:r>
            <a:endParaRPr lang="tr-TR" sz="2000" dirty="0"/>
          </a:p>
        </p:txBody>
      </p:sp>
      <p:pic>
        <p:nvPicPr>
          <p:cNvPr id="6" name="Resim 5"/>
          <p:cNvPicPr>
            <a:picLocks noChangeAspect="1"/>
          </p:cNvPicPr>
          <p:nvPr/>
        </p:nvPicPr>
        <p:blipFill>
          <a:blip r:embed="rId2"/>
          <a:stretch>
            <a:fillRect/>
          </a:stretch>
        </p:blipFill>
        <p:spPr>
          <a:xfrm>
            <a:off x="1769533" y="1966027"/>
            <a:ext cx="4082011" cy="4447929"/>
          </a:xfrm>
          <a:prstGeom prst="rect">
            <a:avLst/>
          </a:prstGeom>
        </p:spPr>
      </p:pic>
      <p:pic>
        <p:nvPicPr>
          <p:cNvPr id="7" name="Resim 6"/>
          <p:cNvPicPr>
            <a:picLocks noChangeAspect="1"/>
          </p:cNvPicPr>
          <p:nvPr/>
        </p:nvPicPr>
        <p:blipFill>
          <a:blip r:embed="rId3"/>
          <a:stretch>
            <a:fillRect/>
          </a:stretch>
        </p:blipFill>
        <p:spPr>
          <a:xfrm>
            <a:off x="8372092" y="1937452"/>
            <a:ext cx="2779950" cy="4972867"/>
          </a:xfrm>
          <a:prstGeom prst="rect">
            <a:avLst/>
          </a:prstGeom>
        </p:spPr>
      </p:pic>
      <p:sp>
        <p:nvSpPr>
          <p:cNvPr id="8" name="Dikdörtgen 7"/>
          <p:cNvSpPr/>
          <p:nvPr/>
        </p:nvSpPr>
        <p:spPr>
          <a:xfrm>
            <a:off x="263780" y="1465182"/>
            <a:ext cx="114576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Örnek5d</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Dikdörtgen 8"/>
          <p:cNvSpPr/>
          <p:nvPr/>
        </p:nvSpPr>
        <p:spPr>
          <a:xfrm>
            <a:off x="1586295" y="1441668"/>
            <a:ext cx="8375626" cy="400110"/>
          </a:xfrm>
          <a:prstGeom prst="rect">
            <a:avLst/>
          </a:prstGeom>
        </p:spPr>
        <p:txBody>
          <a:bodyPr wrap="none">
            <a:spAutoFit/>
          </a:bodyPr>
          <a:lstStyle/>
          <a:p>
            <a:r>
              <a:rPr lang="tr-TR" sz="2000" dirty="0" smtClean="0">
                <a:solidFill>
                  <a:prstClr val="black"/>
                </a:solidFill>
                <a:latin typeface="Garamond" panose="02020404030301010803" pitchFamily="18" charset="0"/>
              </a:rPr>
              <a:t>Önceki örnekteki </a:t>
            </a:r>
            <a:r>
              <a:rPr lang="tr-TR" sz="2000" dirty="0" err="1" smtClean="0">
                <a:solidFill>
                  <a:prstClr val="black"/>
                </a:solidFill>
                <a:latin typeface="Garamond" panose="02020404030301010803" pitchFamily="18" charset="0"/>
              </a:rPr>
              <a:t>gravity</a:t>
            </a:r>
            <a:r>
              <a:rPr lang="tr-TR" sz="2000" dirty="0" smtClean="0">
                <a:solidFill>
                  <a:prstClr val="black"/>
                </a:solidFill>
                <a:latin typeface="Garamond" panose="02020404030301010803" pitchFamily="18" charset="0"/>
              </a:rPr>
              <a:t> özelliklerini değiştirip farklı konumlandırmalar deneyelim.</a:t>
            </a:r>
            <a:endParaRPr lang="tr-TR" sz="2000" dirty="0"/>
          </a:p>
        </p:txBody>
      </p:sp>
      <p:sp>
        <p:nvSpPr>
          <p:cNvPr id="11" name="Yuvarlatılmış Dikdörtgen 10"/>
          <p:cNvSpPr/>
          <p:nvPr/>
        </p:nvSpPr>
        <p:spPr>
          <a:xfrm>
            <a:off x="2675467" y="4758267"/>
            <a:ext cx="1744133" cy="1524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Yuvarlatılmış Dikdörtgen 11"/>
          <p:cNvSpPr/>
          <p:nvPr/>
        </p:nvSpPr>
        <p:spPr>
          <a:xfrm>
            <a:off x="2675467" y="3623733"/>
            <a:ext cx="1524000" cy="14393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Yuvarlatılmış Dikdörtgen 12"/>
          <p:cNvSpPr/>
          <p:nvPr/>
        </p:nvSpPr>
        <p:spPr>
          <a:xfrm>
            <a:off x="2675467" y="5842000"/>
            <a:ext cx="1634066" cy="14393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3468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712322" y="60271"/>
            <a:ext cx="291614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smtClean="0">
                <a:solidFill>
                  <a:srgbClr val="0070C0"/>
                </a:solidFill>
                <a:latin typeface="Garamond" panose="02020404030301010803" pitchFamily="18" charset="0"/>
              </a:rPr>
              <a:t>Metin Özellikleri</a:t>
            </a:r>
            <a:endParaRPr lang="tr-TR" sz="3200" dirty="0">
              <a:solidFill>
                <a:srgbClr val="0070C0"/>
              </a:solidFill>
              <a:latin typeface="Garamond" panose="02020404030301010803" pitchFamily="18" charset="0"/>
            </a:endParaRPr>
          </a:p>
        </p:txBody>
      </p:sp>
      <p:sp>
        <p:nvSpPr>
          <p:cNvPr id="3" name="Dikdörtgen 2"/>
          <p:cNvSpPr/>
          <p:nvPr/>
        </p:nvSpPr>
        <p:spPr>
          <a:xfrm>
            <a:off x="2193835" y="935173"/>
            <a:ext cx="8712290" cy="400110"/>
          </a:xfrm>
          <a:prstGeom prst="rect">
            <a:avLst/>
          </a:prstGeom>
        </p:spPr>
        <p:txBody>
          <a:bodyPr wrap="square">
            <a:spAutoFit/>
          </a:bodyPr>
          <a:lstStyle/>
          <a:p>
            <a:r>
              <a:rPr lang="tr-TR" sz="2000" dirty="0" smtClean="0">
                <a:solidFill>
                  <a:prstClr val="black"/>
                </a:solidFill>
                <a:latin typeface="Garamond" panose="02020404030301010803" pitchFamily="18" charset="0"/>
              </a:rPr>
              <a:t>Metin stilini ayarlarken en çok kullanılan özellikler aşağıdaki tabloda verilmiştir.</a:t>
            </a:r>
            <a:endParaRPr lang="tr-TR" sz="2000" dirty="0"/>
          </a:p>
        </p:txBody>
      </p:sp>
      <p:graphicFrame>
        <p:nvGraphicFramePr>
          <p:cNvPr id="4" name="Tablo 3"/>
          <p:cNvGraphicFramePr>
            <a:graphicFrameLocks noGrp="1"/>
          </p:cNvGraphicFramePr>
          <p:nvPr>
            <p:extLst>
              <p:ext uri="{D42A27DB-BD31-4B8C-83A1-F6EECF244321}">
                <p14:modId xmlns:p14="http://schemas.microsoft.com/office/powerpoint/2010/main" val="1094872012"/>
              </p:ext>
            </p:extLst>
          </p:nvPr>
        </p:nvGraphicFramePr>
        <p:xfrm>
          <a:off x="1803181" y="1915536"/>
          <a:ext cx="9020174" cy="1706466"/>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589561266"/>
                    </a:ext>
                  </a:extLst>
                </a:gridCol>
                <a:gridCol w="7458074">
                  <a:extLst>
                    <a:ext uri="{9D8B030D-6E8A-4147-A177-3AD203B41FA5}">
                      <a16:colId xmlns:a16="http://schemas.microsoft.com/office/drawing/2014/main" val="3665407976"/>
                    </a:ext>
                  </a:extLst>
                </a:gridCol>
              </a:tblGrid>
              <a:tr h="408564">
                <a:tc>
                  <a:txBody>
                    <a:bodyPr/>
                    <a:lstStyle/>
                    <a:p>
                      <a:r>
                        <a:rPr lang="tr-TR" sz="1800" b="1" kern="1200" dirty="0" err="1" smtClean="0">
                          <a:solidFill>
                            <a:schemeClr val="lt1"/>
                          </a:solidFill>
                          <a:effectLst/>
                          <a:latin typeface="+mn-lt"/>
                          <a:ea typeface="+mn-ea"/>
                          <a:cs typeface="+mn-cs"/>
                        </a:rPr>
                        <a:t>textSize</a:t>
                      </a:r>
                      <a:endParaRPr lang="tr-TR" dirty="0"/>
                    </a:p>
                  </a:txBody>
                  <a:tcPr/>
                </a:tc>
                <a:tc>
                  <a:txBody>
                    <a:bodyPr/>
                    <a:lstStyle/>
                    <a:p>
                      <a:r>
                        <a:rPr lang="tr-TR" dirty="0" smtClean="0"/>
                        <a:t>Metin boyutu. Birimi</a:t>
                      </a:r>
                      <a:r>
                        <a:rPr lang="tr-TR" baseline="0" dirty="0" smtClean="0"/>
                        <a:t> </a:t>
                      </a:r>
                      <a:r>
                        <a:rPr lang="tr-TR" dirty="0" err="1" smtClean="0"/>
                        <a:t>sp</a:t>
                      </a:r>
                      <a:r>
                        <a:rPr lang="tr-TR" dirty="0" smtClean="0"/>
                        <a:t> (</a:t>
                      </a:r>
                      <a:r>
                        <a:rPr lang="tr-TR" dirty="0" err="1" smtClean="0"/>
                        <a:t>s</a:t>
                      </a:r>
                      <a:r>
                        <a:rPr lang="tr-TR" b="1" dirty="0" err="1" smtClean="0"/>
                        <a:t>cale</a:t>
                      </a:r>
                      <a:r>
                        <a:rPr lang="tr-TR" dirty="0" err="1" smtClean="0"/>
                        <a:t>-independent</a:t>
                      </a:r>
                      <a:r>
                        <a:rPr lang="tr-TR" dirty="0" smtClean="0"/>
                        <a:t> </a:t>
                      </a:r>
                      <a:r>
                        <a:rPr lang="tr-TR" dirty="0" err="1" smtClean="0"/>
                        <a:t>pixel:ölçek</a:t>
                      </a:r>
                      <a:r>
                        <a:rPr lang="tr-TR" baseline="0" dirty="0" smtClean="0"/>
                        <a:t> bağımsız piksel</a:t>
                      </a:r>
                      <a:r>
                        <a:rPr lang="tr-TR" dirty="0" smtClean="0"/>
                        <a:t>)’</a:t>
                      </a:r>
                      <a:r>
                        <a:rPr lang="tr-TR" dirty="0" err="1" smtClean="0"/>
                        <a:t>dir</a:t>
                      </a:r>
                      <a:r>
                        <a:rPr lang="tr-TR" dirty="0" smtClean="0"/>
                        <a:t>.</a:t>
                      </a:r>
                      <a:endParaRPr lang="tr-TR" dirty="0"/>
                    </a:p>
                  </a:txBody>
                  <a:tcPr/>
                </a:tc>
                <a:extLst>
                  <a:ext uri="{0D108BD9-81ED-4DB2-BD59-A6C34878D82A}">
                    <a16:rowId xmlns:a16="http://schemas.microsoft.com/office/drawing/2014/main" val="1424863460"/>
                  </a:ext>
                </a:extLst>
              </a:tr>
              <a:tr h="432634">
                <a:tc>
                  <a:txBody>
                    <a:bodyPr/>
                    <a:lstStyle/>
                    <a:p>
                      <a:r>
                        <a:rPr lang="tr-TR" sz="1800" b="1" kern="1200" dirty="0" err="1" smtClean="0">
                          <a:solidFill>
                            <a:schemeClr val="dk1"/>
                          </a:solidFill>
                          <a:effectLst/>
                          <a:latin typeface="+mn-lt"/>
                          <a:ea typeface="+mn-ea"/>
                          <a:cs typeface="+mn-cs"/>
                        </a:rPr>
                        <a:t>textColor</a:t>
                      </a:r>
                      <a:endParaRPr lang="tr-TR" dirty="0"/>
                    </a:p>
                  </a:txBody>
                  <a:tcPr/>
                </a:tc>
                <a:tc>
                  <a:txBody>
                    <a:bodyPr/>
                    <a:lstStyle/>
                    <a:p>
                      <a:r>
                        <a:rPr lang="tr-TR" dirty="0" smtClean="0"/>
                        <a:t>Metin rengi.</a:t>
                      </a:r>
                      <a:r>
                        <a:rPr lang="tr-TR" baseline="0" dirty="0" smtClean="0"/>
                        <a:t> </a:t>
                      </a:r>
                      <a:r>
                        <a:rPr lang="tr-TR" baseline="0" dirty="0" err="1" smtClean="0"/>
                        <a:t>Arkaplan</a:t>
                      </a:r>
                      <a:r>
                        <a:rPr lang="tr-TR" baseline="0" dirty="0" smtClean="0"/>
                        <a:t> rengi gibi ayarlanır.</a:t>
                      </a:r>
                      <a:endParaRPr lang="tr-TR" dirty="0"/>
                    </a:p>
                  </a:txBody>
                  <a:tcPr/>
                </a:tc>
                <a:extLst>
                  <a:ext uri="{0D108BD9-81ED-4DB2-BD59-A6C34878D82A}">
                    <a16:rowId xmlns:a16="http://schemas.microsoft.com/office/drawing/2014/main" val="4161380100"/>
                  </a:ext>
                </a:extLst>
              </a:tr>
              <a:tr h="432634">
                <a:tc>
                  <a:txBody>
                    <a:bodyPr/>
                    <a:lstStyle/>
                    <a:p>
                      <a:r>
                        <a:rPr lang="tr-TR" sz="1800" b="1" kern="1200" dirty="0" err="1" smtClean="0">
                          <a:solidFill>
                            <a:schemeClr val="dk1"/>
                          </a:solidFill>
                          <a:effectLst/>
                          <a:latin typeface="+mn-lt"/>
                          <a:ea typeface="+mn-ea"/>
                          <a:cs typeface="+mn-cs"/>
                        </a:rPr>
                        <a:t>fontFamily</a:t>
                      </a:r>
                      <a:endParaRPr lang="tr-TR" dirty="0"/>
                    </a:p>
                  </a:txBody>
                  <a:tcPr/>
                </a:tc>
                <a:tc>
                  <a:txBody>
                    <a:bodyPr/>
                    <a:lstStyle/>
                    <a:p>
                      <a:r>
                        <a:rPr lang="tr-TR" dirty="0" smtClean="0"/>
                        <a:t>Font ailesi.</a:t>
                      </a:r>
                      <a:r>
                        <a:rPr lang="tr-TR" baseline="0" dirty="0" smtClean="0"/>
                        <a:t>  </a:t>
                      </a:r>
                      <a:r>
                        <a:rPr lang="tr-TR" baseline="0" dirty="0" err="1" smtClean="0"/>
                        <a:t>monospace</a:t>
                      </a:r>
                      <a:r>
                        <a:rPr lang="tr-TR" baseline="0" dirty="0" smtClean="0"/>
                        <a:t>, </a:t>
                      </a:r>
                      <a:r>
                        <a:rPr lang="tr-TR" baseline="0" dirty="0" err="1" smtClean="0"/>
                        <a:t>sans-serif</a:t>
                      </a:r>
                      <a:r>
                        <a:rPr lang="tr-TR" baseline="0" dirty="0" smtClean="0"/>
                        <a:t> gibi.</a:t>
                      </a:r>
                      <a:endParaRPr lang="tr-TR" dirty="0"/>
                    </a:p>
                  </a:txBody>
                  <a:tcPr/>
                </a:tc>
                <a:extLst>
                  <a:ext uri="{0D108BD9-81ED-4DB2-BD59-A6C34878D82A}">
                    <a16:rowId xmlns:a16="http://schemas.microsoft.com/office/drawing/2014/main" val="241922206"/>
                  </a:ext>
                </a:extLst>
              </a:tr>
              <a:tr h="432634">
                <a:tc>
                  <a:txBody>
                    <a:bodyPr/>
                    <a:lstStyle/>
                    <a:p>
                      <a:r>
                        <a:rPr lang="tr-TR" sz="1800" b="1" kern="1200" dirty="0" err="1" smtClean="0">
                          <a:solidFill>
                            <a:schemeClr val="dk1"/>
                          </a:solidFill>
                          <a:effectLst/>
                          <a:latin typeface="+mn-lt"/>
                          <a:ea typeface="+mn-ea"/>
                          <a:cs typeface="+mn-cs"/>
                        </a:rPr>
                        <a:t>textStyle</a:t>
                      </a:r>
                      <a:endParaRPr lang="tr-TR" dirty="0"/>
                    </a:p>
                  </a:txBody>
                  <a:tcPr/>
                </a:tc>
                <a:tc>
                  <a:txBody>
                    <a:bodyPr/>
                    <a:lstStyle/>
                    <a:p>
                      <a:r>
                        <a:rPr lang="tr-TR" dirty="0" smtClean="0"/>
                        <a:t>Metin biçimi. </a:t>
                      </a:r>
                      <a:r>
                        <a:rPr lang="tr-TR" dirty="0" err="1" smtClean="0"/>
                        <a:t>Bold</a:t>
                      </a:r>
                      <a:r>
                        <a:rPr lang="tr-TR" dirty="0" smtClean="0"/>
                        <a:t>,</a:t>
                      </a:r>
                      <a:r>
                        <a:rPr lang="tr-TR" baseline="0" dirty="0" smtClean="0"/>
                        <a:t> italik, normal.</a:t>
                      </a:r>
                      <a:endParaRPr lang="tr-TR" dirty="0"/>
                    </a:p>
                  </a:txBody>
                  <a:tcPr/>
                </a:tc>
                <a:extLst>
                  <a:ext uri="{0D108BD9-81ED-4DB2-BD59-A6C34878D82A}">
                    <a16:rowId xmlns:a16="http://schemas.microsoft.com/office/drawing/2014/main" val="2362523483"/>
                  </a:ext>
                </a:extLst>
              </a:tr>
            </a:tbl>
          </a:graphicData>
        </a:graphic>
      </p:graphicFrame>
    </p:spTree>
    <p:extLst>
      <p:ext uri="{BB962C8B-B14F-4D97-AF65-F5344CB8AC3E}">
        <p14:creationId xmlns:p14="http://schemas.microsoft.com/office/powerpoint/2010/main" val="8307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p:cNvPicPr>
            <a:picLocks noChangeAspect="1"/>
          </p:cNvPicPr>
          <p:nvPr/>
        </p:nvPicPr>
        <p:blipFill>
          <a:blip r:embed="rId2"/>
          <a:stretch>
            <a:fillRect/>
          </a:stretch>
        </p:blipFill>
        <p:spPr>
          <a:xfrm>
            <a:off x="0" y="10829"/>
            <a:ext cx="4495800" cy="6839843"/>
          </a:xfrm>
          <a:prstGeom prst="rect">
            <a:avLst/>
          </a:prstGeom>
        </p:spPr>
      </p:pic>
      <p:sp>
        <p:nvSpPr>
          <p:cNvPr id="4" name="Metin kutusu 3"/>
          <p:cNvSpPr txBox="1"/>
          <p:nvPr/>
        </p:nvSpPr>
        <p:spPr>
          <a:xfrm>
            <a:off x="4712322" y="60271"/>
            <a:ext cx="291614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smtClean="0">
                <a:solidFill>
                  <a:srgbClr val="0070C0"/>
                </a:solidFill>
                <a:latin typeface="Garamond" panose="02020404030301010803" pitchFamily="18" charset="0"/>
              </a:rPr>
              <a:t>Metin Özellikleri</a:t>
            </a:r>
            <a:endParaRPr lang="tr-TR" sz="3200" dirty="0">
              <a:solidFill>
                <a:srgbClr val="0070C0"/>
              </a:solidFill>
              <a:latin typeface="Garamond" panose="02020404030301010803" pitchFamily="18" charset="0"/>
            </a:endParaRPr>
          </a:p>
        </p:txBody>
      </p:sp>
      <p:sp>
        <p:nvSpPr>
          <p:cNvPr id="5" name="Dikdörtgen 4"/>
          <p:cNvSpPr/>
          <p:nvPr/>
        </p:nvSpPr>
        <p:spPr>
          <a:xfrm>
            <a:off x="5024630" y="704821"/>
            <a:ext cx="112492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Örnek5e</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6" name="Dikdörtgen 5"/>
          <p:cNvSpPr/>
          <p:nvPr/>
        </p:nvSpPr>
        <p:spPr>
          <a:xfrm>
            <a:off x="4881945" y="1104931"/>
            <a:ext cx="7026604" cy="400110"/>
          </a:xfrm>
          <a:prstGeom prst="rect">
            <a:avLst/>
          </a:prstGeom>
        </p:spPr>
        <p:txBody>
          <a:bodyPr wrap="none">
            <a:spAutoFit/>
          </a:bodyPr>
          <a:lstStyle/>
          <a:p>
            <a:r>
              <a:rPr lang="tr-TR" sz="2000" dirty="0" smtClean="0">
                <a:solidFill>
                  <a:prstClr val="black"/>
                </a:solidFill>
                <a:latin typeface="Garamond" panose="02020404030301010803" pitchFamily="18" charset="0"/>
              </a:rPr>
              <a:t>Önceki örnekteki </a:t>
            </a:r>
            <a:r>
              <a:rPr lang="tr-TR" sz="2000" dirty="0" err="1" smtClean="0">
                <a:solidFill>
                  <a:prstClr val="black"/>
                </a:solidFill>
                <a:latin typeface="Garamond" panose="02020404030301010803" pitchFamily="18" charset="0"/>
              </a:rPr>
              <a:t>TextView’lerinde</a:t>
            </a:r>
            <a:r>
              <a:rPr lang="tr-TR" sz="2000" dirty="0" smtClean="0">
                <a:solidFill>
                  <a:prstClr val="black"/>
                </a:solidFill>
                <a:latin typeface="Garamond" panose="02020404030301010803" pitchFamily="18" charset="0"/>
              </a:rPr>
              <a:t> farklı metin özellikleri deneyelim.</a:t>
            </a:r>
            <a:endParaRPr lang="tr-TR" sz="2000" dirty="0"/>
          </a:p>
        </p:txBody>
      </p:sp>
      <p:sp>
        <p:nvSpPr>
          <p:cNvPr id="8" name="Yuvarlatılmış Dikdörtgen 7"/>
          <p:cNvSpPr/>
          <p:nvPr/>
        </p:nvSpPr>
        <p:spPr>
          <a:xfrm>
            <a:off x="922866" y="1276350"/>
            <a:ext cx="2506133" cy="5768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Yuvarlatılmış Dikdörtgen 8"/>
          <p:cNvSpPr/>
          <p:nvPr/>
        </p:nvSpPr>
        <p:spPr>
          <a:xfrm>
            <a:off x="1037166" y="3118724"/>
            <a:ext cx="2658533" cy="6150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p:cNvPicPr>
            <a:picLocks noChangeAspect="1"/>
          </p:cNvPicPr>
          <p:nvPr/>
        </p:nvPicPr>
        <p:blipFill>
          <a:blip r:embed="rId3"/>
          <a:stretch>
            <a:fillRect/>
          </a:stretch>
        </p:blipFill>
        <p:spPr>
          <a:xfrm>
            <a:off x="4712322" y="1610474"/>
            <a:ext cx="2983878" cy="5211623"/>
          </a:xfrm>
          <a:prstGeom prst="rect">
            <a:avLst/>
          </a:prstGeom>
        </p:spPr>
      </p:pic>
      <p:sp>
        <p:nvSpPr>
          <p:cNvPr id="12" name="Yuvarlatılmış Dikdörtgen 11"/>
          <p:cNvSpPr/>
          <p:nvPr/>
        </p:nvSpPr>
        <p:spPr>
          <a:xfrm>
            <a:off x="1037165" y="4999321"/>
            <a:ext cx="2391834" cy="61507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8051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333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5117025" y="-1671"/>
            <a:ext cx="183135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a:solidFill>
                  <a:srgbClr val="0070C0"/>
                </a:solidFill>
                <a:latin typeface="Garamond" panose="02020404030301010803" pitchFamily="18" charset="0"/>
              </a:rPr>
              <a:t>c</a:t>
            </a:r>
            <a:r>
              <a:rPr lang="tr-TR" sz="3200" dirty="0" smtClean="0">
                <a:solidFill>
                  <a:srgbClr val="0070C0"/>
                </a:solidFill>
                <a:latin typeface="Garamond" panose="02020404030301010803" pitchFamily="18" charset="0"/>
              </a:rPr>
              <a:t>olors.xml</a:t>
            </a:r>
            <a:endParaRPr lang="tr-TR" sz="3200" dirty="0">
              <a:solidFill>
                <a:srgbClr val="0070C0"/>
              </a:solidFill>
              <a:latin typeface="Garamond" panose="02020404030301010803" pitchFamily="18" charset="0"/>
            </a:endParaRPr>
          </a:p>
        </p:txBody>
      </p:sp>
      <p:sp>
        <p:nvSpPr>
          <p:cNvPr id="4" name="Dikdörtgen 3"/>
          <p:cNvSpPr/>
          <p:nvPr/>
        </p:nvSpPr>
        <p:spPr>
          <a:xfrm>
            <a:off x="273453" y="506904"/>
            <a:ext cx="11518495" cy="1015663"/>
          </a:xfrm>
          <a:prstGeom prst="rect">
            <a:avLst/>
          </a:prstGeom>
        </p:spPr>
        <p:txBody>
          <a:bodyPr wrap="square">
            <a:spAutoFit/>
          </a:bodyPr>
          <a:lstStyle/>
          <a:p>
            <a:pPr marL="285750" indent="-285750" algn="just">
              <a:buFont typeface="Wingdings" panose="05000000000000000000" pitchFamily="2" charset="2"/>
              <a:buChar char="v"/>
            </a:pPr>
            <a:r>
              <a:rPr lang="tr-TR" sz="2000" dirty="0" err="1" smtClean="0">
                <a:latin typeface="Garamond" panose="02020404030301010803" pitchFamily="18" charset="0"/>
              </a:rPr>
              <a:t>Layout</a:t>
            </a:r>
            <a:r>
              <a:rPr lang="tr-TR" sz="2000" dirty="0" smtClean="0">
                <a:latin typeface="Garamond" panose="02020404030301010803" pitchFamily="18" charset="0"/>
              </a:rPr>
              <a:t> </a:t>
            </a:r>
            <a:r>
              <a:rPr lang="tr-TR" sz="2000" dirty="0" err="1" smtClean="0">
                <a:latin typeface="Garamond" panose="02020404030301010803" pitchFamily="18" charset="0"/>
              </a:rPr>
              <a:t>xml</a:t>
            </a:r>
            <a:r>
              <a:rPr lang="tr-TR" sz="2000" dirty="0" smtClean="0">
                <a:latin typeface="Garamond" panose="02020404030301010803" pitchFamily="18" charset="0"/>
              </a:rPr>
              <a:t> dosyasında kullanacağımız renklerin </a:t>
            </a:r>
            <a:r>
              <a:rPr lang="tr-TR" sz="2000" dirty="0" err="1" smtClean="0">
                <a:latin typeface="Garamond" panose="02020404030301010803" pitchFamily="18" charset="0"/>
              </a:rPr>
              <a:t>hexadecimal</a:t>
            </a:r>
            <a:r>
              <a:rPr lang="tr-TR" sz="2000" dirty="0" smtClean="0">
                <a:latin typeface="Garamond" panose="02020404030301010803" pitchFamily="18" charset="0"/>
              </a:rPr>
              <a:t> renk kodları ile yazmak yerine bunları colors.xml</a:t>
            </a:r>
          </a:p>
          <a:p>
            <a:pPr algn="just"/>
            <a:r>
              <a:rPr lang="tr-TR" sz="2000" dirty="0" smtClean="0">
                <a:latin typeface="Garamond" panose="02020404030301010803" pitchFamily="18" charset="0"/>
              </a:rPr>
              <a:t>     dosyasına kaydedip vereceğimiz isimler ile kullanabiliriz.</a:t>
            </a:r>
          </a:p>
          <a:p>
            <a:pPr marL="342900" indent="-342900" algn="just">
              <a:buFont typeface="Wingdings" panose="05000000000000000000" pitchFamily="2" charset="2"/>
              <a:buChar char="v"/>
            </a:pPr>
            <a:r>
              <a:rPr lang="tr-TR" sz="2000" dirty="0" smtClean="0">
                <a:latin typeface="Garamond" panose="02020404030301010803" pitchFamily="18" charset="0"/>
              </a:rPr>
              <a:t>Bu dosya yine </a:t>
            </a:r>
            <a:r>
              <a:rPr lang="tr-TR" sz="2000" dirty="0" err="1" smtClean="0">
                <a:latin typeface="Garamond" panose="02020404030301010803" pitchFamily="18" charset="0"/>
              </a:rPr>
              <a:t>res</a:t>
            </a:r>
            <a:r>
              <a:rPr lang="tr-TR" sz="2000" dirty="0" smtClean="0">
                <a:latin typeface="Garamond" panose="02020404030301010803" pitchFamily="18" charset="0"/>
              </a:rPr>
              <a:t> klasörü altındaki </a:t>
            </a:r>
            <a:r>
              <a:rPr lang="tr-TR" sz="2000" dirty="0" err="1" smtClean="0">
                <a:latin typeface="Garamond" panose="02020404030301010803" pitchFamily="18" charset="0"/>
              </a:rPr>
              <a:t>values</a:t>
            </a:r>
            <a:r>
              <a:rPr lang="tr-TR" sz="2000" dirty="0" smtClean="0">
                <a:latin typeface="Garamond" panose="02020404030301010803" pitchFamily="18" charset="0"/>
              </a:rPr>
              <a:t> klasörünün altında bulunur.</a:t>
            </a:r>
          </a:p>
        </p:txBody>
      </p:sp>
      <p:pic>
        <p:nvPicPr>
          <p:cNvPr id="6" name="Resim 5"/>
          <p:cNvPicPr>
            <a:picLocks noChangeAspect="1"/>
          </p:cNvPicPr>
          <p:nvPr/>
        </p:nvPicPr>
        <p:blipFill>
          <a:blip r:embed="rId2"/>
          <a:stretch>
            <a:fillRect/>
          </a:stretch>
        </p:blipFill>
        <p:spPr>
          <a:xfrm>
            <a:off x="528637" y="1723109"/>
            <a:ext cx="6524625" cy="3181350"/>
          </a:xfrm>
          <a:prstGeom prst="rect">
            <a:avLst/>
          </a:prstGeom>
        </p:spPr>
      </p:pic>
      <p:pic>
        <p:nvPicPr>
          <p:cNvPr id="7" name="Resim 6"/>
          <p:cNvPicPr>
            <a:picLocks noChangeAspect="1"/>
          </p:cNvPicPr>
          <p:nvPr/>
        </p:nvPicPr>
        <p:blipFill>
          <a:blip r:embed="rId3"/>
          <a:stretch>
            <a:fillRect/>
          </a:stretch>
        </p:blipFill>
        <p:spPr>
          <a:xfrm>
            <a:off x="7853362" y="4143375"/>
            <a:ext cx="4029075" cy="2714625"/>
          </a:xfrm>
          <a:prstGeom prst="rect">
            <a:avLst/>
          </a:prstGeom>
        </p:spPr>
      </p:pic>
      <p:sp>
        <p:nvSpPr>
          <p:cNvPr id="8" name="Dikdörtgen 7"/>
          <p:cNvSpPr/>
          <p:nvPr/>
        </p:nvSpPr>
        <p:spPr>
          <a:xfrm>
            <a:off x="4582359" y="5131355"/>
            <a:ext cx="3028586" cy="646331"/>
          </a:xfrm>
          <a:prstGeom prst="rect">
            <a:avLst/>
          </a:prstGeom>
        </p:spPr>
        <p:txBody>
          <a:bodyPr wrap="none">
            <a:spAutoFit/>
          </a:bodyPr>
          <a:lstStyle/>
          <a:p>
            <a:r>
              <a:rPr lang="tr-TR" dirty="0" smtClean="0">
                <a:latin typeface="Garamond" panose="02020404030301010803" pitchFamily="18" charset="0"/>
              </a:rPr>
              <a:t>Kullanacağımız renkleri yandaki</a:t>
            </a:r>
          </a:p>
          <a:p>
            <a:r>
              <a:rPr lang="tr-TR" dirty="0" smtClean="0">
                <a:latin typeface="Garamond" panose="02020404030301010803" pitchFamily="18" charset="0"/>
              </a:rPr>
              <a:t>gibi kaydedebiliriz.</a:t>
            </a:r>
            <a:endParaRPr lang="tr-TR" dirty="0"/>
          </a:p>
        </p:txBody>
      </p:sp>
    </p:spTree>
    <p:extLst>
      <p:ext uri="{BB962C8B-B14F-4D97-AF65-F5344CB8AC3E}">
        <p14:creationId xmlns:p14="http://schemas.microsoft.com/office/powerpoint/2010/main" val="342092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311555" y="1450397"/>
            <a:ext cx="6134965" cy="2154436"/>
          </a:xfrm>
          <a:prstGeom prst="rect">
            <a:avLst/>
          </a:prstGeom>
        </p:spPr>
        <p:txBody>
          <a:bodyPr wrap="square">
            <a:spAutoFit/>
          </a:bodyPr>
          <a:lstStyle/>
          <a:p>
            <a:pPr marL="285750" indent="-285750" algn="just">
              <a:buFont typeface="Wingdings" panose="05000000000000000000" pitchFamily="2" charset="2"/>
              <a:buChar char="v"/>
            </a:pPr>
            <a:r>
              <a:rPr lang="tr-TR" sz="2000" dirty="0" err="1" smtClean="0">
                <a:latin typeface="Garamond" panose="02020404030301010803" pitchFamily="18" charset="0"/>
              </a:rPr>
              <a:t>TextView’lerden</a:t>
            </a:r>
            <a:r>
              <a:rPr lang="tr-TR" sz="2000" dirty="0" smtClean="0">
                <a:latin typeface="Garamond" panose="02020404030301010803" pitchFamily="18" charset="0"/>
              </a:rPr>
              <a:t> oluşan yandaki örneği ele alalım. </a:t>
            </a:r>
          </a:p>
          <a:p>
            <a:pPr algn="just"/>
            <a:r>
              <a:rPr lang="tr-TR" sz="2000" dirty="0" smtClean="0">
                <a:latin typeface="Garamond" panose="02020404030301010803" pitchFamily="18" charset="0"/>
              </a:rPr>
              <a:t>Buradaki renkler saf ana ve ara renkler ile beyaz olsun.</a:t>
            </a:r>
          </a:p>
          <a:p>
            <a:pPr algn="just"/>
            <a:endParaRPr lang="tr-TR" sz="2000" dirty="0" smtClean="0">
              <a:latin typeface="Garamond" panose="02020404030301010803" pitchFamily="18" charset="0"/>
            </a:endParaRPr>
          </a:p>
          <a:p>
            <a:pPr marL="285750" indent="-285750" algn="just">
              <a:buFont typeface="Wingdings" panose="05000000000000000000" pitchFamily="2" charset="2"/>
              <a:buChar char="v"/>
            </a:pPr>
            <a:r>
              <a:rPr lang="tr-TR" sz="2000" dirty="0" smtClean="0">
                <a:latin typeface="Garamond" panose="02020404030301010803" pitchFamily="18" charset="0"/>
              </a:rPr>
              <a:t>Belirtilen oranlara göre bir </a:t>
            </a:r>
            <a:r>
              <a:rPr lang="tr-TR" sz="2000" dirty="0" err="1" smtClean="0">
                <a:latin typeface="Garamond" panose="02020404030301010803" pitchFamily="18" charset="0"/>
              </a:rPr>
              <a:t>layout</a:t>
            </a:r>
            <a:r>
              <a:rPr lang="tr-TR" sz="2000" dirty="0" smtClean="0">
                <a:latin typeface="Garamond" panose="02020404030301010803" pitchFamily="18" charset="0"/>
              </a:rPr>
              <a:t> dosyasını oluşturunuz</a:t>
            </a:r>
            <a:r>
              <a:rPr lang="tr-TR" dirty="0" smtClean="0">
                <a:latin typeface="Garamond" panose="02020404030301010803" pitchFamily="18" charset="0"/>
              </a:rPr>
              <a:t>.</a:t>
            </a:r>
          </a:p>
          <a:p>
            <a:pPr algn="just"/>
            <a:endParaRPr lang="tr-TR" dirty="0" smtClean="0"/>
          </a:p>
          <a:p>
            <a:pPr algn="just"/>
            <a:endParaRPr lang="tr-TR" dirty="0" smtClean="0"/>
          </a:p>
          <a:p>
            <a:pPr algn="just"/>
            <a:endParaRPr lang="tr-TR" dirty="0" smtClean="0"/>
          </a:p>
        </p:txBody>
      </p:sp>
      <p:pic>
        <p:nvPicPr>
          <p:cNvPr id="9" name="Resim 8"/>
          <p:cNvPicPr>
            <a:picLocks noChangeAspect="1"/>
          </p:cNvPicPr>
          <p:nvPr/>
        </p:nvPicPr>
        <p:blipFill>
          <a:blip r:embed="rId2"/>
          <a:stretch>
            <a:fillRect/>
          </a:stretch>
        </p:blipFill>
        <p:spPr>
          <a:xfrm>
            <a:off x="6978288" y="1475995"/>
            <a:ext cx="3476625" cy="4257675"/>
          </a:xfrm>
          <a:prstGeom prst="rect">
            <a:avLst/>
          </a:prstGeom>
        </p:spPr>
      </p:pic>
      <p:sp>
        <p:nvSpPr>
          <p:cNvPr id="6" name="Metin kutusu 5"/>
          <p:cNvSpPr txBox="1"/>
          <p:nvPr/>
        </p:nvSpPr>
        <p:spPr>
          <a:xfrm>
            <a:off x="4775226" y="0"/>
            <a:ext cx="177484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smtClean="0">
                <a:solidFill>
                  <a:srgbClr val="0070C0"/>
                </a:solidFill>
                <a:latin typeface="Garamond" panose="02020404030301010803" pitchFamily="18" charset="0"/>
              </a:rPr>
              <a:t>Uygulama</a:t>
            </a:r>
            <a:endParaRPr lang="tr-TR" sz="3200" dirty="0">
              <a:solidFill>
                <a:srgbClr val="0070C0"/>
              </a:solidFill>
              <a:latin typeface="Garamond" panose="02020404030301010803" pitchFamily="18" charset="0"/>
            </a:endParaRPr>
          </a:p>
        </p:txBody>
      </p:sp>
      <p:sp>
        <p:nvSpPr>
          <p:cNvPr id="8" name="Dikdörtgen 7"/>
          <p:cNvSpPr/>
          <p:nvPr/>
        </p:nvSpPr>
        <p:spPr>
          <a:xfrm>
            <a:off x="708788" y="832920"/>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Örnek6</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261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
        <p:nvSpPr>
          <p:cNvPr id="9" name="Dikdörtgen 8"/>
          <p:cNvSpPr/>
          <p:nvPr/>
        </p:nvSpPr>
        <p:spPr>
          <a:xfrm>
            <a:off x="102636" y="438670"/>
            <a:ext cx="11933854" cy="132343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Bir</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tasarımda i</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ç içe </a:t>
            </a:r>
            <a:r>
              <a:rPr kumimoji="0" lang="tr-TR" sz="2000" b="0" i="0" u="none" strike="noStrike" kern="1200" cap="none" spc="0" normalizeH="0" baseline="0" noProof="0" dirty="0" err="1" smtClean="0">
                <a:ln>
                  <a:noFill/>
                </a:ln>
                <a:solidFill>
                  <a:prstClr val="black"/>
                </a:solidFill>
                <a:effectLst/>
                <a:uLnTx/>
                <a:uFillTx/>
                <a:latin typeface="Garamond" panose="02020404030301010803" pitchFamily="18" charset="0"/>
                <a:ea typeface="+mn-ea"/>
                <a:cs typeface="+mn-cs"/>
              </a:rPr>
              <a:t>layout’lar</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 yer</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alabilir. </a:t>
            </a:r>
          </a:p>
          <a:p>
            <a:pPr lvl="0">
              <a:defRPr/>
            </a:pPr>
            <a:r>
              <a:rPr lang="tr-TR" sz="2000" b="1" u="sng" dirty="0">
                <a:solidFill>
                  <a:srgbClr val="7030A0"/>
                </a:solidFill>
                <a:latin typeface="Garamond" panose="02020404030301010803" pitchFamily="18" charset="0"/>
              </a:rPr>
              <a:t>Örnek1a </a:t>
            </a:r>
            <a:r>
              <a:rPr lang="tr-TR" sz="2000" dirty="0" smtClean="0">
                <a:solidFill>
                  <a:prstClr val="black"/>
                </a:solidFill>
                <a:latin typeface="Garamond" panose="02020404030301010803" pitchFamily="18" charset="0"/>
              </a:rPr>
              <a:t>Aşağıdaki örnekte iç içe iki </a:t>
            </a:r>
            <a:r>
              <a:rPr lang="tr-TR" sz="2000" dirty="0" err="1" smtClean="0">
                <a:solidFill>
                  <a:prstClr val="black"/>
                </a:solidFill>
                <a:latin typeface="Garamond" panose="02020404030301010803" pitchFamily="18" charset="0"/>
              </a:rPr>
              <a:t>LinearLayout</a:t>
            </a:r>
            <a:r>
              <a:rPr lang="tr-TR" sz="2000" dirty="0" smtClean="0">
                <a:solidFill>
                  <a:prstClr val="black"/>
                </a:solidFill>
                <a:latin typeface="Garamond" panose="02020404030301010803" pitchFamily="18" charset="0"/>
              </a:rPr>
              <a:t> kullanılmıştır ve ikisine de </a:t>
            </a:r>
            <a:r>
              <a:rPr lang="tr-TR" sz="2000" dirty="0" err="1" smtClean="0">
                <a:solidFill>
                  <a:prstClr val="black"/>
                </a:solidFill>
                <a:latin typeface="Garamond" panose="02020404030301010803" pitchFamily="18" charset="0"/>
              </a:rPr>
              <a:t>arkaplan</a:t>
            </a:r>
            <a:r>
              <a:rPr lang="tr-TR" sz="2000" dirty="0" smtClean="0">
                <a:solidFill>
                  <a:prstClr val="black"/>
                </a:solidFill>
                <a:latin typeface="Garamond" panose="02020404030301010803" pitchFamily="18" charset="0"/>
              </a:rPr>
              <a:t> rengi verilmiştir. Ancak burada içteki </a:t>
            </a:r>
            <a:r>
              <a:rPr lang="tr-TR" sz="2000" dirty="0" err="1" smtClean="0">
                <a:solidFill>
                  <a:prstClr val="black"/>
                </a:solidFill>
                <a:latin typeface="Garamond" panose="02020404030301010803" pitchFamily="18" charset="0"/>
              </a:rPr>
              <a:t>layout’un</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arkaplan</a:t>
            </a:r>
            <a:r>
              <a:rPr lang="tr-TR" sz="2000" dirty="0" smtClean="0">
                <a:solidFill>
                  <a:prstClr val="black"/>
                </a:solidFill>
                <a:latin typeface="Garamond" panose="02020404030301010803" pitchFamily="18" charset="0"/>
              </a:rPr>
              <a:t> rengi görünmeyecektir. Çünkü bu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 </a:t>
            </a:r>
            <a:r>
              <a:rPr lang="tr-TR" sz="2000" dirty="0" err="1" smtClean="0">
                <a:solidFill>
                  <a:srgbClr val="0070C0"/>
                </a:solidFill>
                <a:latin typeface="Garamond" panose="02020404030301010803" pitchFamily="18" charset="0"/>
              </a:rPr>
              <a:t>wrap_content</a:t>
            </a:r>
            <a:r>
              <a:rPr lang="tr-TR" sz="2000" dirty="0" smtClean="0">
                <a:solidFill>
                  <a:prstClr val="black"/>
                </a:solidFill>
                <a:latin typeface="Garamond" panose="02020404030301010803" pitchFamily="18" charset="0"/>
              </a:rPr>
              <a:t> olduğu için içerdiği </a:t>
            </a:r>
            <a:r>
              <a:rPr lang="tr-TR" sz="2000" dirty="0" err="1" smtClean="0">
                <a:solidFill>
                  <a:prstClr val="black"/>
                </a:solidFill>
                <a:latin typeface="Garamond" panose="02020404030301010803" pitchFamily="18" charset="0"/>
              </a:rPr>
              <a:t>TextView’ler</a:t>
            </a:r>
            <a:r>
              <a:rPr lang="tr-TR" sz="2000" dirty="0" smtClean="0">
                <a:solidFill>
                  <a:prstClr val="black"/>
                </a:solidFill>
                <a:latin typeface="Garamond" panose="02020404030301010803" pitchFamily="18" charset="0"/>
              </a:rPr>
              <a:t> </a:t>
            </a:r>
            <a:r>
              <a:rPr lang="tr-TR" dirty="0" smtClean="0">
                <a:solidFill>
                  <a:prstClr val="black"/>
                </a:solidFill>
                <a:latin typeface="Garamond" panose="02020404030301010803" pitchFamily="18" charset="0"/>
              </a:rPr>
              <a:t>(</a:t>
            </a:r>
            <a:r>
              <a:rPr lang="tr-TR" sz="1100" dirty="0" smtClean="0">
                <a:solidFill>
                  <a:prstClr val="black"/>
                </a:solidFill>
                <a:latin typeface="Garamond" panose="02020404030301010803" pitchFamily="18" charset="0"/>
              </a:rPr>
              <a:t>DÜNYA </a:t>
            </a:r>
            <a:r>
              <a:rPr lang="tr-TR" sz="1100" dirty="0">
                <a:solidFill>
                  <a:prstClr val="black"/>
                </a:solidFill>
                <a:latin typeface="Garamond" panose="02020404030301010803" pitchFamily="18" charset="0"/>
              </a:rPr>
              <a:t>ve GÜNAYDIN</a:t>
            </a:r>
            <a:r>
              <a:rPr lang="tr-TR"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 kadar yükseklik kaplar ve bu alanda sadece bu </a:t>
            </a:r>
            <a:r>
              <a:rPr lang="tr-TR" sz="2000" dirty="0" err="1" smtClean="0">
                <a:solidFill>
                  <a:prstClr val="black"/>
                </a:solidFill>
                <a:latin typeface="Garamond" panose="02020404030301010803" pitchFamily="18" charset="0"/>
              </a:rPr>
              <a:t>TextView’ler</a:t>
            </a:r>
            <a:r>
              <a:rPr lang="tr-TR" sz="2000" dirty="0" smtClean="0">
                <a:solidFill>
                  <a:prstClr val="black"/>
                </a:solidFill>
                <a:latin typeface="Garamond" panose="02020404030301010803" pitchFamily="18" charset="0"/>
              </a:rPr>
              <a:t> görünür.</a:t>
            </a:r>
            <a:endParaRPr kumimoji="0" lang="tr-TR" sz="2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pic>
        <p:nvPicPr>
          <p:cNvPr id="2" name="Resim 1"/>
          <p:cNvPicPr>
            <a:picLocks noChangeAspect="1"/>
          </p:cNvPicPr>
          <p:nvPr/>
        </p:nvPicPr>
        <p:blipFill>
          <a:blip r:embed="rId2"/>
          <a:stretch>
            <a:fillRect/>
          </a:stretch>
        </p:blipFill>
        <p:spPr>
          <a:xfrm>
            <a:off x="1784663" y="1896217"/>
            <a:ext cx="3753631" cy="4961783"/>
          </a:xfrm>
          <a:prstGeom prst="rect">
            <a:avLst/>
          </a:prstGeom>
        </p:spPr>
      </p:pic>
      <p:pic>
        <p:nvPicPr>
          <p:cNvPr id="3" name="Resim 2"/>
          <p:cNvPicPr>
            <a:picLocks noChangeAspect="1"/>
          </p:cNvPicPr>
          <p:nvPr/>
        </p:nvPicPr>
        <p:blipFill>
          <a:blip r:embed="rId3"/>
          <a:stretch>
            <a:fillRect/>
          </a:stretch>
        </p:blipFill>
        <p:spPr>
          <a:xfrm>
            <a:off x="7137918" y="1888505"/>
            <a:ext cx="3730539" cy="4795439"/>
          </a:xfrm>
          <a:prstGeom prst="rect">
            <a:avLst/>
          </a:prstGeom>
        </p:spPr>
      </p:pic>
      <p:sp>
        <p:nvSpPr>
          <p:cNvPr id="12" name="Yuvarlatılmış Dikdörtgen 11"/>
          <p:cNvSpPr/>
          <p:nvPr/>
        </p:nvSpPr>
        <p:spPr>
          <a:xfrm>
            <a:off x="2630616" y="4785732"/>
            <a:ext cx="2018581" cy="112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spTree>
    <p:extLst>
      <p:ext uri="{BB962C8B-B14F-4D97-AF65-F5344CB8AC3E}">
        <p14:creationId xmlns:p14="http://schemas.microsoft.com/office/powerpoint/2010/main" val="185418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253880" y="1145305"/>
            <a:ext cx="11126758" cy="2308324"/>
          </a:xfrm>
          <a:prstGeom prst="rect">
            <a:avLst/>
          </a:prstGeom>
        </p:spPr>
        <p:txBody>
          <a:bodyPr wrap="square">
            <a:spAutoFit/>
          </a:bodyPr>
          <a:lstStyle/>
          <a:p>
            <a:pPr marL="285750" indent="-285750" algn="just">
              <a:buFont typeface="Wingdings" panose="05000000000000000000" pitchFamily="2" charset="2"/>
              <a:buChar char="v"/>
            </a:pPr>
            <a:r>
              <a:rPr lang="tr-TR" dirty="0" smtClean="0">
                <a:latin typeface="Garamond" panose="02020404030301010803" pitchFamily="18" charset="0"/>
              </a:rPr>
              <a:t>Burada ana çerçevenin dikey bir </a:t>
            </a:r>
            <a:r>
              <a:rPr lang="tr-TR" dirty="0" err="1" smtClean="0">
                <a:latin typeface="Garamond" panose="02020404030301010803" pitchFamily="18" charset="0"/>
              </a:rPr>
              <a:t>LinearLayout</a:t>
            </a:r>
            <a:r>
              <a:rPr lang="tr-TR" dirty="0" smtClean="0">
                <a:latin typeface="Garamond" panose="02020404030301010803" pitchFamily="18" charset="0"/>
              </a:rPr>
              <a:t> olduğu</a:t>
            </a:r>
            <a:r>
              <a:rPr lang="tr-TR" dirty="0">
                <a:latin typeface="Garamond" panose="02020404030301010803" pitchFamily="18" charset="0"/>
              </a:rPr>
              <a:t> </a:t>
            </a:r>
            <a:r>
              <a:rPr lang="tr-TR" dirty="0" smtClean="0">
                <a:latin typeface="Garamond" panose="02020404030301010803" pitchFamily="18" charset="0"/>
              </a:rPr>
              <a:t>ve</a:t>
            </a:r>
          </a:p>
          <a:p>
            <a:pPr algn="just"/>
            <a:r>
              <a:rPr lang="tr-TR" dirty="0" smtClean="0">
                <a:latin typeface="Garamond" panose="02020404030301010803" pitchFamily="18" charset="0"/>
              </a:rPr>
              <a:t>içinde sırasıyla  bir </a:t>
            </a:r>
            <a:r>
              <a:rPr lang="tr-TR" dirty="0" err="1" smtClean="0">
                <a:latin typeface="Garamond" panose="02020404030301010803" pitchFamily="18" charset="0"/>
              </a:rPr>
              <a:t>TextView</a:t>
            </a:r>
            <a:r>
              <a:rPr lang="tr-TR" dirty="0" smtClean="0">
                <a:latin typeface="Garamond" panose="02020404030301010803" pitchFamily="18" charset="0"/>
              </a:rPr>
              <a:t>, iki </a:t>
            </a:r>
            <a:r>
              <a:rPr lang="tr-TR" dirty="0" err="1" smtClean="0">
                <a:latin typeface="Garamond" panose="02020404030301010803" pitchFamily="18" charset="0"/>
              </a:rPr>
              <a:t>LinearLayout</a:t>
            </a:r>
            <a:r>
              <a:rPr lang="tr-TR" dirty="0" smtClean="0">
                <a:latin typeface="Garamond" panose="02020404030301010803" pitchFamily="18" charset="0"/>
              </a:rPr>
              <a:t> ve yine bir </a:t>
            </a:r>
            <a:r>
              <a:rPr lang="tr-TR" dirty="0" err="1" smtClean="0">
                <a:latin typeface="Garamond" panose="02020404030301010803" pitchFamily="18" charset="0"/>
              </a:rPr>
              <a:t>TextView</a:t>
            </a:r>
            <a:endParaRPr lang="tr-TR" dirty="0" smtClean="0">
              <a:latin typeface="Garamond" panose="02020404030301010803" pitchFamily="18" charset="0"/>
            </a:endParaRPr>
          </a:p>
          <a:p>
            <a:pPr algn="just"/>
            <a:r>
              <a:rPr lang="tr-TR" dirty="0" smtClean="0">
                <a:latin typeface="Garamond" panose="02020404030301010803" pitchFamily="18" charset="0"/>
              </a:rPr>
              <a:t>olduğu görülmektedir.</a:t>
            </a:r>
          </a:p>
          <a:p>
            <a:pPr algn="just"/>
            <a:endParaRPr lang="tr-TR" dirty="0" smtClean="0">
              <a:latin typeface="Garamond" panose="02020404030301010803" pitchFamily="18" charset="0"/>
            </a:endParaRPr>
          </a:p>
          <a:p>
            <a:pPr algn="just"/>
            <a:endParaRPr lang="tr-TR" dirty="0">
              <a:latin typeface="Garamond" panose="02020404030301010803" pitchFamily="18" charset="0"/>
            </a:endParaRPr>
          </a:p>
          <a:p>
            <a:pPr marL="285750" indent="-285750" algn="just">
              <a:buFont typeface="Wingdings" panose="05000000000000000000" pitchFamily="2" charset="2"/>
              <a:buChar char="v"/>
            </a:pPr>
            <a:r>
              <a:rPr lang="tr-TR" dirty="0" smtClean="0">
                <a:latin typeface="Garamond" panose="02020404030301010803" pitchFamily="18" charset="0"/>
              </a:rPr>
              <a:t>İçteki bu iki </a:t>
            </a:r>
            <a:r>
              <a:rPr lang="tr-TR" dirty="0" err="1" smtClean="0">
                <a:latin typeface="Garamond" panose="02020404030301010803" pitchFamily="18" charset="0"/>
              </a:rPr>
              <a:t>LinearLayout</a:t>
            </a:r>
            <a:r>
              <a:rPr lang="tr-TR" dirty="0" smtClean="0">
                <a:latin typeface="Garamond" panose="02020404030301010803" pitchFamily="18" charset="0"/>
              </a:rPr>
              <a:t> yatay olup, eşit genişlikte</a:t>
            </a:r>
          </a:p>
          <a:p>
            <a:pPr algn="just"/>
            <a:r>
              <a:rPr lang="tr-TR" dirty="0" smtClean="0">
                <a:latin typeface="Garamond" panose="02020404030301010803" pitchFamily="18" charset="0"/>
              </a:rPr>
              <a:t>iki </a:t>
            </a:r>
            <a:r>
              <a:rPr lang="tr-TR" dirty="0" err="1" smtClean="0">
                <a:latin typeface="Garamond" panose="02020404030301010803" pitchFamily="18" charset="0"/>
              </a:rPr>
              <a:t>Text</a:t>
            </a:r>
            <a:r>
              <a:rPr lang="tr-TR" dirty="0" smtClean="0">
                <a:latin typeface="Garamond" panose="02020404030301010803" pitchFamily="18" charset="0"/>
              </a:rPr>
              <a:t> </a:t>
            </a:r>
            <a:r>
              <a:rPr lang="tr-TR" dirty="0" err="1" smtClean="0">
                <a:latin typeface="Garamond" panose="02020404030301010803" pitchFamily="18" charset="0"/>
              </a:rPr>
              <a:t>View</a:t>
            </a:r>
            <a:r>
              <a:rPr lang="tr-TR" dirty="0" smtClean="0">
                <a:latin typeface="Garamond" panose="02020404030301010803" pitchFamily="18" charset="0"/>
              </a:rPr>
              <a:t> içermektedir.</a:t>
            </a:r>
            <a:endParaRPr lang="tr-TR" dirty="0">
              <a:latin typeface="Garamond" panose="02020404030301010803" pitchFamily="18" charset="0"/>
            </a:endParaRPr>
          </a:p>
          <a:p>
            <a:pPr algn="just"/>
            <a:endParaRPr lang="tr-TR" dirty="0" smtClean="0"/>
          </a:p>
        </p:txBody>
      </p:sp>
      <p:pic>
        <p:nvPicPr>
          <p:cNvPr id="7" name="Resim 6"/>
          <p:cNvPicPr>
            <a:picLocks noChangeAspect="1"/>
          </p:cNvPicPr>
          <p:nvPr/>
        </p:nvPicPr>
        <p:blipFill>
          <a:blip r:embed="rId2"/>
          <a:stretch>
            <a:fillRect/>
          </a:stretch>
        </p:blipFill>
        <p:spPr>
          <a:xfrm>
            <a:off x="6917902" y="1533293"/>
            <a:ext cx="3476625" cy="4257675"/>
          </a:xfrm>
          <a:prstGeom prst="rect">
            <a:avLst/>
          </a:prstGeom>
        </p:spPr>
      </p:pic>
      <p:sp>
        <p:nvSpPr>
          <p:cNvPr id="8" name="Yuvarlatılmış Dikdörtgen 7"/>
          <p:cNvSpPr/>
          <p:nvPr/>
        </p:nvSpPr>
        <p:spPr>
          <a:xfrm>
            <a:off x="7390015" y="2834640"/>
            <a:ext cx="3004513" cy="61987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9" name="Yuvarlatılmış Dikdörtgen 8"/>
          <p:cNvSpPr/>
          <p:nvPr/>
        </p:nvSpPr>
        <p:spPr>
          <a:xfrm>
            <a:off x="7390015" y="3462020"/>
            <a:ext cx="3004513" cy="65277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10" name="Dikdörtgen 9"/>
          <p:cNvSpPr/>
          <p:nvPr/>
        </p:nvSpPr>
        <p:spPr>
          <a:xfrm>
            <a:off x="7390014" y="1533293"/>
            <a:ext cx="3004513" cy="3845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3" name="Düz Ok Bağlayıcısı 12"/>
          <p:cNvCxnSpPr/>
          <p:nvPr/>
        </p:nvCxnSpPr>
        <p:spPr>
          <a:xfrm>
            <a:off x="4448729" y="1698661"/>
            <a:ext cx="2941285" cy="113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4244505" y="1698661"/>
            <a:ext cx="3145509" cy="18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p:nvPr/>
        </p:nvCxnSpPr>
        <p:spPr>
          <a:xfrm>
            <a:off x="4330701" y="1411070"/>
            <a:ext cx="3059313" cy="160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Resim 19"/>
          <p:cNvPicPr>
            <a:picLocks noChangeAspect="1"/>
          </p:cNvPicPr>
          <p:nvPr/>
        </p:nvPicPr>
        <p:blipFill>
          <a:blip r:embed="rId3"/>
          <a:stretch>
            <a:fillRect/>
          </a:stretch>
        </p:blipFill>
        <p:spPr>
          <a:xfrm>
            <a:off x="731590" y="3457633"/>
            <a:ext cx="4191000" cy="3248025"/>
          </a:xfrm>
          <a:prstGeom prst="rect">
            <a:avLst/>
          </a:prstGeom>
        </p:spPr>
      </p:pic>
      <p:sp>
        <p:nvSpPr>
          <p:cNvPr id="15" name="Metin kutusu 14"/>
          <p:cNvSpPr txBox="1"/>
          <p:nvPr/>
        </p:nvSpPr>
        <p:spPr>
          <a:xfrm>
            <a:off x="4738650" y="-35425"/>
            <a:ext cx="1774845" cy="584775"/>
          </a:xfrm>
          <a:prstGeom prst="rect">
            <a:avLst/>
          </a:prstGeom>
          <a:noFill/>
        </p:spPr>
        <p:txBody>
          <a:bodyPr wrap="none" rtlCol="0">
            <a:spAutoFit/>
          </a:bodyPr>
          <a:lstStyle/>
          <a:p>
            <a:pPr lvl="0">
              <a:defRPr/>
            </a:pPr>
            <a:r>
              <a:rPr lang="tr-TR" sz="3200" dirty="0">
                <a:solidFill>
                  <a:srgbClr val="0070C0"/>
                </a:solidFill>
                <a:latin typeface="Garamond" panose="02020404030301010803" pitchFamily="18" charset="0"/>
              </a:rPr>
              <a:t>Uygulama</a:t>
            </a:r>
          </a:p>
        </p:txBody>
      </p:sp>
    </p:spTree>
    <p:extLst>
      <p:ext uri="{BB962C8B-B14F-4D97-AF65-F5344CB8AC3E}">
        <p14:creationId xmlns:p14="http://schemas.microsoft.com/office/powerpoint/2010/main" val="1462224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82880" y="1077150"/>
            <a:ext cx="3682538" cy="5683111"/>
          </a:xfrm>
          <a:prstGeom prst="rect">
            <a:avLst/>
          </a:prstGeom>
        </p:spPr>
      </p:pic>
      <p:pic>
        <p:nvPicPr>
          <p:cNvPr id="3" name="Resim 2"/>
          <p:cNvPicPr>
            <a:picLocks noChangeAspect="1"/>
          </p:cNvPicPr>
          <p:nvPr/>
        </p:nvPicPr>
        <p:blipFill>
          <a:blip r:embed="rId3"/>
          <a:stretch>
            <a:fillRect/>
          </a:stretch>
        </p:blipFill>
        <p:spPr>
          <a:xfrm>
            <a:off x="9051252" y="2120008"/>
            <a:ext cx="3090210" cy="4371516"/>
          </a:xfrm>
          <a:prstGeom prst="rect">
            <a:avLst/>
          </a:prstGeom>
        </p:spPr>
      </p:pic>
      <p:pic>
        <p:nvPicPr>
          <p:cNvPr id="4" name="Resim 3"/>
          <p:cNvPicPr>
            <a:picLocks noChangeAspect="1"/>
          </p:cNvPicPr>
          <p:nvPr/>
        </p:nvPicPr>
        <p:blipFill>
          <a:blip r:embed="rId4"/>
          <a:stretch>
            <a:fillRect/>
          </a:stretch>
        </p:blipFill>
        <p:spPr>
          <a:xfrm>
            <a:off x="4521473" y="2176929"/>
            <a:ext cx="3476625" cy="4257675"/>
          </a:xfrm>
          <a:prstGeom prst="rect">
            <a:avLst/>
          </a:prstGeom>
        </p:spPr>
      </p:pic>
      <p:sp>
        <p:nvSpPr>
          <p:cNvPr id="5" name="Yuvarlatılmış Dikdörtgen 4"/>
          <p:cNvSpPr/>
          <p:nvPr/>
        </p:nvSpPr>
        <p:spPr>
          <a:xfrm>
            <a:off x="5018090" y="3478276"/>
            <a:ext cx="2898813" cy="619876"/>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7" name="Dikdörtgen 6"/>
          <p:cNvSpPr/>
          <p:nvPr/>
        </p:nvSpPr>
        <p:spPr>
          <a:xfrm>
            <a:off x="4993585" y="2176929"/>
            <a:ext cx="3004513" cy="384504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Düz Ok Bağlayıcısı 8"/>
          <p:cNvCxnSpPr/>
          <p:nvPr/>
        </p:nvCxnSpPr>
        <p:spPr>
          <a:xfrm>
            <a:off x="1346662" y="1280160"/>
            <a:ext cx="3646922" cy="89676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p:cNvCxnSpPr/>
          <p:nvPr/>
        </p:nvCxnSpPr>
        <p:spPr>
          <a:xfrm flipV="1">
            <a:off x="1546167" y="3541222"/>
            <a:ext cx="3528612" cy="24699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1346662" y="2548339"/>
            <a:ext cx="4463934" cy="302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Dikdörtgen 14"/>
          <p:cNvSpPr/>
          <p:nvPr/>
        </p:nvSpPr>
        <p:spPr>
          <a:xfrm>
            <a:off x="182880" y="600522"/>
            <a:ext cx="11126758" cy="400110"/>
          </a:xfrm>
          <a:prstGeom prst="rect">
            <a:avLst/>
          </a:prstGeom>
        </p:spPr>
        <p:txBody>
          <a:bodyPr wrap="square">
            <a:spAutoFit/>
          </a:bodyPr>
          <a:lstStyle/>
          <a:p>
            <a:pPr algn="just"/>
            <a:r>
              <a:rPr lang="tr-TR" sz="2000" dirty="0" smtClean="0">
                <a:latin typeface="Garamond" panose="02020404030301010803" pitchFamily="18" charset="0"/>
              </a:rPr>
              <a:t>Buna göre </a:t>
            </a:r>
            <a:r>
              <a:rPr lang="tr-TR" sz="2000" dirty="0" err="1" smtClean="0">
                <a:latin typeface="Garamond" panose="02020404030301010803" pitchFamily="18" charset="0"/>
              </a:rPr>
              <a:t>xml</a:t>
            </a:r>
            <a:r>
              <a:rPr lang="tr-TR" sz="2000" dirty="0" smtClean="0">
                <a:latin typeface="Garamond" panose="02020404030301010803" pitchFamily="18" charset="0"/>
              </a:rPr>
              <a:t> dosyası aşağıdaki gibi olacaktır.</a:t>
            </a:r>
          </a:p>
        </p:txBody>
      </p:sp>
      <p:cxnSp>
        <p:nvCxnSpPr>
          <p:cNvPr id="25" name="Düz Ok Bağlayıcısı 24"/>
          <p:cNvCxnSpPr/>
          <p:nvPr/>
        </p:nvCxnSpPr>
        <p:spPr>
          <a:xfrm flipV="1">
            <a:off x="1546167" y="3840218"/>
            <a:ext cx="3896107" cy="591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p:nvPr/>
        </p:nvCxnSpPr>
        <p:spPr>
          <a:xfrm flipV="1">
            <a:off x="1604356" y="3892223"/>
            <a:ext cx="5259394" cy="166899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p:nvPr/>
        </p:nvCxnSpPr>
        <p:spPr>
          <a:xfrm flipH="1">
            <a:off x="6127933" y="2699802"/>
            <a:ext cx="3779177" cy="1672693"/>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p:nvPr/>
        </p:nvCxnSpPr>
        <p:spPr>
          <a:xfrm flipH="1">
            <a:off x="7925216" y="2267712"/>
            <a:ext cx="1767424" cy="183044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p:nvPr/>
        </p:nvCxnSpPr>
        <p:spPr>
          <a:xfrm flipH="1">
            <a:off x="7519806" y="3840218"/>
            <a:ext cx="2387304" cy="54736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Düz Ok Bağlayıcısı 39"/>
          <p:cNvCxnSpPr/>
          <p:nvPr/>
        </p:nvCxnSpPr>
        <p:spPr>
          <a:xfrm flipH="1">
            <a:off x="7115695" y="5247122"/>
            <a:ext cx="2576945" cy="152377"/>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9" name="Yuvarlatılmış Dikdörtgen 48"/>
          <p:cNvSpPr/>
          <p:nvPr/>
        </p:nvSpPr>
        <p:spPr>
          <a:xfrm>
            <a:off x="5026403" y="4113899"/>
            <a:ext cx="2898813" cy="619876"/>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20" name="Metin kutusu 19"/>
          <p:cNvSpPr txBox="1"/>
          <p:nvPr/>
        </p:nvSpPr>
        <p:spPr>
          <a:xfrm>
            <a:off x="4738650" y="-35425"/>
            <a:ext cx="1774845" cy="584775"/>
          </a:xfrm>
          <a:prstGeom prst="rect">
            <a:avLst/>
          </a:prstGeom>
          <a:noFill/>
        </p:spPr>
        <p:txBody>
          <a:bodyPr wrap="none" rtlCol="0">
            <a:spAutoFit/>
          </a:bodyPr>
          <a:lstStyle/>
          <a:p>
            <a:pPr lvl="0">
              <a:defRPr/>
            </a:pPr>
            <a:r>
              <a:rPr lang="tr-TR" sz="3200" dirty="0">
                <a:solidFill>
                  <a:srgbClr val="0070C0"/>
                </a:solidFill>
                <a:latin typeface="Garamond" panose="02020404030301010803" pitchFamily="18" charset="0"/>
              </a:rPr>
              <a:t>Uygulama</a:t>
            </a:r>
          </a:p>
        </p:txBody>
      </p:sp>
    </p:spTree>
    <p:extLst>
      <p:ext uri="{BB962C8B-B14F-4D97-AF65-F5344CB8AC3E}">
        <p14:creationId xmlns:p14="http://schemas.microsoft.com/office/powerpoint/2010/main" val="244680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738650" y="-35425"/>
            <a:ext cx="1774845" cy="584775"/>
          </a:xfrm>
          <a:prstGeom prst="rect">
            <a:avLst/>
          </a:prstGeom>
          <a:noFill/>
        </p:spPr>
        <p:txBody>
          <a:bodyPr wrap="none" rtlCol="0">
            <a:spAutoFit/>
          </a:bodyPr>
          <a:lstStyle/>
          <a:p>
            <a:pPr lvl="0">
              <a:defRPr/>
            </a:pPr>
            <a:r>
              <a:rPr lang="tr-TR" sz="3200" dirty="0">
                <a:solidFill>
                  <a:srgbClr val="0070C0"/>
                </a:solidFill>
                <a:latin typeface="Garamond" panose="02020404030301010803" pitchFamily="18" charset="0"/>
              </a:rPr>
              <a:t>Uygulama</a:t>
            </a:r>
          </a:p>
        </p:txBody>
      </p:sp>
      <p:sp>
        <p:nvSpPr>
          <p:cNvPr id="4" name="Dikdörtgen 3"/>
          <p:cNvSpPr/>
          <p:nvPr/>
        </p:nvSpPr>
        <p:spPr>
          <a:xfrm>
            <a:off x="708788" y="549730"/>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Örnek7</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5" name="Dikdörtgen 4"/>
          <p:cNvSpPr/>
          <p:nvPr/>
        </p:nvSpPr>
        <p:spPr>
          <a:xfrm>
            <a:off x="708788" y="1074285"/>
            <a:ext cx="11126758" cy="1323439"/>
          </a:xfrm>
          <a:prstGeom prst="rect">
            <a:avLst/>
          </a:prstGeom>
        </p:spPr>
        <p:txBody>
          <a:bodyPr wrap="square">
            <a:spAutoFit/>
          </a:bodyPr>
          <a:lstStyle/>
          <a:p>
            <a:pPr algn="just"/>
            <a:r>
              <a:rPr lang="tr-TR" sz="2000" noProof="1" smtClean="0">
                <a:latin typeface="Garamond" panose="02020404030301010803" pitchFamily="18" charset="0"/>
              </a:rPr>
              <a:t>Aşağıdaki tasarıma göre layout dosyasını düzenleyiniz. Tasarım Landscape modunda görüntülenecektir. Dolayısıyla önce aşağıdaki gibi landscape moduna geçiniz. Uygulamanızda split ile ekranı kod ve tasarım biçiminde ikiye bölünüz ve Android Studio’nun tamamı görünecek biçimde ekran görüntüsünü alarak Moodle’a yükleyiniz.</a:t>
            </a:r>
          </a:p>
        </p:txBody>
      </p:sp>
      <p:pic>
        <p:nvPicPr>
          <p:cNvPr id="6" name="Resim 5"/>
          <p:cNvPicPr>
            <a:picLocks noChangeAspect="1"/>
          </p:cNvPicPr>
          <p:nvPr/>
        </p:nvPicPr>
        <p:blipFill>
          <a:blip r:embed="rId2"/>
          <a:stretch>
            <a:fillRect/>
          </a:stretch>
        </p:blipFill>
        <p:spPr>
          <a:xfrm>
            <a:off x="2508232" y="2588644"/>
            <a:ext cx="8010525" cy="3733800"/>
          </a:xfrm>
          <a:prstGeom prst="rect">
            <a:avLst/>
          </a:prstGeom>
        </p:spPr>
      </p:pic>
    </p:spTree>
    <p:extLst>
      <p:ext uri="{BB962C8B-B14F-4D97-AF65-F5344CB8AC3E}">
        <p14:creationId xmlns:p14="http://schemas.microsoft.com/office/powerpoint/2010/main" val="7373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
        <p:nvSpPr>
          <p:cNvPr id="8" name="Dikdörtgen 7"/>
          <p:cNvSpPr/>
          <p:nvPr/>
        </p:nvSpPr>
        <p:spPr>
          <a:xfrm>
            <a:off x="234235" y="584775"/>
            <a:ext cx="10813538" cy="707886"/>
          </a:xfrm>
          <a:prstGeom prst="rect">
            <a:avLst/>
          </a:prstGeom>
        </p:spPr>
        <p:txBody>
          <a:bodyPr wrap="none">
            <a:spAutoFit/>
          </a:bodyPr>
          <a:lstStyle/>
          <a:p>
            <a:pPr lvl="0"/>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Aynı örnekte i</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çteki </a:t>
            </a:r>
            <a:r>
              <a:rPr kumimoji="0" lang="tr-TR" sz="2000" b="0" strike="noStrike" kern="1200" cap="none" spc="0" normalizeH="0" noProof="0" dirty="0" smtClean="0">
                <a:ln>
                  <a:noFill/>
                </a:ln>
                <a:solidFill>
                  <a:prstClr val="black"/>
                </a:solidFill>
                <a:effectLst/>
                <a:uLnTx/>
                <a:uFillTx/>
                <a:latin typeface="Consolas" panose="020B0609020204030204" pitchFamily="49" charset="0"/>
                <a:cs typeface="Times New Roman" panose="02020603050405020304" pitchFamily="18" charset="0"/>
              </a:rPr>
              <a:t>GÜNAYDIN</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içeriğine sahip </a:t>
            </a:r>
            <a:r>
              <a:rPr kumimoji="0" lang="tr-TR" sz="2000" b="0" i="0" u="none" strike="noStrike" kern="1200" cap="none" spc="0" normalizeH="0" noProof="0" dirty="0" err="1" smtClean="0">
                <a:ln>
                  <a:noFill/>
                </a:ln>
                <a:solidFill>
                  <a:prstClr val="black"/>
                </a:solidFill>
                <a:effectLst/>
                <a:uLnTx/>
                <a:uFillTx/>
                <a:latin typeface="Garamond" panose="02020404030301010803" pitchFamily="18" charset="0"/>
                <a:ea typeface="+mn-ea"/>
                <a:cs typeface="+mn-cs"/>
              </a:rPr>
              <a:t>TextView’in</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a:t>
            </a:r>
            <a:r>
              <a:rPr lang="tr-TR" sz="2000" dirty="0" err="1" smtClean="0">
                <a:solidFill>
                  <a:srgbClr val="FF0000"/>
                </a:solidFill>
                <a:latin typeface="Garamond" panose="02020404030301010803" pitchFamily="18" charset="0"/>
              </a:rPr>
              <a:t>layout_width</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a:t>
            </a:r>
          </a:p>
          <a:p>
            <a:pPr lvl="0"/>
            <a:r>
              <a:rPr lang="tr-TR" sz="2000" dirty="0" smtClean="0">
                <a:solidFill>
                  <a:prstClr val="black"/>
                </a:solidFill>
                <a:latin typeface="Garamond" panose="02020404030301010803" pitchFamily="18" charset="0"/>
              </a:rPr>
              <a:t>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yerine </a:t>
            </a:r>
            <a:r>
              <a:rPr lang="tr-TR" sz="2000" dirty="0" err="1" smtClean="0">
                <a:solidFill>
                  <a:srgbClr val="0070C0"/>
                </a:solidFill>
                <a:latin typeface="Garamond" panose="02020404030301010803" pitchFamily="18" charset="0"/>
              </a:rPr>
              <a:t>wrap_content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bu kez içteki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arkaplan</a:t>
            </a:r>
            <a:r>
              <a:rPr lang="tr-TR" sz="2000" dirty="0" smtClean="0">
                <a:solidFill>
                  <a:prstClr val="black"/>
                </a:solidFill>
                <a:latin typeface="Garamond" panose="02020404030301010803" pitchFamily="18" charset="0"/>
              </a:rPr>
              <a:t> rengi (</a:t>
            </a:r>
            <a:r>
              <a:rPr lang="tr-TR" sz="2000" dirty="0" smtClean="0">
                <a:solidFill>
                  <a:schemeClr val="bg2">
                    <a:lumMod val="50000"/>
                  </a:schemeClr>
                </a:solidFill>
                <a:latin typeface="Garamond" panose="02020404030301010803" pitchFamily="18" charset="0"/>
              </a:rPr>
              <a:t>gri</a:t>
            </a:r>
            <a:r>
              <a:rPr lang="tr-TR" sz="2000" dirty="0" smtClean="0">
                <a:solidFill>
                  <a:prstClr val="black"/>
                </a:solidFill>
                <a:latin typeface="Garamond" panose="02020404030301010803" pitchFamily="18" charset="0"/>
              </a:rPr>
              <a:t>) görünebilir.</a:t>
            </a:r>
            <a:endParaRPr kumimoji="0" lang="tr-TR" sz="2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9" name="Dikdörtgen 8"/>
          <p:cNvSpPr/>
          <p:nvPr/>
        </p:nvSpPr>
        <p:spPr>
          <a:xfrm>
            <a:off x="234235" y="215443"/>
            <a:ext cx="112652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Örnek1b</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11" name="Resim 10"/>
          <p:cNvPicPr>
            <a:picLocks noChangeAspect="1"/>
          </p:cNvPicPr>
          <p:nvPr/>
        </p:nvPicPr>
        <p:blipFill>
          <a:blip r:embed="rId2"/>
          <a:stretch>
            <a:fillRect/>
          </a:stretch>
        </p:blipFill>
        <p:spPr>
          <a:xfrm>
            <a:off x="1452239" y="1426549"/>
            <a:ext cx="3767831" cy="5431451"/>
          </a:xfrm>
          <a:prstGeom prst="rect">
            <a:avLst/>
          </a:prstGeom>
        </p:spPr>
      </p:pic>
      <p:sp>
        <p:nvSpPr>
          <p:cNvPr id="13" name="Yuvarlatılmış Dikdörtgen 12"/>
          <p:cNvSpPr/>
          <p:nvPr/>
        </p:nvSpPr>
        <p:spPr>
          <a:xfrm>
            <a:off x="2508780" y="5795862"/>
            <a:ext cx="2020762" cy="13802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pic>
        <p:nvPicPr>
          <p:cNvPr id="2" name="Resim 1"/>
          <p:cNvPicPr>
            <a:picLocks noChangeAspect="1"/>
          </p:cNvPicPr>
          <p:nvPr/>
        </p:nvPicPr>
        <p:blipFill>
          <a:blip r:embed="rId3"/>
          <a:stretch>
            <a:fillRect/>
          </a:stretch>
        </p:blipFill>
        <p:spPr>
          <a:xfrm>
            <a:off x="7464024" y="1502391"/>
            <a:ext cx="4120611" cy="5279766"/>
          </a:xfrm>
          <a:prstGeom prst="rect">
            <a:avLst/>
          </a:prstGeom>
        </p:spPr>
      </p:pic>
    </p:spTree>
    <p:extLst>
      <p:ext uri="{BB962C8B-B14F-4D97-AF65-F5344CB8AC3E}">
        <p14:creationId xmlns:p14="http://schemas.microsoft.com/office/powerpoint/2010/main" val="2496626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761719" y="1685174"/>
            <a:ext cx="3794797" cy="4998770"/>
          </a:xfrm>
          <a:prstGeom prst="rect">
            <a:avLst/>
          </a:prstGeom>
        </p:spPr>
      </p:pic>
      <p:sp>
        <p:nvSpPr>
          <p:cNvPr id="11" name="Dikdörtgen 10"/>
          <p:cNvSpPr/>
          <p:nvPr/>
        </p:nvSpPr>
        <p:spPr>
          <a:xfrm>
            <a:off x="234235" y="215443"/>
            <a:ext cx="110568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Örnek1c</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Dikdörtgen 8"/>
          <p:cNvSpPr/>
          <p:nvPr/>
        </p:nvSpPr>
        <p:spPr>
          <a:xfrm>
            <a:off x="234235" y="584775"/>
            <a:ext cx="11774634" cy="1015663"/>
          </a:xfrm>
          <a:prstGeom prst="rect">
            <a:avLst/>
          </a:prstGeom>
        </p:spPr>
        <p:txBody>
          <a:bodyPr wrap="none">
            <a:spAutoFit/>
          </a:bodyPr>
          <a:lstStyle/>
          <a:p>
            <a:pPr lvl="0"/>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Aynı örnekte</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içteki </a:t>
            </a:r>
            <a:r>
              <a:rPr kumimoji="0" lang="tr-TR" sz="2000" b="0" i="0" u="none" strike="noStrike" kern="1200" cap="none" spc="0" normalizeH="0" noProof="0" dirty="0" err="1" smtClean="0">
                <a:ln>
                  <a:noFill/>
                </a:ln>
                <a:solidFill>
                  <a:prstClr val="black"/>
                </a:solidFill>
                <a:effectLst/>
                <a:uLnTx/>
                <a:uFillTx/>
                <a:latin typeface="Garamond" panose="02020404030301010803" pitchFamily="18" charset="0"/>
                <a:ea typeface="+mn-ea"/>
                <a:cs typeface="+mn-cs"/>
              </a:rPr>
              <a:t>LinearLayout’un</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a:t>
            </a:r>
            <a:r>
              <a:rPr lang="tr-TR" sz="2000" dirty="0" err="1" smtClean="0">
                <a:solidFill>
                  <a:srgbClr val="FF0000"/>
                </a:solidFill>
                <a:latin typeface="Garamond" panose="02020404030301010803" pitchFamily="18" charset="0"/>
              </a:rPr>
              <a:t>layout_height</a:t>
            </a:r>
            <a:r>
              <a:rPr lang="tr-TR" sz="2000" dirty="0" smtClean="0">
                <a:solidFill>
                  <a:srgbClr val="FF0000"/>
                </a:solidFill>
                <a:latin typeface="Garamond" panose="02020404030301010803" pitchFamily="18" charset="0"/>
              </a:rPr>
              <a:t> </a:t>
            </a:r>
            <a:r>
              <a:rPr lang="tr-TR" sz="2000" dirty="0" smtClean="0">
                <a:solidFill>
                  <a:prstClr val="black"/>
                </a:solidFill>
                <a:latin typeface="Garamond" panose="02020404030301010803" pitchFamily="18" charset="0"/>
              </a:rPr>
              <a:t>özelliğini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yaparsak altta kalan yüksekliğin tamamını </a:t>
            </a:r>
          </a:p>
          <a:p>
            <a:pPr lvl="0"/>
            <a:r>
              <a:rPr lang="tr-TR" sz="2000" dirty="0" smtClean="0">
                <a:solidFill>
                  <a:prstClr val="black"/>
                </a:solidFill>
                <a:latin typeface="Garamond" panose="02020404030301010803" pitchFamily="18" charset="0"/>
              </a:rPr>
              <a:t>kaplar. Dolayısıyla içteki </a:t>
            </a:r>
            <a:r>
              <a:rPr lang="tr-TR" sz="2000" dirty="0" err="1">
                <a:solidFill>
                  <a:prstClr val="black"/>
                </a:solidFill>
                <a:latin typeface="Garamond" panose="02020404030301010803" pitchFamily="18" charset="0"/>
              </a:rPr>
              <a:t>LinearLayout’un</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rengi (</a:t>
            </a:r>
            <a:r>
              <a:rPr lang="tr-TR" sz="2000" dirty="0" smtClean="0">
                <a:solidFill>
                  <a:schemeClr val="bg2">
                    <a:lumMod val="50000"/>
                  </a:schemeClr>
                </a:solidFill>
                <a:latin typeface="Garamond" panose="02020404030301010803" pitchFamily="18" charset="0"/>
              </a:rPr>
              <a:t>gri</a:t>
            </a:r>
            <a:r>
              <a:rPr lang="tr-TR" sz="2000" dirty="0" smtClean="0">
                <a:solidFill>
                  <a:prstClr val="black"/>
                </a:solidFill>
                <a:latin typeface="Garamond" panose="02020404030301010803" pitchFamily="18" charset="0"/>
              </a:rPr>
              <a:t>), içerdiği </a:t>
            </a:r>
            <a:r>
              <a:rPr lang="tr-TR" sz="2000" dirty="0" err="1">
                <a:solidFill>
                  <a:prstClr val="black"/>
                </a:solidFill>
                <a:latin typeface="Garamond" panose="02020404030301010803" pitchFamily="18" charset="0"/>
              </a:rPr>
              <a:t>TextView’lerin</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altında </a:t>
            </a:r>
            <a:r>
              <a:rPr lang="tr-TR" sz="2000" dirty="0">
                <a:solidFill>
                  <a:prstClr val="black"/>
                </a:solidFill>
                <a:latin typeface="Garamond" panose="02020404030301010803" pitchFamily="18" charset="0"/>
              </a:rPr>
              <a:t>görünür. </a:t>
            </a:r>
            <a:r>
              <a:rPr lang="tr-TR" sz="2000" dirty="0" smtClean="0">
                <a:solidFill>
                  <a:prstClr val="black"/>
                </a:solidFill>
                <a:latin typeface="Garamond" panose="02020404030301010803" pitchFamily="18" charset="0"/>
              </a:rPr>
              <a:t>Bu kez ana </a:t>
            </a:r>
            <a:r>
              <a:rPr lang="tr-TR" sz="2000" dirty="0" err="1" smtClean="0">
                <a:solidFill>
                  <a:prstClr val="black"/>
                </a:solidFill>
                <a:latin typeface="Garamond" panose="02020404030301010803" pitchFamily="18" charset="0"/>
              </a:rPr>
              <a:t>layout’un</a:t>
            </a:r>
            <a:endParaRPr lang="tr-TR" sz="2000" dirty="0" smtClean="0">
              <a:solidFill>
                <a:prstClr val="black"/>
              </a:solidFill>
              <a:latin typeface="Garamond" panose="02020404030301010803" pitchFamily="18" charset="0"/>
            </a:endParaRPr>
          </a:p>
          <a:p>
            <a:pPr lvl="0"/>
            <a:r>
              <a:rPr lang="tr-TR" sz="2000" dirty="0" err="1" smtClean="0">
                <a:solidFill>
                  <a:prstClr val="black"/>
                </a:solidFill>
                <a:latin typeface="Garamond" panose="02020404030301010803" pitchFamily="18" charset="0"/>
              </a:rPr>
              <a:t>arkaplan</a:t>
            </a:r>
            <a:r>
              <a:rPr lang="tr-TR" sz="2000" dirty="0" smtClean="0">
                <a:solidFill>
                  <a:prstClr val="black"/>
                </a:solidFill>
                <a:latin typeface="Garamond" panose="02020404030301010803" pitchFamily="18" charset="0"/>
              </a:rPr>
              <a:t> rengi (</a:t>
            </a:r>
            <a:r>
              <a:rPr lang="tr-TR" sz="2000" dirty="0" err="1" smtClean="0">
                <a:solidFill>
                  <a:srgbClr val="00B0F0"/>
                </a:solidFill>
                <a:latin typeface="Garamond" panose="02020404030301010803" pitchFamily="18" charset="0"/>
              </a:rPr>
              <a:t>cyan</a:t>
            </a:r>
            <a:r>
              <a:rPr lang="tr-TR" sz="2000" dirty="0" smtClean="0">
                <a:solidFill>
                  <a:prstClr val="black"/>
                </a:solidFill>
                <a:latin typeface="Garamond" panose="02020404030301010803" pitchFamily="18" charset="0"/>
              </a:rPr>
              <a:t>) gözükmez.</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a:t>
            </a:r>
            <a:endParaRPr kumimoji="0" lang="tr-TR" sz="2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2" name="Yuvarlatılmış Dikdörtgen 11"/>
          <p:cNvSpPr/>
          <p:nvPr/>
        </p:nvSpPr>
        <p:spPr>
          <a:xfrm>
            <a:off x="1647646" y="4615132"/>
            <a:ext cx="2020762" cy="13802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w="12700">
                <a:solidFill>
                  <a:srgbClr val="FF0000"/>
                </a:solidFill>
              </a:ln>
              <a:noFill/>
              <a:effectLst/>
              <a:uLnTx/>
              <a:uFillTx/>
              <a:latin typeface="Calibri" panose="020F0502020204030204"/>
              <a:ea typeface="+mn-ea"/>
              <a:cs typeface="+mn-cs"/>
            </a:endParaRPr>
          </a:p>
        </p:txBody>
      </p:sp>
      <p:pic>
        <p:nvPicPr>
          <p:cNvPr id="6" name="Resim 5"/>
          <p:cNvPicPr>
            <a:picLocks noChangeAspect="1"/>
          </p:cNvPicPr>
          <p:nvPr/>
        </p:nvPicPr>
        <p:blipFill>
          <a:blip r:embed="rId3"/>
          <a:stretch>
            <a:fillRect/>
          </a:stretch>
        </p:blipFill>
        <p:spPr>
          <a:xfrm>
            <a:off x="6481202" y="1685174"/>
            <a:ext cx="3850397" cy="4922660"/>
          </a:xfrm>
          <a:prstGeom prst="rect">
            <a:avLst/>
          </a:prstGeom>
        </p:spPr>
      </p:pic>
      <p:sp>
        <p:nvSpPr>
          <p:cNvPr id="8" name="Metin kutusu 7"/>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53828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4192439" y="1442948"/>
            <a:ext cx="4675875" cy="5165018"/>
          </a:xfrm>
          <a:prstGeom prst="rect">
            <a:avLst/>
          </a:prstGeom>
        </p:spPr>
      </p:pic>
      <p:sp>
        <p:nvSpPr>
          <p:cNvPr id="4" name="Dikdörtgen 3"/>
          <p:cNvSpPr/>
          <p:nvPr/>
        </p:nvSpPr>
        <p:spPr>
          <a:xfrm>
            <a:off x="234235" y="215443"/>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Örnek2</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5" name="Dikdörtgen 4"/>
          <p:cNvSpPr/>
          <p:nvPr/>
        </p:nvSpPr>
        <p:spPr>
          <a:xfrm>
            <a:off x="234235" y="584775"/>
            <a:ext cx="5905399" cy="400110"/>
          </a:xfrm>
          <a:prstGeom prst="rect">
            <a:avLst/>
          </a:prstGeom>
        </p:spPr>
        <p:txBody>
          <a:bodyPr wrap="none">
            <a:spAutoFit/>
          </a:bodyPr>
          <a:lstStyle/>
          <a:p>
            <a:pPr lvl="0"/>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Aşağıdaki tasarıma</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göre </a:t>
            </a:r>
            <a:r>
              <a:rPr kumimoji="0" lang="tr-TR" sz="2000" b="0" i="0" u="none" strike="noStrike" kern="1200" cap="none" spc="0" normalizeH="0" noProof="0" dirty="0" err="1" smtClean="0">
                <a:ln>
                  <a:noFill/>
                </a:ln>
                <a:solidFill>
                  <a:prstClr val="black"/>
                </a:solidFill>
                <a:effectLst/>
                <a:uLnTx/>
                <a:uFillTx/>
                <a:latin typeface="Garamond" panose="02020404030301010803" pitchFamily="18" charset="0"/>
                <a:ea typeface="+mn-ea"/>
                <a:cs typeface="+mn-cs"/>
              </a:rPr>
              <a:t>xml</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a:t>
            </a:r>
            <a:r>
              <a:rPr kumimoji="0" lang="tr-TR" sz="2000" b="0" i="0" u="none" strike="noStrike" kern="1200" cap="none" spc="0" normalizeH="0" noProof="0" dirty="0" err="1" smtClean="0">
                <a:ln>
                  <a:noFill/>
                </a:ln>
                <a:solidFill>
                  <a:prstClr val="black"/>
                </a:solidFill>
                <a:effectLst/>
                <a:uLnTx/>
                <a:uFillTx/>
                <a:latin typeface="Garamond" panose="02020404030301010803" pitchFamily="18" charset="0"/>
                <a:ea typeface="+mn-ea"/>
                <a:cs typeface="+mn-cs"/>
              </a:rPr>
              <a:t>layout</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dosyasını düzenleyiniz.</a:t>
            </a:r>
            <a:endParaRPr kumimoji="0" lang="tr-TR" sz="2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6" name="Metin kutusu 5"/>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268210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34235" y="215443"/>
            <a:ext cx="182062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Örnek2-çözüm</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3" name="Resim 2"/>
          <p:cNvPicPr>
            <a:picLocks noChangeAspect="1"/>
          </p:cNvPicPr>
          <p:nvPr/>
        </p:nvPicPr>
        <p:blipFill>
          <a:blip r:embed="rId2"/>
          <a:stretch>
            <a:fillRect/>
          </a:stretch>
        </p:blipFill>
        <p:spPr>
          <a:xfrm>
            <a:off x="3491624" y="491706"/>
            <a:ext cx="4653868" cy="6366294"/>
          </a:xfrm>
          <a:prstGeom prst="rect">
            <a:avLst/>
          </a:prstGeom>
        </p:spPr>
      </p:pic>
      <p:sp>
        <p:nvSpPr>
          <p:cNvPr id="4" name="Metin kutusu 3"/>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147489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34235" y="215443"/>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Örnek3</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5" name="Dikdörtgen 4"/>
          <p:cNvSpPr/>
          <p:nvPr/>
        </p:nvSpPr>
        <p:spPr>
          <a:xfrm>
            <a:off x="234235" y="584775"/>
            <a:ext cx="5905399" cy="400110"/>
          </a:xfrm>
          <a:prstGeom prst="rect">
            <a:avLst/>
          </a:prstGeom>
        </p:spPr>
        <p:txBody>
          <a:bodyPr wrap="none">
            <a:spAutoFit/>
          </a:bodyPr>
          <a:lstStyle/>
          <a:p>
            <a:pPr lvl="0"/>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Aşağıdaki tasarıma</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göre </a:t>
            </a:r>
            <a:r>
              <a:rPr kumimoji="0" lang="tr-TR" sz="2000" b="0" i="0" u="none" strike="noStrike" kern="1200" cap="none" spc="0" normalizeH="0" noProof="0" dirty="0" err="1" smtClean="0">
                <a:ln>
                  <a:noFill/>
                </a:ln>
                <a:solidFill>
                  <a:prstClr val="black"/>
                </a:solidFill>
                <a:effectLst/>
                <a:uLnTx/>
                <a:uFillTx/>
                <a:latin typeface="Garamond" panose="02020404030301010803" pitchFamily="18" charset="0"/>
                <a:ea typeface="+mn-ea"/>
                <a:cs typeface="+mn-cs"/>
              </a:rPr>
              <a:t>xml</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a:t>
            </a:r>
            <a:r>
              <a:rPr kumimoji="0" lang="tr-TR" sz="2000" b="0" i="0" u="none" strike="noStrike" kern="1200" cap="none" spc="0" normalizeH="0" noProof="0" dirty="0" err="1" smtClean="0">
                <a:ln>
                  <a:noFill/>
                </a:ln>
                <a:solidFill>
                  <a:prstClr val="black"/>
                </a:solidFill>
                <a:effectLst/>
                <a:uLnTx/>
                <a:uFillTx/>
                <a:latin typeface="Garamond" panose="02020404030301010803" pitchFamily="18" charset="0"/>
                <a:ea typeface="+mn-ea"/>
                <a:cs typeface="+mn-cs"/>
              </a:rPr>
              <a:t>layout</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ea typeface="+mn-ea"/>
                <a:cs typeface="+mn-cs"/>
              </a:rPr>
              <a:t> dosyasını düzenleyiniz.</a:t>
            </a:r>
            <a:endParaRPr kumimoji="0" lang="tr-TR" sz="2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pic>
        <p:nvPicPr>
          <p:cNvPr id="2" name="Resim 1"/>
          <p:cNvPicPr>
            <a:picLocks noChangeAspect="1"/>
          </p:cNvPicPr>
          <p:nvPr/>
        </p:nvPicPr>
        <p:blipFill>
          <a:blip r:embed="rId2"/>
          <a:stretch>
            <a:fillRect/>
          </a:stretch>
        </p:blipFill>
        <p:spPr>
          <a:xfrm>
            <a:off x="4235570" y="1129256"/>
            <a:ext cx="4522667" cy="5590631"/>
          </a:xfrm>
          <a:prstGeom prst="rect">
            <a:avLst/>
          </a:prstGeom>
        </p:spPr>
      </p:pic>
      <p:sp>
        <p:nvSpPr>
          <p:cNvPr id="6" name="Metin kutusu 5"/>
          <p:cNvSpPr txBox="1"/>
          <p:nvPr/>
        </p:nvSpPr>
        <p:spPr>
          <a:xfrm>
            <a:off x="4365541" y="0"/>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228395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714" y="215442"/>
            <a:ext cx="182062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Örnek3-çözüm</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5" name="Metin kutusu 4"/>
          <p:cNvSpPr txBox="1"/>
          <p:nvPr/>
        </p:nvSpPr>
        <p:spPr>
          <a:xfrm>
            <a:off x="4180981" y="-76946"/>
            <a:ext cx="35190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0" i="0" u="none" strike="noStrike" kern="1200" cap="none" spc="0" normalizeH="0" baseline="0" noProof="0" dirty="0" smtClean="0">
                <a:ln>
                  <a:noFill/>
                </a:ln>
                <a:solidFill>
                  <a:srgbClr val="0070C0"/>
                </a:solidFill>
                <a:effectLst/>
                <a:uLnTx/>
                <a:uFillTx/>
                <a:latin typeface="Garamond" panose="02020404030301010803" pitchFamily="18" charset="0"/>
                <a:ea typeface="+mn-ea"/>
                <a:cs typeface="+mn-cs"/>
              </a:rPr>
              <a:t>İç İçe </a:t>
            </a:r>
            <a:r>
              <a:rPr kumimoji="0" lang="tr-TR" sz="3200" b="0" i="0" u="none" strike="noStrike" kern="1200" cap="none" spc="0" normalizeH="0" baseline="0" noProof="0" dirty="0" err="1" smtClean="0">
                <a:ln>
                  <a:noFill/>
                </a:ln>
                <a:solidFill>
                  <a:srgbClr val="0070C0"/>
                </a:solidFill>
                <a:effectLst/>
                <a:uLnTx/>
                <a:uFillTx/>
                <a:latin typeface="Garamond" panose="02020404030301010803" pitchFamily="18" charset="0"/>
                <a:ea typeface="+mn-ea"/>
                <a:cs typeface="+mn-cs"/>
              </a:rPr>
              <a:t>LinearLayout</a:t>
            </a:r>
            <a:endParaRPr kumimoji="0" lang="tr-TR" sz="3200" b="0" i="0" u="none" strike="noStrike" kern="1200" cap="none" spc="0" normalizeH="0" baseline="0" noProof="0" dirty="0">
              <a:ln>
                <a:noFill/>
              </a:ln>
              <a:solidFill>
                <a:srgbClr val="0070C0"/>
              </a:solidFill>
              <a:effectLst/>
              <a:uLnTx/>
              <a:uFillTx/>
              <a:latin typeface="Garamond" panose="02020404030301010803" pitchFamily="18" charset="0"/>
              <a:ea typeface="+mn-ea"/>
              <a:cs typeface="+mn-cs"/>
            </a:endParaRPr>
          </a:p>
        </p:txBody>
      </p:sp>
      <p:pic>
        <p:nvPicPr>
          <p:cNvPr id="3" name="Resim 2"/>
          <p:cNvPicPr>
            <a:picLocks noChangeAspect="1"/>
          </p:cNvPicPr>
          <p:nvPr/>
        </p:nvPicPr>
        <p:blipFill>
          <a:blip r:embed="rId2"/>
          <a:stretch>
            <a:fillRect/>
          </a:stretch>
        </p:blipFill>
        <p:spPr>
          <a:xfrm>
            <a:off x="179714" y="665486"/>
            <a:ext cx="4257675" cy="6105525"/>
          </a:xfrm>
          <a:prstGeom prst="rect">
            <a:avLst/>
          </a:prstGeom>
        </p:spPr>
      </p:pic>
      <p:sp>
        <p:nvSpPr>
          <p:cNvPr id="6" name="Dikdörtgen 5"/>
          <p:cNvSpPr/>
          <p:nvPr/>
        </p:nvSpPr>
        <p:spPr>
          <a:xfrm>
            <a:off x="3364179" y="2121714"/>
            <a:ext cx="8357321" cy="1938992"/>
          </a:xfrm>
          <a:prstGeom prst="rect">
            <a:avLst/>
          </a:prstGeom>
        </p:spPr>
        <p:txBody>
          <a:bodyPr wrap="square">
            <a:spAutoFit/>
          </a:bodyPr>
          <a:lstStyle/>
          <a:p>
            <a:pPr marL="342900" lvl="0" indent="-342900" algn="just">
              <a:buFont typeface="Wingdings" panose="05000000000000000000" pitchFamily="2" charset="2"/>
              <a:buChar char="v"/>
            </a:pP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ea typeface="+mn-ea"/>
                <a:cs typeface="+mn-cs"/>
              </a:rPr>
              <a:t>Buradaki ince</a:t>
            </a:r>
            <a:r>
              <a:rPr lang="tr-TR" sz="2000" dirty="0">
                <a:solidFill>
                  <a:prstClr val="black"/>
                </a:solidFill>
                <a:latin typeface="Garamond" panose="02020404030301010803" pitchFamily="18" charset="0"/>
              </a:rPr>
              <a:t> </a:t>
            </a:r>
            <a:r>
              <a:rPr lang="tr-TR" sz="2000" dirty="0" smtClean="0">
                <a:solidFill>
                  <a:prstClr val="black"/>
                </a:solidFill>
                <a:latin typeface="Garamond" panose="02020404030301010803" pitchFamily="18" charset="0"/>
              </a:rPr>
              <a:t>nokta, daha geniş olan </a:t>
            </a:r>
            <a:r>
              <a:rPr lang="tr-TR" sz="1100" dirty="0" smtClean="0">
                <a:solidFill>
                  <a:prstClr val="black"/>
                </a:solidFill>
                <a:latin typeface="Garamond" panose="02020404030301010803" pitchFamily="18" charset="0"/>
              </a:rPr>
              <a:t>HELLO WORLD </a:t>
            </a:r>
            <a:r>
              <a:rPr lang="tr-TR" sz="2000" dirty="0" smtClean="0">
                <a:solidFill>
                  <a:prstClr val="black"/>
                </a:solidFill>
                <a:latin typeface="Garamond" panose="02020404030301010803" pitchFamily="18" charset="0"/>
              </a:rPr>
              <a:t>içerikli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a:t>
            </a:r>
            <a:r>
              <a:rPr lang="tr-TR" sz="2000" dirty="0" err="1" smtClean="0">
                <a:solidFill>
                  <a:prstClr val="black"/>
                </a:solidFill>
                <a:latin typeface="Garamond" panose="02020404030301010803" pitchFamily="18" charset="0"/>
              </a:rPr>
              <a:t>genişliğik</a:t>
            </a:r>
            <a:r>
              <a:rPr lang="tr-TR" sz="2000" dirty="0" smtClean="0">
                <a:solidFill>
                  <a:prstClr val="black"/>
                </a:solidFill>
                <a:latin typeface="Garamond" panose="02020404030301010803" pitchFamily="18" charset="0"/>
              </a:rPr>
              <a:t> özelliğinin </a:t>
            </a:r>
            <a:r>
              <a:rPr lang="tr-TR" sz="2000" dirty="0" err="1" smtClean="0">
                <a:solidFill>
                  <a:srgbClr val="0070C0"/>
                </a:solidFill>
                <a:latin typeface="Garamond" panose="02020404030301010803" pitchFamily="18" charset="0"/>
              </a:rPr>
              <a:t>wrap_content</a:t>
            </a:r>
            <a:r>
              <a:rPr lang="tr-TR" sz="2000" dirty="0" smtClean="0">
                <a:solidFill>
                  <a:prstClr val="black"/>
                </a:solidFill>
                <a:latin typeface="Garamond" panose="02020404030301010803" pitchFamily="18" charset="0"/>
              </a:rPr>
              <a:t> olmasıdır. Buna </a:t>
            </a:r>
            <a:r>
              <a:rPr lang="tr-TR" sz="2000" dirty="0">
                <a:solidFill>
                  <a:prstClr val="black"/>
                </a:solidFill>
                <a:latin typeface="Garamond" panose="02020404030301010803" pitchFamily="18" charset="0"/>
              </a:rPr>
              <a:t>g</a:t>
            </a:r>
            <a:r>
              <a:rPr lang="tr-TR" sz="2000" dirty="0" smtClean="0">
                <a:solidFill>
                  <a:prstClr val="black"/>
                </a:solidFill>
                <a:latin typeface="Garamond" panose="02020404030301010803" pitchFamily="18" charset="0"/>
              </a:rPr>
              <a:t>öre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genişliği belirlenir. </a:t>
            </a:r>
          </a:p>
          <a:p>
            <a:pPr lvl="0" algn="just"/>
            <a:endParaRPr lang="tr-TR" sz="2000" dirty="0" smtClean="0">
              <a:solidFill>
                <a:prstClr val="black"/>
              </a:solidFill>
              <a:latin typeface="Garamond" panose="02020404030301010803" pitchFamily="18" charset="0"/>
            </a:endParaRPr>
          </a:p>
          <a:p>
            <a:pPr marL="342900" lvl="0" indent="-342900" algn="just">
              <a:buFont typeface="Wingdings" panose="05000000000000000000" pitchFamily="2" charset="2"/>
              <a:buChar char="v"/>
            </a:pPr>
            <a:r>
              <a:rPr lang="tr-TR" sz="2000" dirty="0" smtClean="0">
                <a:solidFill>
                  <a:prstClr val="black"/>
                </a:solidFill>
                <a:latin typeface="Garamond" panose="02020404030301010803" pitchFamily="18" charset="0"/>
              </a:rPr>
              <a:t> </a:t>
            </a:r>
            <a:r>
              <a:rPr lang="tr-TR" sz="1100" dirty="0" smtClean="0">
                <a:solidFill>
                  <a:prstClr val="black"/>
                </a:solidFill>
                <a:latin typeface="Garamond" panose="02020404030301010803" pitchFamily="18" charset="0"/>
              </a:rPr>
              <a:t>MERHABA</a:t>
            </a:r>
            <a:r>
              <a:rPr lang="tr-TR" sz="2000" dirty="0" smtClean="0">
                <a:solidFill>
                  <a:prstClr val="black"/>
                </a:solidFill>
                <a:latin typeface="Garamond" panose="02020404030301010803" pitchFamily="18" charset="0"/>
              </a:rPr>
              <a:t> içerikli </a:t>
            </a:r>
            <a:r>
              <a:rPr lang="tr-TR" sz="2000" dirty="0" err="1" smtClean="0">
                <a:solidFill>
                  <a:prstClr val="black"/>
                </a:solidFill>
                <a:latin typeface="Garamond" panose="02020404030301010803" pitchFamily="18" charset="0"/>
              </a:rPr>
              <a:t>TextView’in</a:t>
            </a:r>
            <a:r>
              <a:rPr lang="tr-TR" sz="2000" dirty="0" smtClean="0">
                <a:solidFill>
                  <a:prstClr val="black"/>
                </a:solidFill>
                <a:latin typeface="Garamond" panose="02020404030301010803" pitchFamily="18" charset="0"/>
              </a:rPr>
              <a:t> genişliği ise </a:t>
            </a:r>
            <a:r>
              <a:rPr lang="tr-TR" sz="2000" dirty="0" err="1" smtClean="0">
                <a:solidFill>
                  <a:srgbClr val="0070C0"/>
                </a:solidFill>
                <a:latin typeface="Garamond" panose="02020404030301010803" pitchFamily="18" charset="0"/>
              </a:rPr>
              <a:t>match_parent</a:t>
            </a:r>
            <a:r>
              <a:rPr lang="tr-TR" sz="2000" dirty="0" smtClean="0">
                <a:solidFill>
                  <a:srgbClr val="0070C0"/>
                </a:solidFill>
                <a:latin typeface="Garamond" panose="02020404030301010803" pitchFamily="18" charset="0"/>
              </a:rPr>
              <a:t> </a:t>
            </a:r>
            <a:r>
              <a:rPr lang="tr-TR" sz="2000" dirty="0" smtClean="0">
                <a:solidFill>
                  <a:prstClr val="black"/>
                </a:solidFill>
                <a:latin typeface="Garamond" panose="02020404030301010803" pitchFamily="18" charset="0"/>
              </a:rPr>
              <a:t>yapılarak bu </a:t>
            </a:r>
            <a:r>
              <a:rPr lang="tr-TR" sz="2000" dirty="0" err="1" smtClean="0">
                <a:solidFill>
                  <a:prstClr val="black"/>
                </a:solidFill>
                <a:latin typeface="Garamond" panose="02020404030301010803" pitchFamily="18" charset="0"/>
              </a:rPr>
              <a:t>LinearLayout’un</a:t>
            </a:r>
            <a:r>
              <a:rPr lang="tr-TR" sz="2000" dirty="0" smtClean="0">
                <a:solidFill>
                  <a:prstClr val="black"/>
                </a:solidFill>
                <a:latin typeface="Garamond" panose="02020404030301010803" pitchFamily="18" charset="0"/>
              </a:rPr>
              <a:t> genişliğinin tamamını kaplar (</a:t>
            </a:r>
            <a:r>
              <a:rPr lang="tr-TR" sz="2000" dirty="0" err="1" smtClean="0">
                <a:solidFill>
                  <a:prstClr val="black"/>
                </a:solidFill>
                <a:latin typeface="Garamond" panose="02020404030301010803" pitchFamily="18" charset="0"/>
              </a:rPr>
              <a:t>LinearLayout</a:t>
            </a:r>
            <a:r>
              <a:rPr lang="tr-TR" sz="2000" dirty="0" smtClean="0">
                <a:solidFill>
                  <a:prstClr val="black"/>
                </a:solidFill>
                <a:latin typeface="Garamond" panose="02020404030301010803" pitchFamily="18" charset="0"/>
              </a:rPr>
              <a:t> rengi görünmez).</a:t>
            </a:r>
          </a:p>
        </p:txBody>
      </p:sp>
    </p:spTree>
    <p:extLst>
      <p:ext uri="{BB962C8B-B14F-4D97-AF65-F5344CB8AC3E}">
        <p14:creationId xmlns:p14="http://schemas.microsoft.com/office/powerpoint/2010/main" val="59444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738650" y="-35425"/>
            <a:ext cx="266374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200" dirty="0" err="1">
                <a:solidFill>
                  <a:srgbClr val="0070C0"/>
                </a:solidFill>
                <a:latin typeface="Garamond" panose="02020404030301010803" pitchFamily="18" charset="0"/>
              </a:rPr>
              <a:t>Ağırlıklandırma</a:t>
            </a:r>
            <a:endParaRPr lang="tr-TR" sz="3200" dirty="0">
              <a:solidFill>
                <a:srgbClr val="0070C0"/>
              </a:solidFill>
              <a:latin typeface="Garamond" panose="02020404030301010803" pitchFamily="18" charset="0"/>
            </a:endParaRPr>
          </a:p>
        </p:txBody>
      </p:sp>
      <p:sp>
        <p:nvSpPr>
          <p:cNvPr id="6" name="Metin kutusu 5"/>
          <p:cNvSpPr txBox="1"/>
          <p:nvPr/>
        </p:nvSpPr>
        <p:spPr>
          <a:xfrm>
            <a:off x="115105" y="520730"/>
            <a:ext cx="12076895" cy="1908215"/>
          </a:xfrm>
          <a:prstGeom prst="rect">
            <a:avLst/>
          </a:prstGeom>
          <a:noFill/>
        </p:spPr>
        <p:txBody>
          <a:bodyPr wrap="square" rtlCol="0">
            <a:spAutoFit/>
          </a:bodyPr>
          <a:lstStyle/>
          <a:p>
            <a:pPr marL="342900" lvl="0" indent="-342900" algn="just">
              <a:buFont typeface="Wingdings" panose="05000000000000000000" pitchFamily="2" charset="2"/>
              <a:buChar char="v"/>
            </a:pPr>
            <a:r>
              <a:rPr kumimoji="0" lang="tr-TR" sz="2000" b="0" i="0" u="none" strike="noStrike" kern="1200" cap="none" spc="0" normalizeH="0" baseline="0" noProof="0" dirty="0" err="1" smtClean="0">
                <a:ln>
                  <a:noFill/>
                </a:ln>
                <a:solidFill>
                  <a:prstClr val="black"/>
                </a:solidFill>
                <a:effectLst/>
                <a:uLnTx/>
                <a:uFillTx/>
                <a:latin typeface="Garamond" panose="02020404030301010803" pitchFamily="18" charset="0"/>
              </a:rPr>
              <a:t>Ağırlıklandırma</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 </a:t>
            </a:r>
            <a:r>
              <a:rPr kumimoji="0" lang="tr-TR" sz="2000" b="0" i="0" u="none" strike="noStrike" kern="1200" cap="none" spc="0" normalizeH="0" baseline="0" noProof="0" dirty="0">
                <a:ln>
                  <a:noFill/>
                </a:ln>
                <a:solidFill>
                  <a:prstClr val="black"/>
                </a:solidFill>
                <a:effectLst/>
                <a:uLnTx/>
                <a:uFillTx/>
                <a:latin typeface="Garamond" panose="02020404030301010803" pitchFamily="18" charset="0"/>
              </a:rPr>
              <a:t>d</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oğrusal </a:t>
            </a:r>
            <a:r>
              <a:rPr kumimoji="0" lang="tr-TR" sz="2000" b="0" i="0" u="none" strike="noStrike" kern="1200" cap="none" spc="0" normalizeH="0" baseline="0" noProof="0" dirty="0" err="1" smtClean="0">
                <a:ln>
                  <a:noFill/>
                </a:ln>
                <a:solidFill>
                  <a:prstClr val="black"/>
                </a:solidFill>
                <a:effectLst/>
                <a:uLnTx/>
                <a:uFillTx/>
                <a:latin typeface="Garamond" panose="02020404030301010803" pitchFamily="18" charset="0"/>
              </a:rPr>
              <a:t>layout’larda</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 kullandığımız bir özelliktir. Genişlik (veya yüksekliklere) </a:t>
            </a:r>
            <a:r>
              <a:rPr kumimoji="0" lang="tr-TR" sz="2000" b="0" i="0" u="none" strike="noStrike" kern="1200" cap="none" spc="0" normalizeH="0" baseline="0" noProof="0" dirty="0" err="1" smtClean="0">
                <a:ln>
                  <a:noFill/>
                </a:ln>
                <a:solidFill>
                  <a:prstClr val="black"/>
                </a:solidFill>
                <a:effectLst/>
                <a:uLnTx/>
                <a:uFillTx/>
                <a:latin typeface="Garamond" panose="02020404030301010803" pitchFamily="18" charset="0"/>
              </a:rPr>
              <a:t>dp</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 cinsinden bir değer atamak veya içeriği kadar ayarlamak yerine bir ağırlık (</a:t>
            </a:r>
            <a:r>
              <a:rPr lang="tr-TR" sz="2000" dirty="0" err="1" smtClean="0">
                <a:solidFill>
                  <a:srgbClr val="FF0000"/>
                </a:solidFill>
                <a:latin typeface="Garamond" panose="02020404030301010803" pitchFamily="18" charset="0"/>
              </a:rPr>
              <a:t>layout_weight</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rPr>
              <a:t> at</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arız. Bu yöntemde Bir görsel ağırlığının, </a:t>
            </a:r>
            <a:r>
              <a:rPr kumimoji="0" lang="tr-TR" sz="2000" b="0" i="0" u="none" strike="noStrike" kern="1200" cap="none" spc="0" normalizeH="0" baseline="0" noProof="0" dirty="0" err="1" smtClean="0">
                <a:ln>
                  <a:noFill/>
                </a:ln>
                <a:solidFill>
                  <a:prstClr val="black"/>
                </a:solidFill>
                <a:effectLst/>
                <a:uLnTx/>
                <a:uFillTx/>
                <a:latin typeface="Garamond" panose="02020404030301010803" pitchFamily="18" charset="0"/>
              </a:rPr>
              <a:t>layout</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 içinde boş alanın tüm görsellerin ağırlık toplamına oranla bir genişlik (veya yükseklik) kazanır</a:t>
            </a:r>
            <a:r>
              <a:rPr lang="tr-TR" sz="2000" dirty="0">
                <a:solidFill>
                  <a:prstClr val="black"/>
                </a:solidFill>
                <a:latin typeface="Garamond" panose="02020404030301010803" pitchFamily="18" charset="0"/>
              </a:rPr>
              <a:t>. </a:t>
            </a:r>
            <a:endParaRPr lang="tr-TR" sz="2000" dirty="0" smtClean="0">
              <a:solidFill>
                <a:prstClr val="black"/>
              </a:solidFill>
              <a:latin typeface="Garamond" panose="02020404030301010803" pitchFamily="18" charset="0"/>
            </a:endParaRPr>
          </a:p>
          <a:p>
            <a:pPr marL="342900" lvl="0" indent="-342900" algn="just">
              <a:buFont typeface="Wingdings" panose="05000000000000000000" pitchFamily="2" charset="2"/>
              <a:buChar char="v"/>
            </a:pP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Ağırlık</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rPr>
              <a:t> atanan özellik (</a:t>
            </a:r>
            <a:r>
              <a:rPr lang="tr-TR" sz="2000" dirty="0" err="1" smtClean="0">
                <a:solidFill>
                  <a:srgbClr val="FF0000"/>
                </a:solidFill>
                <a:latin typeface="Garamond" panose="02020404030301010803" pitchFamily="18" charset="0"/>
              </a:rPr>
              <a:t>layout_width</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rPr>
              <a:t> veya </a:t>
            </a:r>
            <a:r>
              <a:rPr lang="tr-TR" sz="2000" dirty="0" err="1" smtClean="0">
                <a:solidFill>
                  <a:srgbClr val="FF0000"/>
                </a:solidFill>
                <a:latin typeface="Garamond" panose="02020404030301010803" pitchFamily="18" charset="0"/>
              </a:rPr>
              <a:t>layout_height</a:t>
            </a:r>
            <a:r>
              <a:rPr kumimoji="0" lang="tr-TR" sz="2000" b="0" i="0" u="none" strike="noStrike" kern="1200" cap="none" spc="0" normalizeH="0" noProof="0" dirty="0" smtClean="0">
                <a:ln>
                  <a:noFill/>
                </a:ln>
                <a:solidFill>
                  <a:prstClr val="black"/>
                </a:solidFill>
                <a:effectLst/>
                <a:uLnTx/>
                <a:uFillTx/>
                <a:latin typeface="Garamond" panose="02020404030301010803" pitchFamily="18" charset="0"/>
              </a:rPr>
              <a:t>), artık ağırlığına göre yer alacağından</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 özellik değerinin bir önemi kalmaz ve değeri </a:t>
            </a:r>
            <a:r>
              <a:rPr lang="tr-TR" altLang="tr-TR" sz="2000" dirty="0" smtClean="0">
                <a:solidFill>
                  <a:prstClr val="black"/>
                </a:solidFill>
                <a:latin typeface="Garamond" panose="02020404030301010803" pitchFamily="18" charset="0"/>
              </a:rPr>
              <a:t>"</a:t>
            </a:r>
            <a:r>
              <a:rPr lang="tr-TR" sz="2000" dirty="0" smtClean="0">
                <a:solidFill>
                  <a:prstClr val="black"/>
                </a:solidFill>
                <a:latin typeface="Garamond" panose="02020404030301010803" pitchFamily="18" charset="0"/>
              </a:rPr>
              <a:t>0dp</a:t>
            </a:r>
            <a:r>
              <a:rPr lang="tr-TR" altLang="tr-TR" sz="2000" dirty="0" smtClean="0">
                <a:solidFill>
                  <a:prstClr val="black"/>
                </a:solidFill>
                <a:latin typeface="Garamond" panose="02020404030301010803" pitchFamily="18" charset="0"/>
              </a:rPr>
              <a:t>"</a:t>
            </a:r>
            <a:r>
              <a:rPr kumimoji="0" lang="tr-TR" sz="2000" b="0" i="0" u="none" strike="noStrike" kern="1200" cap="none" spc="0" normalizeH="0" baseline="0" noProof="0" dirty="0" smtClean="0">
                <a:ln>
                  <a:noFill/>
                </a:ln>
                <a:solidFill>
                  <a:prstClr val="black"/>
                </a:solidFill>
                <a:effectLst/>
                <a:uLnTx/>
                <a:uFillTx/>
                <a:latin typeface="Garamond" panose="02020404030301010803" pitchFamily="18" charset="0"/>
              </a:rPr>
              <a:t> yapılır.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ikdörtgen 10"/>
          <p:cNvSpPr/>
          <p:nvPr/>
        </p:nvSpPr>
        <p:spPr>
          <a:xfrm>
            <a:off x="5431395" y="3018320"/>
            <a:ext cx="11281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Örnek4a</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13" name="Resim 12"/>
          <p:cNvPicPr>
            <a:picLocks noChangeAspect="1"/>
          </p:cNvPicPr>
          <p:nvPr/>
        </p:nvPicPr>
        <p:blipFill>
          <a:blip r:embed="rId2"/>
          <a:stretch>
            <a:fillRect/>
          </a:stretch>
        </p:blipFill>
        <p:spPr>
          <a:xfrm>
            <a:off x="0" y="2428945"/>
            <a:ext cx="4748956" cy="4430684"/>
          </a:xfrm>
          <a:prstGeom prst="rect">
            <a:avLst/>
          </a:prstGeom>
        </p:spPr>
      </p:pic>
      <p:sp>
        <p:nvSpPr>
          <p:cNvPr id="10" name="Dikdörtgen 9"/>
          <p:cNvSpPr/>
          <p:nvPr/>
        </p:nvSpPr>
        <p:spPr>
          <a:xfrm>
            <a:off x="3789896" y="3378665"/>
            <a:ext cx="4727312" cy="2585323"/>
          </a:xfrm>
          <a:prstGeom prst="rect">
            <a:avLst/>
          </a:prstGeom>
        </p:spPr>
        <p:txBody>
          <a:bodyPr wrap="square">
            <a:spAutoFit/>
          </a:bodyPr>
          <a:lstStyle/>
          <a:p>
            <a:r>
              <a:rPr lang="tr-TR" dirty="0">
                <a:solidFill>
                  <a:prstClr val="black"/>
                </a:solidFill>
                <a:latin typeface="Garamond" panose="02020404030301010803" pitchFamily="18" charset="0"/>
              </a:rPr>
              <a:t>Örneğin </a:t>
            </a:r>
            <a:r>
              <a:rPr lang="tr-TR" dirty="0" smtClean="0">
                <a:solidFill>
                  <a:prstClr val="black"/>
                </a:solidFill>
                <a:latin typeface="Garamond" panose="02020404030301010803" pitchFamily="18" charset="0"/>
              </a:rPr>
              <a:t>bu </a:t>
            </a:r>
            <a:r>
              <a:rPr lang="tr-TR" dirty="0">
                <a:solidFill>
                  <a:prstClr val="black"/>
                </a:solidFill>
                <a:latin typeface="Garamond" panose="02020404030301010803" pitchFamily="18" charset="0"/>
              </a:rPr>
              <a:t>örnekte üç görsele de ağırlık değeri 1 olarak atandığı için her biri 1/3 oranında bir genişliğe sahip olacaktır. </a:t>
            </a:r>
            <a:endParaRPr lang="tr-TR" dirty="0" smtClean="0">
              <a:solidFill>
                <a:prstClr val="black"/>
              </a:solidFill>
              <a:latin typeface="Garamond" panose="02020404030301010803" pitchFamily="18" charset="0"/>
            </a:endParaRPr>
          </a:p>
          <a:p>
            <a:endParaRPr lang="tr-TR" dirty="0">
              <a:solidFill>
                <a:prstClr val="black"/>
              </a:solidFill>
              <a:latin typeface="Garamond" panose="02020404030301010803" pitchFamily="18" charset="0"/>
            </a:endParaRPr>
          </a:p>
          <a:p>
            <a:r>
              <a:rPr lang="tr-TR" dirty="0" smtClean="0">
                <a:solidFill>
                  <a:prstClr val="black"/>
                </a:solidFill>
                <a:latin typeface="Garamond" panose="02020404030301010803" pitchFamily="18" charset="0"/>
              </a:rPr>
              <a:t>Burada önemli olan görsellerin ağırlıklarının toplam ağırlığa oranlardır. Dolayısıyla ağırlıklar için eşit olacak şekilde başka değerler seçsek de (5,5,5</a:t>
            </a:r>
            <a:r>
              <a:rPr lang="tr-TR" dirty="0" smtClean="0">
                <a:solidFill>
                  <a:prstClr val="black"/>
                </a:solidFill>
                <a:latin typeface="Garamond" panose="02020404030301010803" pitchFamily="18" charset="0"/>
                <a:sym typeface="Wingdings" panose="05000000000000000000" pitchFamily="2" charset="2"/>
              </a:rPr>
              <a:t>5/15=1/3</a:t>
            </a:r>
            <a:r>
              <a:rPr lang="tr-TR" dirty="0" smtClean="0">
                <a:solidFill>
                  <a:prstClr val="black"/>
                </a:solidFill>
                <a:latin typeface="Garamond" panose="02020404030301010803" pitchFamily="18" charset="0"/>
              </a:rPr>
              <a:t> veya 2,2,2</a:t>
            </a:r>
            <a:r>
              <a:rPr lang="tr-TR" dirty="0" smtClean="0">
                <a:solidFill>
                  <a:prstClr val="black"/>
                </a:solidFill>
                <a:latin typeface="Garamond" panose="02020404030301010803" pitchFamily="18" charset="0"/>
                <a:sym typeface="Wingdings" panose="05000000000000000000" pitchFamily="2" charset="2"/>
              </a:rPr>
              <a:t>2/6=1/3</a:t>
            </a:r>
            <a:r>
              <a:rPr lang="tr-TR" dirty="0" smtClean="0">
                <a:solidFill>
                  <a:prstClr val="black"/>
                </a:solidFill>
                <a:latin typeface="Garamond" panose="02020404030301010803" pitchFamily="18" charset="0"/>
              </a:rPr>
              <a:t> gibi) sonuç değişmez.</a:t>
            </a:r>
          </a:p>
        </p:txBody>
      </p:sp>
      <p:pic>
        <p:nvPicPr>
          <p:cNvPr id="14" name="Resim 13"/>
          <p:cNvPicPr>
            <a:picLocks noChangeAspect="1"/>
          </p:cNvPicPr>
          <p:nvPr/>
        </p:nvPicPr>
        <p:blipFill>
          <a:blip r:embed="rId3"/>
          <a:stretch>
            <a:fillRect/>
          </a:stretch>
        </p:blipFill>
        <p:spPr>
          <a:xfrm>
            <a:off x="8538852" y="2527185"/>
            <a:ext cx="3653148" cy="4034627"/>
          </a:xfrm>
          <a:prstGeom prst="rect">
            <a:avLst/>
          </a:prstGeom>
        </p:spPr>
      </p:pic>
    </p:spTree>
    <p:extLst>
      <p:ext uri="{BB962C8B-B14F-4D97-AF65-F5344CB8AC3E}">
        <p14:creationId xmlns:p14="http://schemas.microsoft.com/office/powerpoint/2010/main" val="38301095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3874</TotalTime>
  <Words>843</Words>
  <Application>Microsoft Office PowerPoint</Application>
  <PresentationFormat>Geniş ekran</PresentationFormat>
  <Paragraphs>125</Paragraphs>
  <Slides>22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Arial</vt:lpstr>
      <vt:lpstr>Calibri</vt:lpstr>
      <vt:lpstr>Calibri Light</vt:lpstr>
      <vt:lpstr>Consolas</vt:lpstr>
      <vt:lpstr>Garamond</vt:lpstr>
      <vt:lpstr>Times New Roman</vt:lpstr>
      <vt:lpstr>Wingdings</vt:lpstr>
      <vt:lpstr>Office Teması</vt:lpstr>
      <vt:lpstr>BİLP 210-MOBİL UYGULAMALAR I Hafta 3 Hazırlayan: E. Öner Tartan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43</cp:revision>
  <dcterms:created xsi:type="dcterms:W3CDTF">2019-10-17T11:28:10Z</dcterms:created>
  <dcterms:modified xsi:type="dcterms:W3CDTF">2020-07-23T08:46:48Z</dcterms:modified>
</cp:coreProperties>
</file>