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8" r:id="rId4"/>
    <p:sldId id="270" r:id="rId5"/>
    <p:sldId id="266" r:id="rId6"/>
    <p:sldId id="267" r:id="rId7"/>
    <p:sldId id="271" r:id="rId8"/>
    <p:sldId id="272" r:id="rId9"/>
    <p:sldId id="273" r:id="rId10"/>
    <p:sldId id="279" r:id="rId11"/>
    <p:sldId id="280" r:id="rId12"/>
    <p:sldId id="281" r:id="rId13"/>
    <p:sldId id="275" r:id="rId14"/>
    <p:sldId id="274" r:id="rId15"/>
    <p:sldId id="276" r:id="rId16"/>
    <p:sldId id="278" r:id="rId17"/>
    <p:sldId id="277" r:id="rId18"/>
    <p:sldId id="26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51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6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7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1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4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5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39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D64D-40EF-4093-ABF0-223C6B506D9B}" type="datetimeFigureOut">
              <a:rPr lang="tr-TR" smtClean="0"/>
              <a:t>8.11.2019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7139-0608-4C6D-A567-0257878C9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2706" y="1847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BİLP 210-MOBİL UYGULAMALAR I</a:t>
            </a:r>
            <a:b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</a:br>
            <a: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  <a:t>Hafta 4</a:t>
            </a:r>
            <a:br>
              <a:rPr lang="tr-TR" dirty="0" smtClean="0">
                <a:solidFill>
                  <a:srgbClr val="0070C0"/>
                </a:solidFill>
                <a:latin typeface="Garamond" panose="02020404030301010803" pitchFamily="18" charset="0"/>
              </a:rPr>
            </a:br>
            <a:r>
              <a:rPr lang="tr-TR" sz="2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Hazırlayan: E. Öner Tartan</a:t>
            </a:r>
            <a:endParaRPr lang="tr-TR" sz="2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88056" y="2536167"/>
            <a:ext cx="9560946" cy="36753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 err="1" smtClean="0">
                <a:latin typeface="Garamond" panose="02020404030301010803" pitchFamily="18" charset="0"/>
              </a:rPr>
              <a:t>Padding</a:t>
            </a:r>
            <a:r>
              <a:rPr lang="tr-TR" sz="3200" dirty="0" smtClean="0">
                <a:latin typeface="Garamond" panose="02020404030301010803" pitchFamily="18" charset="0"/>
              </a:rPr>
              <a:t> ve </a:t>
            </a:r>
            <a:r>
              <a:rPr lang="tr-TR" sz="3200" dirty="0" err="1" smtClean="0">
                <a:latin typeface="Garamond" panose="02020404030301010803" pitchFamily="18" charset="0"/>
              </a:rPr>
              <a:t>Margin</a:t>
            </a:r>
            <a:endParaRPr lang="tr-TR" sz="3200" dirty="0" smtClean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err="1" smtClean="0">
                <a:latin typeface="Garamond" panose="02020404030301010803" pitchFamily="18" charset="0"/>
              </a:rPr>
              <a:t>RelativeLayout</a:t>
            </a:r>
            <a:r>
              <a:rPr lang="tr-TR" sz="3200" dirty="0" smtClean="0">
                <a:latin typeface="Garamond" panose="02020404030301010803" pitchFamily="18" charset="0"/>
              </a:rPr>
              <a:t>	</a:t>
            </a:r>
          </a:p>
          <a:p>
            <a:pPr marL="914400" lvl="2"/>
            <a:r>
              <a:rPr lang="tr-TR" dirty="0" smtClean="0">
                <a:latin typeface="Garamond" panose="02020404030301010803" pitchFamily="18" charset="0"/>
              </a:rPr>
              <a:t>Ebeveyn çerçeveye göre konumlandırma </a:t>
            </a:r>
          </a:p>
          <a:p>
            <a:pPr marL="685800" lvl="2" indent="0">
              <a:buNone/>
            </a:pPr>
            <a:r>
              <a:rPr lang="tr-TR" sz="1600" dirty="0" smtClean="0">
                <a:latin typeface="Garamond" panose="02020404030301010803" pitchFamily="18" charset="0"/>
              </a:rPr>
              <a:t>	</a:t>
            </a:r>
            <a:r>
              <a:rPr lang="tr-TR" sz="1600" dirty="0" err="1" smtClean="0">
                <a:latin typeface="Garamond" panose="02020404030301010803" pitchFamily="18" charset="0"/>
              </a:rPr>
              <a:t>alignParentStart</a:t>
            </a:r>
            <a:r>
              <a:rPr lang="tr-TR" sz="1600" dirty="0" smtClean="0">
                <a:latin typeface="Garamond" panose="02020404030301010803" pitchFamily="18" charset="0"/>
              </a:rPr>
              <a:t>  </a:t>
            </a:r>
            <a:r>
              <a:rPr lang="tr-TR" sz="1600" dirty="0">
                <a:latin typeface="Garamond" panose="02020404030301010803" pitchFamily="18" charset="0"/>
              </a:rPr>
              <a:t>(</a:t>
            </a:r>
            <a:r>
              <a:rPr lang="tr-TR" sz="1600" dirty="0" err="1">
                <a:latin typeface="Garamond" panose="02020404030301010803" pitchFamily="18" charset="0"/>
              </a:rPr>
              <a:t>alignParentLeft</a:t>
            </a:r>
            <a:r>
              <a:rPr lang="tr-TR" sz="1600" dirty="0">
                <a:latin typeface="Garamond" panose="02020404030301010803" pitchFamily="18" charset="0"/>
              </a:rPr>
              <a:t>), </a:t>
            </a:r>
            <a:r>
              <a:rPr lang="tr-TR" sz="1600" dirty="0" err="1">
                <a:latin typeface="Garamond" panose="02020404030301010803" pitchFamily="18" charset="0"/>
              </a:rPr>
              <a:t>alignParentEnd</a:t>
            </a:r>
            <a:r>
              <a:rPr lang="tr-TR" sz="1600" dirty="0">
                <a:latin typeface="Garamond" panose="02020404030301010803" pitchFamily="18" charset="0"/>
              </a:rPr>
              <a:t> (</a:t>
            </a:r>
            <a:r>
              <a:rPr lang="tr-TR" sz="1600" dirty="0" err="1">
                <a:latin typeface="Garamond" panose="02020404030301010803" pitchFamily="18" charset="0"/>
              </a:rPr>
              <a:t>alignParentRight</a:t>
            </a:r>
            <a:r>
              <a:rPr lang="tr-TR" sz="1600" dirty="0">
                <a:latin typeface="Garamond" panose="02020404030301010803" pitchFamily="18" charset="0"/>
              </a:rPr>
              <a:t>), </a:t>
            </a:r>
            <a:r>
              <a:rPr lang="tr-TR" sz="1600" dirty="0" err="1">
                <a:latin typeface="Garamond" panose="02020404030301010803" pitchFamily="18" charset="0"/>
              </a:rPr>
              <a:t>alignParentBottom</a:t>
            </a:r>
            <a:r>
              <a:rPr lang="tr-TR" sz="1600" dirty="0">
                <a:latin typeface="Garamond" panose="02020404030301010803" pitchFamily="18" charset="0"/>
              </a:rPr>
              <a:t>, </a:t>
            </a:r>
            <a:r>
              <a:rPr lang="tr-TR" sz="1600" dirty="0" err="1">
                <a:latin typeface="Garamond" panose="02020404030301010803" pitchFamily="18" charset="0"/>
              </a:rPr>
              <a:t>alignParentTop</a:t>
            </a:r>
            <a:r>
              <a:rPr lang="tr-TR" sz="1600" dirty="0">
                <a:latin typeface="Garamond" panose="02020404030301010803" pitchFamily="18" charset="0"/>
              </a:rPr>
              <a:t>     </a:t>
            </a:r>
          </a:p>
          <a:p>
            <a:pPr marL="914400" lvl="2"/>
            <a:r>
              <a:rPr lang="tr-TR" sz="2400" dirty="0" smtClean="0">
                <a:latin typeface="Garamond" panose="02020404030301010803" pitchFamily="18" charset="0"/>
              </a:rPr>
              <a:t>Yatayda ve düşeyde ortalama</a:t>
            </a:r>
          </a:p>
          <a:p>
            <a:pPr marL="685800" lvl="2" indent="0">
              <a:buNone/>
            </a:pPr>
            <a:r>
              <a:rPr lang="tr-TR" sz="1600" dirty="0" smtClean="0">
                <a:latin typeface="Garamond" panose="02020404030301010803" pitchFamily="18" charset="0"/>
              </a:rPr>
              <a:t> 	</a:t>
            </a:r>
            <a:r>
              <a:rPr lang="tr-TR" sz="1600" dirty="0" err="1" smtClean="0">
                <a:latin typeface="Garamond" panose="02020404030301010803" pitchFamily="18" charset="0"/>
              </a:rPr>
              <a:t>layout_centerHorizontal</a:t>
            </a:r>
            <a:r>
              <a:rPr lang="tr-TR" sz="1600" dirty="0">
                <a:latin typeface="Garamond" panose="02020404030301010803" pitchFamily="18" charset="0"/>
              </a:rPr>
              <a:t>, </a:t>
            </a:r>
            <a:r>
              <a:rPr lang="tr-TR" sz="1600" dirty="0" err="1">
                <a:latin typeface="Garamond" panose="02020404030301010803" pitchFamily="18" charset="0"/>
              </a:rPr>
              <a:t>layout_centerVertical</a:t>
            </a:r>
            <a:r>
              <a:rPr lang="tr-TR" sz="1600" dirty="0">
                <a:latin typeface="Garamond" panose="02020404030301010803" pitchFamily="18" charset="0"/>
              </a:rPr>
              <a:t>, </a:t>
            </a:r>
            <a:r>
              <a:rPr lang="tr-TR" sz="1600" dirty="0" err="1">
                <a:latin typeface="Garamond" panose="02020404030301010803" pitchFamily="18" charset="0"/>
              </a:rPr>
              <a:t>layout_centerInParent</a:t>
            </a:r>
            <a:r>
              <a:rPr lang="tr-TR" sz="1600" dirty="0">
                <a:latin typeface="Garamond" panose="02020404030301010803" pitchFamily="18" charset="0"/>
              </a:rPr>
              <a:t>            </a:t>
            </a:r>
            <a:endParaRPr lang="tr-TR" sz="2400" dirty="0">
              <a:latin typeface="Garamond" panose="02020404030301010803" pitchFamily="18" charset="0"/>
            </a:endParaRPr>
          </a:p>
          <a:p>
            <a:pPr marL="914400" lvl="2"/>
            <a:r>
              <a:rPr lang="tr-TR" sz="2400" dirty="0">
                <a:latin typeface="Garamond" panose="02020404030301010803" pitchFamily="18" charset="0"/>
              </a:rPr>
              <a:t>Başka Görsele Göre Konumlandırma</a:t>
            </a:r>
          </a:p>
          <a:p>
            <a:pPr marL="685800" lvl="2" indent="0">
              <a:buNone/>
            </a:pPr>
            <a:r>
              <a:rPr lang="tr-TR" sz="1600" dirty="0" smtClean="0">
                <a:latin typeface="Garamond" panose="02020404030301010803" pitchFamily="18" charset="0"/>
              </a:rPr>
              <a:t>	</a:t>
            </a:r>
            <a:r>
              <a:rPr lang="tr-TR" sz="1600" dirty="0" err="1" smtClean="0">
                <a:latin typeface="Garamond" panose="02020404030301010803" pitchFamily="18" charset="0"/>
              </a:rPr>
              <a:t>layout_toStartOf</a:t>
            </a:r>
            <a:r>
              <a:rPr lang="tr-TR" sz="1600" dirty="0" smtClean="0">
                <a:latin typeface="Garamond" panose="02020404030301010803" pitchFamily="18" charset="0"/>
              </a:rPr>
              <a:t> (</a:t>
            </a:r>
            <a:r>
              <a:rPr lang="tr-TR" sz="1600" dirty="0" err="1" smtClean="0">
                <a:latin typeface="Garamond" panose="02020404030301010803" pitchFamily="18" charset="0"/>
              </a:rPr>
              <a:t>layout_toLeftOf</a:t>
            </a:r>
            <a:r>
              <a:rPr lang="tr-TR" sz="1600" dirty="0" smtClean="0">
                <a:latin typeface="Garamond" panose="02020404030301010803" pitchFamily="18" charset="0"/>
              </a:rPr>
              <a:t>), </a:t>
            </a:r>
            <a:r>
              <a:rPr lang="tr-TR" sz="1600" dirty="0" err="1" smtClean="0">
                <a:latin typeface="Garamond" panose="02020404030301010803" pitchFamily="18" charset="0"/>
              </a:rPr>
              <a:t>layout_toEndOf</a:t>
            </a:r>
            <a:r>
              <a:rPr lang="tr-TR" sz="1600" dirty="0" smtClean="0">
                <a:latin typeface="Garamond" panose="02020404030301010803" pitchFamily="18" charset="0"/>
              </a:rPr>
              <a:t> (</a:t>
            </a:r>
            <a:r>
              <a:rPr lang="tr-TR" sz="1600" dirty="0" err="1" smtClean="0">
                <a:latin typeface="Garamond" panose="02020404030301010803" pitchFamily="18" charset="0"/>
              </a:rPr>
              <a:t>layout_toRightOf</a:t>
            </a:r>
            <a:r>
              <a:rPr lang="tr-TR" sz="1600" dirty="0" smtClean="0">
                <a:latin typeface="Garamond" panose="02020404030301010803" pitchFamily="18" charset="0"/>
              </a:rPr>
              <a:t>), </a:t>
            </a:r>
            <a:r>
              <a:rPr lang="tr-TR" sz="1600" dirty="0" err="1" smtClean="0">
                <a:latin typeface="Garamond" panose="02020404030301010803" pitchFamily="18" charset="0"/>
              </a:rPr>
              <a:t>layout_below</a:t>
            </a:r>
            <a:r>
              <a:rPr lang="tr-TR" sz="1600" dirty="0" smtClean="0">
                <a:latin typeface="Garamond" panose="02020404030301010803" pitchFamily="18" charset="0"/>
              </a:rPr>
              <a:t>, </a:t>
            </a:r>
            <a:r>
              <a:rPr lang="tr-TR" sz="1600" dirty="0" err="1" smtClean="0">
                <a:latin typeface="Garamond" panose="02020404030301010803" pitchFamily="18" charset="0"/>
              </a:rPr>
              <a:t>layout_above</a:t>
            </a:r>
            <a:r>
              <a:rPr lang="tr-TR" sz="1600" dirty="0" smtClean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	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Uygulama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endParaRPr lang="tr-TR" dirty="0">
              <a:latin typeface="Garamond" panose="02020404030301010803" pitchFamily="18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339192" y="2337761"/>
            <a:ext cx="7727831" cy="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5512051" y="1639671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İÇERİK</a:t>
            </a:r>
          </a:p>
        </p:txBody>
      </p:sp>
    </p:spTree>
    <p:extLst>
      <p:ext uri="{BB962C8B-B14F-4D97-AF65-F5344CB8AC3E}">
        <p14:creationId xmlns:p14="http://schemas.microsoft.com/office/powerpoint/2010/main" val="31917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8" y="2191636"/>
            <a:ext cx="5619750" cy="37719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24" y="2429318"/>
            <a:ext cx="5505450" cy="310515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639055" y="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Yatay ve Düşey Ortalama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15433" y="681059"/>
            <a:ext cx="11593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Bir görseli ortalamak için kullanılan üç özellik şunlardır: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628900" lvl="5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layout_centerHorizontal</a:t>
            </a:r>
            <a:endParaRPr lang="tr-TR" dirty="0" smtClean="0">
              <a:latin typeface="Garamond" panose="02020404030301010803" pitchFamily="18" charset="0"/>
            </a:endParaRPr>
          </a:p>
          <a:p>
            <a:pPr marL="2628900" lvl="5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layout_centerVertical</a:t>
            </a:r>
            <a:endParaRPr lang="tr-TR" dirty="0" smtClean="0">
              <a:latin typeface="Garamond" panose="02020404030301010803" pitchFamily="18" charset="0"/>
            </a:endParaRPr>
          </a:p>
          <a:p>
            <a:pPr marL="2628900" lvl="5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layout_centerInParent</a:t>
            </a:r>
            <a:r>
              <a:rPr lang="tr-TR" dirty="0" smtClean="0">
                <a:latin typeface="Garamond" panose="02020404030301010803" pitchFamily="18" charset="0"/>
              </a:rPr>
              <a:t>            </a:t>
            </a:r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716209" y="1822304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21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639055" y="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Yatay ve Düşey Ortalama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83" y="1124393"/>
            <a:ext cx="7153275" cy="2419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17" y="3722605"/>
            <a:ext cx="5027015" cy="285506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151283" y="665630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Örnek3a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75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639055" y="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Yatay ve Düşey Ortalama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99" y="3625703"/>
            <a:ext cx="5418966" cy="307358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62" y="1136577"/>
            <a:ext cx="6381750" cy="226695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151283" y="665630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Örnek3b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04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253765" y="641741"/>
            <a:ext cx="8084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Şu ana kadar </a:t>
            </a:r>
            <a:r>
              <a:rPr lang="tr-TR" sz="2000" dirty="0" err="1" smtClean="0">
                <a:latin typeface="Garamond" panose="02020404030301010803" pitchFamily="18" charset="0"/>
              </a:rPr>
              <a:t>TextView</a:t>
            </a:r>
            <a:r>
              <a:rPr lang="tr-TR" sz="2000" dirty="0" smtClean="0">
                <a:latin typeface="Garamond" panose="02020404030301010803" pitchFamily="18" charset="0"/>
              </a:rPr>
              <a:t> ve </a:t>
            </a:r>
            <a:r>
              <a:rPr lang="tr-TR" sz="2000" dirty="0" err="1" smtClean="0">
                <a:latin typeface="Garamond" panose="02020404030301010803" pitchFamily="18" charset="0"/>
              </a:rPr>
              <a:t>EditText</a:t>
            </a:r>
            <a:r>
              <a:rPr lang="tr-TR" sz="2000" dirty="0" smtClean="0">
                <a:latin typeface="Garamond" panose="02020404030301010803" pitchFamily="18" charset="0"/>
              </a:rPr>
              <a:t> görselini (</a:t>
            </a:r>
            <a:r>
              <a:rPr lang="tr-TR" sz="2000" dirty="0" err="1" smtClean="0">
                <a:latin typeface="Garamond" panose="02020404030301010803" pitchFamily="18" charset="0"/>
              </a:rPr>
              <a:t>view</a:t>
            </a:r>
            <a:r>
              <a:rPr lang="tr-TR" sz="2000" dirty="0" smtClean="0">
                <a:latin typeface="Garamond" panose="02020404030301010803" pitchFamily="18" charset="0"/>
              </a:rPr>
              <a:t>) kullandık. Sık kullanılan bir diğer görsel de resim göstermek için kullanılan </a:t>
            </a:r>
            <a:r>
              <a:rPr lang="tr-TR" sz="2000" dirty="0" err="1" smtClean="0">
                <a:latin typeface="Garamond" panose="02020404030301010803" pitchFamily="18" charset="0"/>
              </a:rPr>
              <a:t>ImageView’dir</a:t>
            </a:r>
            <a:r>
              <a:rPr lang="tr-TR" sz="20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Bir </a:t>
            </a:r>
            <a:r>
              <a:rPr lang="tr-TR" sz="2000" dirty="0" err="1" smtClean="0">
                <a:latin typeface="Garamond" panose="02020404030301010803" pitchFamily="18" charset="0"/>
              </a:rPr>
              <a:t>ImageView</a:t>
            </a:r>
            <a:r>
              <a:rPr lang="tr-TR" sz="2000" dirty="0" smtClean="0">
                <a:latin typeface="Garamond" panose="02020404030301010803" pitchFamily="18" charset="0"/>
              </a:rPr>
              <a:t> görseli kullanırken, bu görselin kaynağı internetten indireceğimiz dosya olabileceği gibi, her zaman kullanmak isteyeceğimiz uygulama içine kayıtlı bir resim de olabilir.</a:t>
            </a:r>
          </a:p>
          <a:p>
            <a:endParaRPr lang="tr-TR" sz="20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 Uygulama </a:t>
            </a:r>
            <a:r>
              <a:rPr lang="tr-TR" sz="2000" dirty="0">
                <a:latin typeface="Garamond" panose="02020404030301010803" pitchFamily="18" charset="0"/>
              </a:rPr>
              <a:t>içine kayıtlı </a:t>
            </a:r>
            <a:r>
              <a:rPr lang="tr-TR" sz="2000" dirty="0" smtClean="0">
                <a:latin typeface="Garamond" panose="02020404030301010803" pitchFamily="18" charset="0"/>
              </a:rPr>
              <a:t>resim dosyasını kullanabilmek için dosyayı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drawable</a:t>
            </a:r>
            <a:r>
              <a:rPr lang="tr-TR" sz="2000" dirty="0" smtClean="0">
                <a:latin typeface="Garamond" panose="02020404030301010803" pitchFamily="18" charset="0"/>
              </a:rPr>
              <a:t>       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   klasörüne kaydetmemiz gerekir.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57" y="3640944"/>
            <a:ext cx="2781300" cy="303847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41" y="1199192"/>
            <a:ext cx="3285714" cy="545714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759825" y="91440"/>
            <a:ext cx="623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Başka Görsele Göre Konumlandırma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911769" y="4598289"/>
            <a:ext cx="806216" cy="17858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2" name="Yuvarlatılmış Dikdörtgen 11"/>
          <p:cNvSpPr/>
          <p:nvPr/>
        </p:nvSpPr>
        <p:spPr>
          <a:xfrm>
            <a:off x="3106376" y="5150380"/>
            <a:ext cx="1189577" cy="18838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8870597" y="753037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smtClean="0">
                <a:solidFill>
                  <a:srgbClr val="7030A0"/>
                </a:solidFill>
                <a:latin typeface="Garamond" panose="02020404030301010803" pitchFamily="18" charset="0"/>
              </a:rPr>
              <a:t>Örnek4a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6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31881" y="1088004"/>
            <a:ext cx="1189605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Yerleştireceğimiz görseli, (</a:t>
            </a:r>
            <a:r>
              <a:rPr lang="tr-TR" sz="2000" dirty="0" err="1" smtClean="0">
                <a:latin typeface="Garamond" panose="02020404030301010803" pitchFamily="18" charset="0"/>
              </a:rPr>
              <a:t>id’sini</a:t>
            </a:r>
            <a:r>
              <a:rPr lang="tr-TR" sz="2000" dirty="0" smtClean="0">
                <a:latin typeface="Garamond" panose="02020404030301010803" pitchFamily="18" charset="0"/>
              </a:rPr>
              <a:t> kullanarak) referans verdiğimiz diğer görselin;</a:t>
            </a:r>
          </a:p>
          <a:p>
            <a:pPr marL="1800000" lvl="1"/>
            <a:r>
              <a:rPr lang="tr-TR" sz="2000" dirty="0" smtClean="0"/>
              <a:t>							</a:t>
            </a:r>
            <a:r>
              <a:rPr lang="tr-TR" sz="2000" u="sng" dirty="0"/>
              <a:t>API 17’den </a:t>
            </a:r>
            <a:r>
              <a:rPr lang="tr-TR" sz="2000" u="sng" dirty="0" smtClean="0"/>
              <a:t>önce</a:t>
            </a:r>
            <a:endParaRPr lang="tr-TR" sz="2000" dirty="0" smtClean="0"/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	</a:t>
            </a:r>
            <a:r>
              <a:rPr lang="tr-TR" sz="2000" dirty="0" smtClean="0">
                <a:latin typeface="Garamond" panose="02020404030301010803" pitchFamily="18" charset="0"/>
              </a:rPr>
              <a:t>soluna konumlandırmak </a:t>
            </a:r>
            <a:r>
              <a:rPr lang="tr-TR" sz="2000" dirty="0">
                <a:latin typeface="Garamond" panose="02020404030301010803" pitchFamily="18" charset="0"/>
              </a:rPr>
              <a:t>için </a:t>
            </a:r>
            <a:r>
              <a:rPr lang="tr-TR" sz="2000" dirty="0" smtClean="0">
                <a:latin typeface="Garamond" panose="02020404030301010803" pitchFamily="18" charset="0"/>
              </a:rPr>
              <a:t>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layout_toStartOf</a:t>
            </a:r>
            <a:r>
              <a:rPr lang="tr-TR" sz="2000" dirty="0" smtClean="0">
                <a:latin typeface="Garamond" panose="02020404030301010803" pitchFamily="18" charset="0"/>
              </a:rPr>
              <a:t>         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layout_toLeftOf</a:t>
            </a:r>
            <a:endParaRPr lang="tr-TR" sz="2000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Garamond" panose="02020404030301010803" pitchFamily="18" charset="0"/>
              </a:rPr>
              <a:t>	</a:t>
            </a:r>
            <a:r>
              <a:rPr lang="tr-TR" sz="2000" dirty="0">
                <a:latin typeface="Garamond" panose="02020404030301010803" pitchFamily="18" charset="0"/>
              </a:rPr>
              <a:t>sağına konumlandırmak için </a:t>
            </a:r>
            <a:r>
              <a:rPr lang="tr-TR" sz="2000" dirty="0" smtClean="0">
                <a:latin typeface="Garamond" panose="02020404030301010803" pitchFamily="18" charset="0"/>
              </a:rPr>
              <a:t>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layout_toEndOf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   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layout_toRightOf</a:t>
            </a:r>
            <a:endParaRPr lang="tr-TR" sz="2000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Garamond" panose="02020404030301010803" pitchFamily="18" charset="0"/>
              </a:rPr>
              <a:t>	</a:t>
            </a:r>
            <a:r>
              <a:rPr lang="tr-TR" sz="2000" dirty="0">
                <a:latin typeface="Garamond" panose="02020404030301010803" pitchFamily="18" charset="0"/>
              </a:rPr>
              <a:t>altına konumlandırmak için </a:t>
            </a:r>
            <a:r>
              <a:rPr lang="tr-TR" sz="2000" dirty="0" smtClean="0">
                <a:latin typeface="Garamond" panose="02020404030301010803" pitchFamily="18" charset="0"/>
              </a:rPr>
              <a:t> 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layout_below</a:t>
            </a:r>
            <a:r>
              <a:rPr lang="tr-TR" sz="2000" dirty="0" smtClean="0">
                <a:latin typeface="Garamond" panose="02020404030301010803" pitchFamily="18" charset="0"/>
              </a:rPr>
              <a:t>		</a:t>
            </a: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Garamond" panose="02020404030301010803" pitchFamily="18" charset="0"/>
              </a:rPr>
              <a:t>	</a:t>
            </a:r>
            <a:r>
              <a:rPr lang="tr-TR" sz="2000" dirty="0">
                <a:latin typeface="Garamond" panose="02020404030301010803" pitchFamily="18" charset="0"/>
              </a:rPr>
              <a:t>üzerine konumlandırmak için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layout_above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	        </a:t>
            </a:r>
          </a:p>
          <a:p>
            <a:pPr marL="1457100"/>
            <a:r>
              <a:rPr lang="tr-TR" sz="2000" dirty="0" smtClean="0">
                <a:latin typeface="Garamond" panose="02020404030301010803" pitchFamily="18" charset="0"/>
              </a:rPr>
              <a:t>						           ifadelerini </a:t>
            </a:r>
            <a:r>
              <a:rPr lang="tr-TR" sz="2000" dirty="0">
                <a:latin typeface="Garamond" panose="02020404030301010803" pitchFamily="18" charset="0"/>
              </a:rPr>
              <a:t>kullanırız. </a:t>
            </a:r>
          </a:p>
          <a:p>
            <a:endParaRPr lang="tr-TR" sz="20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Bu ifadelerden </a:t>
            </a:r>
            <a:r>
              <a:rPr lang="tr-TR" sz="2000" dirty="0" smtClean="0">
                <a:latin typeface="Garamond" panose="02020404030301010803" pitchFamily="18" charset="0"/>
              </a:rPr>
              <a:t>sonra </a:t>
            </a:r>
            <a:r>
              <a:rPr lang="tr-TR" sz="2000" b="1" dirty="0" smtClean="0">
                <a:latin typeface="Garamond" panose="02020404030301010803" pitchFamily="18" charset="0"/>
              </a:rPr>
              <a:t>=</a:t>
            </a:r>
            <a:r>
              <a:rPr lang="tr-TR" sz="2000" dirty="0" smtClean="0">
                <a:latin typeface="Garamond" panose="02020404030301010803" pitchFamily="18" charset="0"/>
              </a:rPr>
              <a:t> işaretinin sağ tarafında </a:t>
            </a:r>
            <a:r>
              <a:rPr lang="tr-TR" sz="2000" dirty="0">
                <a:latin typeface="Garamond" panose="02020404030301010803" pitchFamily="18" charset="0"/>
              </a:rPr>
              <a:t>aşağıdaki örnekteki gibi referans görselin </a:t>
            </a:r>
            <a:r>
              <a:rPr lang="tr-TR" sz="2000" dirty="0" err="1">
                <a:latin typeface="Garamond" panose="02020404030301010803" pitchFamily="18" charset="0"/>
              </a:rPr>
              <a:t>id’si</a:t>
            </a:r>
            <a:r>
              <a:rPr lang="tr-TR" sz="2000" dirty="0">
                <a:latin typeface="Garamond" panose="02020404030301010803" pitchFamily="18" charset="0"/>
              </a:rPr>
              <a:t> gelmelidir. </a:t>
            </a:r>
          </a:p>
          <a:p>
            <a:r>
              <a:rPr lang="tr-TR" sz="2000" dirty="0"/>
              <a:t>	</a:t>
            </a:r>
            <a:endParaRPr lang="tr-TR" sz="2000" dirty="0" smtClean="0"/>
          </a:p>
          <a:p>
            <a:r>
              <a:rPr lang="tr-TR" sz="2000" dirty="0">
                <a:latin typeface="Garamond" panose="02020404030301010803" pitchFamily="18" charset="0"/>
              </a:rPr>
              <a:t>	</a:t>
            </a:r>
            <a:r>
              <a:rPr lang="tr-TR" sz="2000" dirty="0" smtClean="0">
                <a:latin typeface="Garamond" panose="02020404030301010803" pitchFamily="18" charset="0"/>
              </a:rPr>
              <a:t>		</a:t>
            </a:r>
            <a:r>
              <a:rPr lang="tr-TR" sz="2000" dirty="0" err="1" smtClean="0">
                <a:latin typeface="Garamond" panose="02020404030301010803" pitchFamily="18" charset="0"/>
              </a:rPr>
              <a:t>android: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layout_toStartOf</a:t>
            </a:r>
            <a:r>
              <a:rPr lang="tr-TR" sz="2000" dirty="0">
                <a:latin typeface="Garamond" panose="02020404030301010803" pitchFamily="18" charset="0"/>
              </a:rPr>
              <a:t>= "@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/buton1"                gibi.</a:t>
            </a:r>
            <a:endParaRPr lang="tr-TR" sz="2000" dirty="0">
              <a:latin typeface="Garamond" panose="02020404030301010803" pitchFamily="18" charset="0"/>
            </a:endParaRPr>
          </a:p>
          <a:p>
            <a:endParaRPr lang="tr-T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Referans görselin </a:t>
            </a:r>
            <a:r>
              <a:rPr lang="tr-TR" sz="2000" dirty="0" err="1" smtClean="0">
                <a:latin typeface="Garamond" panose="02020404030301010803" pitchFamily="18" charset="0"/>
              </a:rPr>
              <a:t>id’si</a:t>
            </a:r>
            <a:r>
              <a:rPr lang="tr-TR" sz="2000" dirty="0" smtClean="0">
                <a:latin typeface="Garamond" panose="02020404030301010803" pitchFamily="18" charset="0"/>
              </a:rPr>
              <a:t> daha önce verildiği için </a:t>
            </a:r>
            <a:r>
              <a:rPr lang="tr-TR" sz="2000" b="1" dirty="0" smtClean="0">
                <a:latin typeface="Garamond" panose="02020404030301010803" pitchFamily="18" charset="0"/>
              </a:rPr>
              <a:t>+</a:t>
            </a:r>
            <a:r>
              <a:rPr lang="tr-TR" sz="2000" dirty="0" smtClean="0">
                <a:latin typeface="Garamond" panose="02020404030301010803" pitchFamily="18" charset="0"/>
              </a:rPr>
              <a:t> işareti koymamıza gerek yoktur.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Başka bir görseli, yeni eklediğimiz görsele göre konumlandırmayacaksak, yeni görsele bir </a:t>
            </a:r>
            <a:r>
              <a:rPr lang="tr-TR" sz="2000" dirty="0" err="1">
                <a:latin typeface="Garamond" panose="02020404030301010803" pitchFamily="18" charset="0"/>
              </a:rPr>
              <a:t>id</a:t>
            </a:r>
            <a:r>
              <a:rPr lang="tr-TR" sz="2000" dirty="0">
                <a:latin typeface="Garamond" panose="02020404030301010803" pitchFamily="18" charset="0"/>
              </a:rPr>
              <a:t> vermemize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    gerek yoktur</a:t>
            </a:r>
            <a:r>
              <a:rPr lang="tr-TR" sz="2000" dirty="0" smtClean="0">
                <a:latin typeface="Garamond" panose="02020404030301010803" pitchFamily="18" charset="0"/>
              </a:rPr>
              <a:t>.  Bir başka ifadeyle, başka bir görsele referans olmayan bir görsel </a:t>
            </a:r>
            <a:r>
              <a:rPr lang="tr-TR" sz="2000" dirty="0" err="1" smtClean="0">
                <a:latin typeface="Garamond" panose="02020404030301010803" pitchFamily="18" charset="0"/>
              </a:rPr>
              <a:t>id’ye</a:t>
            </a:r>
            <a:r>
              <a:rPr lang="tr-TR" sz="2000" dirty="0" smtClean="0">
                <a:latin typeface="Garamond" panose="02020404030301010803" pitchFamily="18" charset="0"/>
              </a:rPr>
              <a:t> sahip olmak zorunda değildir.</a:t>
            </a:r>
            <a:endParaRPr lang="tr-TR" sz="2000" dirty="0">
              <a:latin typeface="Garamond" panose="02020404030301010803" pitchFamily="18" charset="0"/>
            </a:endParaRPr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4" name="Metin kutusu 3"/>
          <p:cNvSpPr txBox="1"/>
          <p:nvPr/>
        </p:nvSpPr>
        <p:spPr>
          <a:xfrm>
            <a:off x="2634866" y="0"/>
            <a:ext cx="6241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Başka Görsele Göre Konumlandırma</a:t>
            </a:r>
          </a:p>
        </p:txBody>
      </p:sp>
    </p:spTree>
    <p:extLst>
      <p:ext uri="{BB962C8B-B14F-4D97-AF65-F5344CB8AC3E}">
        <p14:creationId xmlns:p14="http://schemas.microsoft.com/office/powerpoint/2010/main" val="21798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90" y="0"/>
            <a:ext cx="4430637" cy="6835368"/>
          </a:xfrm>
          <a:prstGeom prst="rect">
            <a:avLst/>
          </a:prstGeom>
        </p:spPr>
      </p:pic>
      <p:sp>
        <p:nvSpPr>
          <p:cNvPr id="22" name="Dikdörtgen 21"/>
          <p:cNvSpPr/>
          <p:nvPr/>
        </p:nvSpPr>
        <p:spPr>
          <a:xfrm>
            <a:off x="0" y="3612510"/>
            <a:ext cx="49946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http://labs.udacity.com/android-visualizer/#/android/relative-layout-list-item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175770" y="1199192"/>
            <a:ext cx="44005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örneği aşağıdaki linkten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kendiniz deneyebilirsiniz.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İpucu: Verilen linkte önce ana çerçeveyi </a:t>
            </a:r>
            <a:r>
              <a:rPr lang="tr-TR" dirty="0" err="1" smtClean="0">
                <a:latin typeface="Garamond" panose="02020404030301010803" pitchFamily="18" charset="0"/>
              </a:rPr>
              <a:t>LinearLayout’dan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RelativeLayout’a</a:t>
            </a:r>
            <a:endParaRPr lang="tr-TR" dirty="0" smtClean="0">
              <a:latin typeface="Garamond" panose="02020404030301010803" pitchFamily="18" charset="0"/>
            </a:endParaRPr>
          </a:p>
          <a:p>
            <a:r>
              <a:rPr lang="tr-TR" dirty="0" smtClean="0">
                <a:latin typeface="Garamond" panose="02020404030301010803" pitchFamily="18" charset="0"/>
              </a:rPr>
              <a:t>çevirmeniz gerekecektir.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(</a:t>
            </a:r>
            <a:r>
              <a:rPr lang="tr-TR" i="1" dirty="0" smtClean="0">
                <a:latin typeface="Garamond" panose="02020404030301010803" pitchFamily="18" charset="0"/>
              </a:rPr>
              <a:t>Linkte; resim dosyası farklıdır. </a:t>
            </a:r>
            <a:r>
              <a:rPr lang="tr-TR" i="1" dirty="0" err="1" smtClean="0">
                <a:latin typeface="Garamond" panose="02020404030301010803" pitchFamily="18" charset="0"/>
              </a:rPr>
              <a:t>Android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i="1" dirty="0" err="1" smtClean="0">
                <a:latin typeface="Garamond" panose="02020404030301010803" pitchFamily="18" charset="0"/>
              </a:rPr>
              <a:t>Studio’daki</a:t>
            </a:r>
            <a:r>
              <a:rPr lang="tr-TR" i="1" dirty="0" smtClean="0">
                <a:latin typeface="Garamond" panose="02020404030301010803" pitchFamily="18" charset="0"/>
              </a:rPr>
              <a:t> otomatik tamamlama ve düzeltme önerileri yoktur.</a:t>
            </a:r>
            <a:r>
              <a:rPr lang="tr-TR" dirty="0" smtClean="0">
                <a:latin typeface="Garamond" panose="02020404030301010803" pitchFamily="18" charset="0"/>
              </a:rPr>
              <a:t>)</a:t>
            </a:r>
          </a:p>
          <a:p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-40481" y="-23490"/>
            <a:ext cx="782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Garamond" panose="02020404030301010803" pitchFamily="18" charset="0"/>
              </a:rPr>
              <a:t>Başka Görsele Göre Konumlandırma</a:t>
            </a:r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53" y="1773484"/>
            <a:ext cx="3487947" cy="4239002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 flipV="1">
            <a:off x="5573486" y="1977151"/>
            <a:ext cx="4963885" cy="3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5573486" y="2316481"/>
            <a:ext cx="4963885" cy="134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5573486" y="676521"/>
            <a:ext cx="3681877" cy="123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5573486" y="2568153"/>
            <a:ext cx="5030604" cy="280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8704053" y="1185430"/>
            <a:ext cx="1037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Örnek4a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45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27770" y="1168658"/>
            <a:ext cx="10848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Bir görselin yerleşimin kesin hali için, hizalamasını da yapmamız gerekir. Yerleştireceğimiz görseli, </a:t>
            </a:r>
            <a:r>
              <a:rPr lang="tr-TR" sz="2000" dirty="0" err="1">
                <a:latin typeface="Garamond" panose="02020404030301010803" pitchFamily="18" charset="0"/>
              </a:rPr>
              <a:t>id’sini</a:t>
            </a:r>
            <a:r>
              <a:rPr lang="tr-TR" sz="2000" dirty="0">
                <a:latin typeface="Garamond" panose="02020404030301010803" pitchFamily="18" charset="0"/>
              </a:rPr>
              <a:t> kullanarak referans verdiğimiz diğer görselin</a:t>
            </a:r>
            <a:r>
              <a:rPr lang="tr-TR" sz="2000" dirty="0" smtClean="0">
                <a:latin typeface="Garamond" panose="02020404030301010803" pitchFamily="18" charset="0"/>
              </a:rPr>
              <a:t>;</a:t>
            </a:r>
          </a:p>
          <a:p>
            <a:pPr marL="1914300" lvl="1"/>
            <a:r>
              <a:rPr lang="tr-TR" sz="2000" dirty="0" smtClean="0"/>
              <a:t>						</a:t>
            </a:r>
            <a:r>
              <a:rPr lang="tr-TR" sz="2000" u="sng" dirty="0" smtClean="0"/>
              <a:t>API </a:t>
            </a:r>
            <a:r>
              <a:rPr lang="tr-TR" sz="2000" u="sng" dirty="0"/>
              <a:t>17’den önce</a:t>
            </a:r>
            <a:endParaRPr lang="tr-TR" sz="2000" dirty="0"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Garamond" panose="02020404030301010803" pitchFamily="18" charset="0"/>
              </a:rPr>
              <a:t>	solu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layout_alignStart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	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layout_alignLeft</a:t>
            </a:r>
            <a:endParaRPr lang="tr-TR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Garamond" panose="02020404030301010803" pitchFamily="18" charset="0"/>
              </a:rPr>
              <a:t>	sağı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layout_alignEnd</a:t>
            </a:r>
            <a:r>
              <a:rPr lang="tr-TR" sz="2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      	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layout_alignRight</a:t>
            </a:r>
            <a:endParaRPr lang="tr-TR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Garamond" panose="02020404030301010803" pitchFamily="18" charset="0"/>
              </a:rPr>
              <a:t>	altı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 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layout_alignBottom</a:t>
            </a:r>
            <a:endParaRPr lang="tr-TR" sz="2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>
                <a:latin typeface="Garamond" panose="02020404030301010803" pitchFamily="18" charset="0"/>
              </a:rPr>
              <a:t>	üstü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layout_alignTop</a:t>
            </a:r>
            <a:r>
              <a:rPr lang="tr-TR" sz="2000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ifadesini kullanırız. </a:t>
            </a:r>
          </a:p>
          <a:p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Bu ifadelerden sonra aşağıdaki  yandaki örnekteki gibi referans görselin </a:t>
            </a:r>
            <a:r>
              <a:rPr lang="tr-TR" sz="2000" dirty="0" err="1">
                <a:latin typeface="Garamond" panose="02020404030301010803" pitchFamily="18" charset="0"/>
              </a:rPr>
              <a:t>id’si</a:t>
            </a:r>
            <a:r>
              <a:rPr lang="tr-TR" sz="2000" dirty="0">
                <a:latin typeface="Garamond" panose="02020404030301010803" pitchFamily="18" charset="0"/>
              </a:rPr>
              <a:t> gelmelidir.  </a:t>
            </a:r>
            <a:endParaRPr lang="tr-TR" sz="2000" dirty="0" smtClean="0">
              <a:latin typeface="Garamond" panose="02020404030301010803" pitchFamily="18" charset="0"/>
            </a:endParaRPr>
          </a:p>
          <a:p>
            <a:endParaRPr lang="tr-TR" sz="2000" dirty="0">
              <a:latin typeface="Garamond" panose="02020404030301010803" pitchFamily="18" charset="0"/>
            </a:endParaRPr>
          </a:p>
          <a:p>
            <a:r>
              <a:rPr lang="tr-TR" sz="2000" dirty="0" smtClean="0">
                <a:latin typeface="Garamond" panose="02020404030301010803" pitchFamily="18" charset="0"/>
              </a:rPr>
              <a:t>		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	</a:t>
            </a:r>
            <a:r>
              <a:rPr lang="tr-TR" sz="2000" dirty="0" smtClean="0">
                <a:latin typeface="Garamond" panose="02020404030301010803" pitchFamily="18" charset="0"/>
              </a:rPr>
              <a:t>	</a:t>
            </a:r>
            <a:r>
              <a:rPr lang="tr-TR" sz="2000" dirty="0" err="1" smtClean="0">
                <a:latin typeface="Garamond" panose="02020404030301010803" pitchFamily="18" charset="0"/>
              </a:rPr>
              <a:t>android: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layout_alignStart</a:t>
            </a:r>
            <a:r>
              <a:rPr lang="tr-TR" sz="2000" dirty="0" smtClean="0">
                <a:latin typeface="Garamond" panose="02020404030301010803" pitchFamily="18" charset="0"/>
              </a:rPr>
              <a:t>= </a:t>
            </a:r>
            <a:r>
              <a:rPr lang="tr-TR" sz="2000" dirty="0">
                <a:latin typeface="Garamond" panose="02020404030301010803" pitchFamily="18" charset="0"/>
              </a:rPr>
              <a:t>"@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/buton1"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		</a:t>
            </a:r>
            <a:r>
              <a:rPr lang="tr-TR" sz="2000" dirty="0" err="1" smtClean="0">
                <a:latin typeface="Garamond" panose="02020404030301010803" pitchFamily="18" charset="0"/>
              </a:rPr>
              <a:t>android:</a:t>
            </a:r>
            <a:r>
              <a:rPr lang="tr-TR" sz="2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layout_alignEnd</a:t>
            </a:r>
            <a:r>
              <a:rPr lang="tr-TR" sz="2000" dirty="0" smtClean="0">
                <a:latin typeface="Garamond" panose="02020404030301010803" pitchFamily="18" charset="0"/>
              </a:rPr>
              <a:t>= </a:t>
            </a:r>
            <a:r>
              <a:rPr lang="tr-TR" sz="2000" dirty="0">
                <a:latin typeface="Garamond" panose="02020404030301010803" pitchFamily="18" charset="0"/>
              </a:rPr>
              <a:t>"@</a:t>
            </a:r>
            <a:r>
              <a:rPr lang="tr-TR" sz="2000" dirty="0" err="1" smtClean="0">
                <a:latin typeface="Garamond" panose="02020404030301010803" pitchFamily="18" charset="0"/>
              </a:rPr>
              <a:t>id</a:t>
            </a:r>
            <a:r>
              <a:rPr lang="tr-TR" sz="2000" dirty="0" smtClean="0">
                <a:latin typeface="Garamond" panose="02020404030301010803" pitchFamily="18" charset="0"/>
              </a:rPr>
              <a:t>/buton1"         gibi.</a:t>
            </a:r>
            <a:endParaRPr lang="tr-TR" sz="2000" i="1" dirty="0">
              <a:latin typeface="Garamond" panose="02020404030301010803" pitchFamily="18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759825" y="91440"/>
            <a:ext cx="6108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Başka Görsele Göre Konumlandırma</a:t>
            </a:r>
          </a:p>
        </p:txBody>
      </p:sp>
    </p:spTree>
    <p:extLst>
      <p:ext uri="{BB962C8B-B14F-4D97-AF65-F5344CB8AC3E}">
        <p14:creationId xmlns:p14="http://schemas.microsoft.com/office/powerpoint/2010/main" val="27155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21"/>
          <p:cNvSpPr/>
          <p:nvPr/>
        </p:nvSpPr>
        <p:spPr>
          <a:xfrm>
            <a:off x="0" y="6580210"/>
            <a:ext cx="49946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http://labs.udacity.com/android-visualizer/#/android/relative-layout-list-item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0" y="1199192"/>
            <a:ext cx="47927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Önceki slayttaki özellikleri kullanarak aynı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     örneği yapabiliriz.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i="1" dirty="0" smtClean="0">
                <a:latin typeface="Garamond" panose="02020404030301010803" pitchFamily="18" charset="0"/>
              </a:rPr>
              <a:t>KIZ KULESİ </a:t>
            </a:r>
            <a:r>
              <a:rPr lang="tr-TR" dirty="0" smtClean="0">
                <a:latin typeface="Garamond" panose="02020404030301010803" pitchFamily="18" charset="0"/>
              </a:rPr>
              <a:t>içerikli </a:t>
            </a:r>
            <a:r>
              <a:rPr lang="tr-TR" dirty="0" err="1" smtClean="0">
                <a:latin typeface="Garamond" panose="02020404030301010803" pitchFamily="18" charset="0"/>
              </a:rPr>
              <a:t>TextView’in</a:t>
            </a:r>
            <a:r>
              <a:rPr lang="tr-TR" dirty="0" smtClean="0">
                <a:latin typeface="Garamond" panose="02020404030301010803" pitchFamily="18" charset="0"/>
              </a:rPr>
              <a:t> yukarıdan hizalamasını </a:t>
            </a:r>
            <a:r>
              <a:rPr lang="tr-TR" dirty="0" err="1" smtClean="0">
                <a:latin typeface="Garamond" panose="02020404030301010803" pitchFamily="18" charset="0"/>
              </a:rPr>
              <a:t>kizKulesiImageView’e</a:t>
            </a:r>
            <a:r>
              <a:rPr lang="tr-TR" dirty="0" smtClean="0">
                <a:latin typeface="Garamond" panose="02020404030301010803" pitchFamily="18" charset="0"/>
              </a:rPr>
              <a:t> göre yaparsak, aynı </a:t>
            </a:r>
            <a:r>
              <a:rPr lang="tr-TR" dirty="0" err="1" smtClean="0">
                <a:latin typeface="Garamond" panose="02020404030301010803" pitchFamily="18" charset="0"/>
              </a:rPr>
              <a:t>marginTop</a:t>
            </a:r>
            <a:r>
              <a:rPr lang="tr-TR" dirty="0" smtClean="0">
                <a:latin typeface="Garamond" panose="02020404030301010803" pitchFamily="18" charset="0"/>
              </a:rPr>
              <a:t> özelliğini alacaktır(</a:t>
            </a:r>
            <a:r>
              <a:rPr lang="tr-TR" dirty="0" err="1" smtClean="0">
                <a:latin typeface="Garamond" panose="02020404030301010803" pitchFamily="18" charset="0"/>
              </a:rPr>
              <a:t>kizKulesiImageView’in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marginTop</a:t>
            </a:r>
            <a:r>
              <a:rPr lang="tr-TR" dirty="0" smtClean="0">
                <a:latin typeface="Garamond" panose="02020404030301010803" pitchFamily="18" charset="0"/>
              </a:rPr>
              <a:t> özelliği değişirse de aynısını alacaktır). </a:t>
            </a:r>
          </a:p>
          <a:p>
            <a:pPr marL="342900" indent="-342900">
              <a:buFont typeface="+mj-lt"/>
              <a:buAutoNum type="arabicPeriod"/>
            </a:pPr>
            <a:endParaRPr lang="tr-TR" dirty="0" smtClean="0">
              <a:latin typeface="Garamond" panose="020204040303010108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i="1" dirty="0" smtClean="0">
                <a:latin typeface="Garamond" panose="02020404030301010803" pitchFamily="18" charset="0"/>
              </a:rPr>
              <a:t>Salacak / ÜSKÜDAR </a:t>
            </a:r>
            <a:r>
              <a:rPr lang="tr-TR" dirty="0" smtClean="0">
                <a:latin typeface="Garamond" panose="02020404030301010803" pitchFamily="18" charset="0"/>
              </a:rPr>
              <a:t>içerikli </a:t>
            </a:r>
            <a:r>
              <a:rPr lang="tr-TR" dirty="0" err="1" smtClean="0">
                <a:latin typeface="Garamond" panose="02020404030301010803" pitchFamily="18" charset="0"/>
              </a:rPr>
              <a:t>TextView’in</a:t>
            </a:r>
            <a:r>
              <a:rPr lang="tr-TR" dirty="0" smtClean="0">
                <a:latin typeface="Garamond" panose="02020404030301010803" pitchFamily="18" charset="0"/>
              </a:rPr>
              <a:t> soldan </a:t>
            </a:r>
            <a:r>
              <a:rPr lang="tr-TR" dirty="0">
                <a:latin typeface="Garamond" panose="02020404030301010803" pitchFamily="18" charset="0"/>
              </a:rPr>
              <a:t>hizalamasını </a:t>
            </a:r>
            <a:r>
              <a:rPr lang="tr-TR" dirty="0" err="1" smtClean="0">
                <a:latin typeface="Garamond" panose="02020404030301010803" pitchFamily="18" charset="0"/>
              </a:rPr>
              <a:t>kizKulesiTextView’e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göre yaparsak, aynı </a:t>
            </a:r>
            <a:r>
              <a:rPr lang="tr-TR" dirty="0" err="1" smtClean="0">
                <a:latin typeface="Garamond" panose="02020404030301010803" pitchFamily="18" charset="0"/>
              </a:rPr>
              <a:t>marginStart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özelliğini </a:t>
            </a:r>
            <a:r>
              <a:rPr lang="tr-TR" dirty="0" smtClean="0">
                <a:latin typeface="Garamond" panose="02020404030301010803" pitchFamily="18" charset="0"/>
              </a:rPr>
              <a:t>alacaktır(</a:t>
            </a:r>
            <a:r>
              <a:rPr lang="tr-TR" dirty="0" err="1" smtClean="0">
                <a:latin typeface="Garamond" panose="02020404030301010803" pitchFamily="18" charset="0"/>
              </a:rPr>
              <a:t>kizKulesiTextView’in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marginStart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>
                <a:latin typeface="Garamond" panose="02020404030301010803" pitchFamily="18" charset="0"/>
              </a:rPr>
              <a:t>özelliği </a:t>
            </a:r>
            <a:r>
              <a:rPr lang="tr-TR" dirty="0" smtClean="0">
                <a:latin typeface="Garamond" panose="02020404030301010803" pitchFamily="18" charset="0"/>
              </a:rPr>
              <a:t>değişirse de </a:t>
            </a:r>
            <a:r>
              <a:rPr lang="tr-TR" dirty="0">
                <a:latin typeface="Garamond" panose="02020404030301010803" pitchFamily="18" charset="0"/>
              </a:rPr>
              <a:t>aynısını alacaktır). </a:t>
            </a:r>
          </a:p>
          <a:p>
            <a:pPr marL="342900" indent="-342900">
              <a:buFont typeface="+mj-lt"/>
              <a:buAutoNum type="arabicPeriod"/>
            </a:pPr>
            <a:r>
              <a:rPr lang="tr-TR" i="1" dirty="0" smtClean="0">
                <a:latin typeface="Garamond" panose="02020404030301010803" pitchFamily="18" charset="0"/>
              </a:rPr>
              <a:t>500 metre </a:t>
            </a:r>
            <a:r>
              <a:rPr lang="tr-TR" i="1" dirty="0" err="1" smtClean="0">
                <a:latin typeface="Garamond" panose="02020404030301010803" pitchFamily="18" charset="0"/>
              </a:rPr>
              <a:t>uzaklukta</a:t>
            </a:r>
            <a:r>
              <a:rPr lang="tr-TR" i="1" dirty="0" smtClean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içerikli </a:t>
            </a:r>
            <a:r>
              <a:rPr lang="tr-TR" dirty="0" err="1">
                <a:latin typeface="Garamond" panose="02020404030301010803" pitchFamily="18" charset="0"/>
              </a:rPr>
              <a:t>TextView’in</a:t>
            </a:r>
            <a:r>
              <a:rPr lang="tr-TR" dirty="0">
                <a:latin typeface="Garamond" panose="02020404030301010803" pitchFamily="18" charset="0"/>
              </a:rPr>
              <a:t> soldan hizalamasını </a:t>
            </a:r>
            <a:r>
              <a:rPr lang="tr-TR" dirty="0" smtClean="0">
                <a:latin typeface="Garamond" panose="02020404030301010803" pitchFamily="18" charset="0"/>
              </a:rPr>
              <a:t>da üzerindeki iki </a:t>
            </a:r>
            <a:r>
              <a:rPr lang="tr-TR" dirty="0" err="1" smtClean="0">
                <a:latin typeface="Garamond" panose="02020404030301010803" pitchFamily="18" charset="0"/>
              </a:rPr>
              <a:t>TextView’den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     Herhangi birine göre yapabiliriz. Sonuçta üçü de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     Soldan aynı hizadaydı.</a:t>
            </a:r>
            <a:endParaRPr lang="tr-TR" dirty="0">
              <a:latin typeface="Garamond" panose="02020404030301010803" pitchFamily="18" charset="0"/>
            </a:endParaRPr>
          </a:p>
          <a:p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-40481" y="-23490"/>
            <a:ext cx="44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Garamond" panose="02020404030301010803" pitchFamily="18" charset="0"/>
              </a:rPr>
              <a:t>Başka Görsele Göre Konumlandırma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79" y="-1"/>
            <a:ext cx="4409383" cy="6857209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723" y="2268966"/>
            <a:ext cx="3010661" cy="266430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305" y="3910403"/>
            <a:ext cx="2935221" cy="291854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976" y="5634285"/>
            <a:ext cx="2882550" cy="254584"/>
          </a:xfrm>
          <a:prstGeom prst="rect">
            <a:avLst/>
          </a:prstGeom>
        </p:spPr>
      </p:pic>
      <p:sp>
        <p:nvSpPr>
          <p:cNvPr id="27" name="Yuvarlatılmış Dikdörtgen 26"/>
          <p:cNvSpPr/>
          <p:nvPr/>
        </p:nvSpPr>
        <p:spPr>
          <a:xfrm>
            <a:off x="5303324" y="2240318"/>
            <a:ext cx="3145466" cy="266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Yuvarlatılmış Dikdörtgen 27"/>
          <p:cNvSpPr/>
          <p:nvPr/>
        </p:nvSpPr>
        <p:spPr>
          <a:xfrm>
            <a:off x="5303323" y="3940578"/>
            <a:ext cx="3145466" cy="26643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Yuvarlatılmış Dikdörtgen 32"/>
          <p:cNvSpPr/>
          <p:nvPr/>
        </p:nvSpPr>
        <p:spPr>
          <a:xfrm>
            <a:off x="5310976" y="5605912"/>
            <a:ext cx="3145466" cy="26643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807" y="1686810"/>
            <a:ext cx="3708901" cy="4507535"/>
          </a:xfrm>
          <a:prstGeom prst="rect">
            <a:avLst/>
          </a:prstGeom>
        </p:spPr>
      </p:pic>
      <p:cxnSp>
        <p:nvCxnSpPr>
          <p:cNvPr id="35" name="Düz Bağlayıcı 34"/>
          <p:cNvCxnSpPr/>
          <p:nvPr/>
        </p:nvCxnSpPr>
        <p:spPr>
          <a:xfrm>
            <a:off x="8601740" y="1781175"/>
            <a:ext cx="290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/>
          <p:nvPr/>
        </p:nvCxnSpPr>
        <p:spPr>
          <a:xfrm>
            <a:off x="10438376" y="1781175"/>
            <a:ext cx="7374" cy="55245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Bağlayıcı 50"/>
          <p:cNvCxnSpPr/>
          <p:nvPr/>
        </p:nvCxnSpPr>
        <p:spPr>
          <a:xfrm flipV="1">
            <a:off x="10445750" y="2333626"/>
            <a:ext cx="0" cy="23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8448789" y="1105712"/>
            <a:ext cx="105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Örnek4b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33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38314" y="635131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http://labs.udacity.com/android-visualizer/#/android/relative-layout-view-ids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465674" y="2490311"/>
            <a:ext cx="71167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Yandaki tasarıma g</a:t>
            </a: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ö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re </a:t>
            </a:r>
            <a:r>
              <a:rPr lang="tr-TR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TextView'leri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Relative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Layout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kullanarak yerleştiriniz.</a:t>
            </a:r>
          </a:p>
          <a:p>
            <a:endParaRPr lang="tr" sz="20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Aşağıdaki bağlantıda sağlanan tasarım </a:t>
            </a:r>
            <a:r>
              <a:rPr lang="tr-TR" sz="2000" b="1" dirty="0" err="1">
                <a:solidFill>
                  <a:srgbClr val="000000"/>
                </a:solidFill>
                <a:latin typeface="Garamond" panose="02020404030301010803" pitchFamily="18" charset="0"/>
              </a:rPr>
              <a:t>aray</a:t>
            </a: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ü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z</a:t>
            </a: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ü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ü</a:t>
            </a:r>
            <a:r>
              <a:rPr lang="tr-TR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 kullanabilirsiniz.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53" y="1033880"/>
            <a:ext cx="3200400" cy="52292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759825" y="9144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RELATIVE </a:t>
            </a:r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LAYOUT (GÖRECELİ PLAN)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486400" y="1755775"/>
            <a:ext cx="1529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Uygulama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7721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759825" y="91440"/>
            <a:ext cx="657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PADDING ve MARGIN</a:t>
            </a:r>
            <a:endParaRPr lang="tr-TR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04799" y="800636"/>
            <a:ext cx="11720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Padding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>
                <a:latin typeface="Garamond" panose="02020404030301010803" pitchFamily="18" charset="0"/>
              </a:rPr>
              <a:t>kenarlık ile </a:t>
            </a:r>
            <a:r>
              <a:rPr lang="tr-TR" sz="2000" dirty="0" smtClean="0">
                <a:latin typeface="Garamond" panose="02020404030301010803" pitchFamily="18" charset="0"/>
              </a:rPr>
              <a:t>görselin </a:t>
            </a:r>
            <a:r>
              <a:rPr lang="tr-TR" sz="2000" dirty="0">
                <a:latin typeface="Garamond" panose="02020404030301010803" pitchFamily="18" charset="0"/>
              </a:rPr>
              <a:t>içeriği arasındaki kenarlığın içindeki boşluktur. </a:t>
            </a:r>
            <a:r>
              <a:rPr lang="tr-TR" sz="2000" dirty="0" smtClean="0">
                <a:latin typeface="Garamond" panose="02020404030301010803" pitchFamily="18" charset="0"/>
              </a:rPr>
              <a:t>Burada dikkat edilmesi gereken, dolgunun (</a:t>
            </a:r>
            <a:r>
              <a:rPr lang="tr-TR" sz="2000" dirty="0" err="1" smtClean="0">
                <a:latin typeface="Garamond" panose="02020404030301010803" pitchFamily="18" charset="0"/>
              </a:rPr>
              <a:t>padding’in</a:t>
            </a:r>
            <a:r>
              <a:rPr lang="tr-TR" sz="2000" dirty="0" smtClean="0">
                <a:latin typeface="Garamond" panose="02020404030301010803" pitchFamily="18" charset="0"/>
              </a:rPr>
              <a:t>) içeriğin </a:t>
            </a:r>
            <a:r>
              <a:rPr lang="tr-TR" sz="2000" dirty="0">
                <a:latin typeface="Garamond" panose="02020404030301010803" pitchFamily="18" charset="0"/>
              </a:rPr>
              <a:t>çevresine </a:t>
            </a:r>
            <a:r>
              <a:rPr lang="tr-TR" sz="2000" dirty="0" smtClean="0">
                <a:latin typeface="Garamond" panose="02020404030301010803" pitchFamily="18" charset="0"/>
              </a:rPr>
              <a:t>uygulanmasıdır: Aşağıdaki örnekte </a:t>
            </a:r>
            <a:r>
              <a:rPr lang="tr-TR" sz="2000" dirty="0">
                <a:latin typeface="Garamond" panose="02020404030301010803" pitchFamily="18" charset="0"/>
              </a:rPr>
              <a:t>üstte, altta, sağda ve solda (bağımsız olabilir) </a:t>
            </a:r>
            <a:r>
              <a:rPr lang="tr-TR" sz="2000" dirty="0" smtClean="0">
                <a:latin typeface="Garamond" panose="02020404030301010803" pitchFamily="18" charset="0"/>
              </a:rPr>
              <a:t>boşluk </a:t>
            </a:r>
            <a:r>
              <a:rPr lang="tr-TR" sz="2000" dirty="0">
                <a:latin typeface="Garamond" panose="02020404030301010803" pitchFamily="18" charset="0"/>
              </a:rPr>
              <a:t>vardır.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 smtClean="0">
                <a:latin typeface="Garamond" panose="02020404030301010803" pitchFamily="18" charset="0"/>
              </a:rPr>
              <a:t>Margin</a:t>
            </a:r>
            <a:r>
              <a:rPr lang="tr-TR" sz="2000" dirty="0" smtClean="0">
                <a:latin typeface="Garamond" panose="02020404030301010803" pitchFamily="18" charset="0"/>
              </a:rPr>
              <a:t>, </a:t>
            </a:r>
            <a:r>
              <a:rPr lang="tr-TR" sz="2000" dirty="0">
                <a:latin typeface="Garamond" panose="02020404030301010803" pitchFamily="18" charset="0"/>
              </a:rPr>
              <a:t>sınır ile bu </a:t>
            </a:r>
            <a:r>
              <a:rPr lang="tr-TR" sz="2000" dirty="0" smtClean="0">
                <a:latin typeface="Garamond" panose="02020404030301010803" pitchFamily="18" charset="0"/>
              </a:rPr>
              <a:t>görselin </a:t>
            </a:r>
            <a:r>
              <a:rPr lang="tr-TR" sz="2000" dirty="0">
                <a:latin typeface="Garamond" panose="02020404030301010803" pitchFamily="18" charset="0"/>
              </a:rPr>
              <a:t>yanındaki diğer öğeler </a:t>
            </a:r>
            <a:r>
              <a:rPr lang="tr-TR" sz="2000" dirty="0" smtClean="0">
                <a:latin typeface="Garamond" panose="02020404030301010803" pitchFamily="18" charset="0"/>
              </a:rPr>
              <a:t>arasındaki, </a:t>
            </a:r>
            <a:r>
              <a:rPr lang="tr-TR" sz="2000" dirty="0">
                <a:latin typeface="Garamond" panose="02020404030301010803" pitchFamily="18" charset="0"/>
              </a:rPr>
              <a:t>sınır dışındaki boşluklardır. Resimde, kenar boşluğu tüm nesnenin dışındaki gri alandır. Burada dikkat edilmesi </a:t>
            </a:r>
            <a:r>
              <a:rPr lang="tr-TR" sz="2000" dirty="0" smtClean="0">
                <a:latin typeface="Garamond" panose="02020404030301010803" pitchFamily="18" charset="0"/>
              </a:rPr>
              <a:t>gereken, kenar boşluğunun (</a:t>
            </a:r>
            <a:r>
              <a:rPr lang="tr-TR" sz="2000" dirty="0" err="1" smtClean="0">
                <a:latin typeface="Garamond" panose="02020404030301010803" pitchFamily="18" charset="0"/>
              </a:rPr>
              <a:t>margin’in</a:t>
            </a:r>
            <a:r>
              <a:rPr lang="tr-TR" sz="2000" dirty="0" smtClean="0">
                <a:latin typeface="Garamond" panose="02020404030301010803" pitchFamily="18" charset="0"/>
              </a:rPr>
              <a:t>) </a:t>
            </a:r>
            <a:r>
              <a:rPr lang="tr-TR" sz="2000" dirty="0">
                <a:latin typeface="Garamond" panose="02020404030301010803" pitchFamily="18" charset="0"/>
              </a:rPr>
              <a:t>tamamen içeriğin </a:t>
            </a:r>
            <a:r>
              <a:rPr lang="tr-TR" sz="2000" dirty="0" smtClean="0">
                <a:latin typeface="Garamond" panose="02020404030301010803" pitchFamily="18" charset="0"/>
              </a:rPr>
              <a:t>çevresine uygulanmasıdır: Aşağıdaki örnekte üstte</a:t>
            </a:r>
            <a:r>
              <a:rPr lang="tr-TR" sz="2000" dirty="0">
                <a:latin typeface="Garamond" panose="02020404030301010803" pitchFamily="18" charset="0"/>
              </a:rPr>
              <a:t>, altta, sağda ve solda kenar boşlukları vardır.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61" y="3562709"/>
            <a:ext cx="4538811" cy="21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59" y="676215"/>
            <a:ext cx="5887829" cy="248894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59" y="4295955"/>
            <a:ext cx="6125949" cy="250166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759825" y="91440"/>
            <a:ext cx="657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PADDING ve MARGIN</a:t>
            </a:r>
            <a:endParaRPr lang="tr-TR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0" y="348763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Görsel ve içinde bulunduğu </a:t>
            </a:r>
            <a:r>
              <a:rPr lang="tr-TR" dirty="0" err="1" smtClean="0">
                <a:latin typeface="Garamond" panose="02020404030301010803" pitchFamily="18" charset="0"/>
              </a:rPr>
              <a:t>parent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layout</a:t>
            </a:r>
            <a:r>
              <a:rPr lang="tr-TR" dirty="0" smtClean="0">
                <a:latin typeface="Garamond" panose="02020404030301010803" pitchFamily="18" charset="0"/>
              </a:rPr>
              <a:t> aynı arka plan renginde ise </a:t>
            </a:r>
            <a:r>
              <a:rPr lang="tr-TR" dirty="0" err="1" smtClean="0">
                <a:latin typeface="Garamond" panose="02020404030301010803" pitchFamily="18" charset="0"/>
              </a:rPr>
              <a:t>padding</a:t>
            </a:r>
            <a:r>
              <a:rPr lang="tr-TR" dirty="0" smtClean="0">
                <a:latin typeface="Garamond" panose="02020404030301010803" pitchFamily="18" charset="0"/>
              </a:rPr>
              <a:t> ve </a:t>
            </a:r>
            <a:r>
              <a:rPr lang="tr-TR" dirty="0" err="1" smtClean="0">
                <a:latin typeface="Garamond" panose="02020404030301010803" pitchFamily="18" charset="0"/>
              </a:rPr>
              <a:t>margin’in</a:t>
            </a:r>
            <a:r>
              <a:rPr lang="tr-TR" dirty="0" smtClean="0">
                <a:latin typeface="Garamond" panose="02020404030301010803" pitchFamily="18" charset="0"/>
              </a:rPr>
              <a:t> etkisini yukarıda görüldüğü gibi anlayamayız.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Görsele farklı bir arka plan rengi verdiğimizde aşağıdaki gibi </a:t>
            </a:r>
            <a:r>
              <a:rPr lang="tr-TR" dirty="0" err="1" smtClean="0">
                <a:latin typeface="Garamond" panose="02020404030301010803" pitchFamily="18" charset="0"/>
              </a:rPr>
              <a:t>padding</a:t>
            </a:r>
            <a:r>
              <a:rPr lang="tr-TR" dirty="0" smtClean="0">
                <a:latin typeface="Garamond" panose="02020404030301010803" pitchFamily="18" charset="0"/>
              </a:rPr>
              <a:t> ve </a:t>
            </a:r>
            <a:r>
              <a:rPr lang="tr-TR" dirty="0" err="1" smtClean="0">
                <a:latin typeface="Garamond" panose="02020404030301010803" pitchFamily="18" charset="0"/>
              </a:rPr>
              <a:t>margin</a:t>
            </a:r>
            <a:r>
              <a:rPr lang="tr-TR" dirty="0" smtClean="0">
                <a:latin typeface="Garamond" panose="02020404030301010803" pitchFamily="18" charset="0"/>
              </a:rPr>
              <a:t> arasındaki farkı ayırt edebiliriz.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79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34" y="2032986"/>
            <a:ext cx="8520742" cy="430438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759825" y="91440"/>
            <a:ext cx="657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PADDING ve MARGIN</a:t>
            </a:r>
            <a:endParaRPr lang="tr-TR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24523" y="1341985"/>
            <a:ext cx="112459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Aşağıdaki örnekte </a:t>
            </a:r>
            <a:r>
              <a:rPr lang="tr-TR" dirty="0" err="1" smtClean="0">
                <a:latin typeface="Garamond" panose="02020404030301010803" pitchFamily="18" charset="0"/>
              </a:rPr>
              <a:t>parent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layout</a:t>
            </a:r>
            <a:r>
              <a:rPr lang="tr-TR" dirty="0" smtClean="0">
                <a:latin typeface="Garamond" panose="02020404030301010803" pitchFamily="18" charset="0"/>
              </a:rPr>
              <a:t> ile aynı arka plan renginde ve farklı arka plan renginde iken </a:t>
            </a:r>
            <a:r>
              <a:rPr lang="tr-TR" dirty="0" err="1" smtClean="0">
                <a:latin typeface="Garamond" panose="02020404030301010803" pitchFamily="18" charset="0"/>
              </a:rPr>
              <a:t>padding’in</a:t>
            </a:r>
            <a:r>
              <a:rPr lang="tr-TR" dirty="0" smtClean="0">
                <a:latin typeface="Garamond" panose="02020404030301010803" pitchFamily="18" charset="0"/>
              </a:rPr>
              <a:t> görünümü verilmiştir.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08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8" y="1867619"/>
            <a:ext cx="8220075" cy="4572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759825" y="91440"/>
            <a:ext cx="657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PADDING ve MARGIN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677384" y="992840"/>
            <a:ext cx="11310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Eğer her yöne kenar boşluğu (</a:t>
            </a:r>
            <a:r>
              <a:rPr lang="tr-TR" dirty="0" err="1" smtClean="0">
                <a:latin typeface="Garamond" panose="02020404030301010803" pitchFamily="18" charset="0"/>
              </a:rPr>
              <a:t>margin</a:t>
            </a:r>
            <a:r>
              <a:rPr lang="tr-TR" dirty="0">
                <a:latin typeface="Garamond" panose="02020404030301010803" pitchFamily="18" charset="0"/>
              </a:rPr>
              <a:t>)</a:t>
            </a:r>
            <a:r>
              <a:rPr lang="tr-TR" dirty="0" smtClean="0">
                <a:latin typeface="Garamond" panose="02020404030301010803" pitchFamily="18" charset="0"/>
              </a:rPr>
              <a:t> bırakacaksak sadece </a:t>
            </a:r>
            <a:r>
              <a:rPr lang="tr-TR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layout_margin</a:t>
            </a:r>
            <a:r>
              <a:rPr lang="tr-TR" dirty="0" smtClean="0">
                <a:latin typeface="Garamond" panose="02020404030301010803" pitchFamily="18" charset="0"/>
              </a:rPr>
              <a:t> özelliğini kullanarak değeri belirtmemiz yeterlidir.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6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45" y="1835180"/>
            <a:ext cx="7248525" cy="461962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2759825" y="91440"/>
            <a:ext cx="657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FF0000"/>
                </a:solidFill>
              </a:rPr>
              <a:t>PADDING ve MARGIN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37438" y="886365"/>
            <a:ext cx="119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Eğer her yöne içten dolgu boşluğu (</a:t>
            </a:r>
            <a:r>
              <a:rPr lang="tr-TR" dirty="0" err="1" smtClean="0">
                <a:latin typeface="Garamond" panose="02020404030301010803" pitchFamily="18" charset="0"/>
              </a:rPr>
              <a:t>padding</a:t>
            </a:r>
            <a:r>
              <a:rPr lang="tr-TR" dirty="0" smtClean="0">
                <a:latin typeface="Garamond" panose="02020404030301010803" pitchFamily="18" charset="0"/>
              </a:rPr>
              <a:t>) bırakacaksak sadece </a:t>
            </a:r>
            <a:r>
              <a:rPr lang="tr-TR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layout_padding</a:t>
            </a:r>
            <a:r>
              <a:rPr lang="tr-TR" dirty="0" smtClean="0">
                <a:latin typeface="Garamond" panose="02020404030301010803" pitchFamily="18" charset="0"/>
              </a:rPr>
              <a:t> özelliğini kullanarak değeri belirtmemiz yeterlidir.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73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759825" y="9144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RELATIVE LAYOUT (GÖRECELİ PLAN)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29125" y="922241"/>
            <a:ext cx="114466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Bu tasarım biçiminde, görseller yerleştirilirken başka bir görsele veya </a:t>
            </a:r>
            <a:r>
              <a:rPr lang="tr-TR" sz="2000" dirty="0" err="1" smtClean="0">
                <a:latin typeface="Garamond" panose="02020404030301010803" pitchFamily="18" charset="0"/>
              </a:rPr>
              <a:t>layout’a</a:t>
            </a:r>
            <a:r>
              <a:rPr lang="tr-TR" sz="2000" dirty="0" smtClean="0">
                <a:latin typeface="Garamond" panose="02020404030301010803" pitchFamily="18" charset="0"/>
              </a:rPr>
              <a:t> göre konumlandırılır. Bir başka deyişle bir görsel yerleştirilirken başka bir görsel referans verilir (</a:t>
            </a:r>
            <a:r>
              <a:rPr lang="tr-TR" sz="2000" dirty="0" err="1" smtClean="0">
                <a:latin typeface="Garamond" panose="02020404030301010803" pitchFamily="18" charset="0"/>
              </a:rPr>
              <a:t>x’in</a:t>
            </a:r>
            <a:r>
              <a:rPr lang="tr-TR" sz="2000" dirty="0" smtClean="0">
                <a:latin typeface="Garamond" panose="02020404030301010803" pitchFamily="18" charset="0"/>
              </a:rPr>
              <a:t> sağına yerleştir, </a:t>
            </a:r>
            <a:r>
              <a:rPr lang="tr-TR" sz="2000" dirty="0" err="1" smtClean="0">
                <a:latin typeface="Garamond" panose="02020404030301010803" pitchFamily="18" charset="0"/>
              </a:rPr>
              <a:t>parent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layout’un</a:t>
            </a:r>
            <a:r>
              <a:rPr lang="tr-TR" sz="2000" dirty="0" smtClean="0">
                <a:latin typeface="Garamond" panose="02020404030301010803" pitchFamily="18" charset="0"/>
              </a:rPr>
              <a:t> üzerine hizala gibi).</a:t>
            </a:r>
          </a:p>
          <a:p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Ancak göreceli plan kullanırken bir görseli başka bir görsele veya </a:t>
            </a:r>
            <a:r>
              <a:rPr lang="tr-TR" sz="2000" dirty="0" err="1" smtClean="0">
                <a:latin typeface="Garamond" panose="02020404030301010803" pitchFamily="18" charset="0"/>
              </a:rPr>
              <a:t>layout’a</a:t>
            </a:r>
            <a:r>
              <a:rPr lang="tr-TR" sz="2000" dirty="0" smtClean="0">
                <a:latin typeface="Garamond" panose="02020404030301010803" pitchFamily="18" charset="0"/>
              </a:rPr>
              <a:t> referans vererek yerleştirebilmemiz için  referans olan görsel/</a:t>
            </a:r>
            <a:r>
              <a:rPr lang="tr-TR" sz="2000" dirty="0" err="1" smtClean="0">
                <a:latin typeface="Garamond" panose="02020404030301010803" pitchFamily="18" charset="0"/>
              </a:rPr>
              <a:t>layout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bir </a:t>
            </a:r>
            <a:r>
              <a:rPr lang="tr-TR" sz="2000" dirty="0" err="1" smtClean="0">
                <a:latin typeface="Garamond" panose="02020404030301010803" pitchFamily="18" charset="0"/>
              </a:rPr>
              <a:t>id’ye</a:t>
            </a:r>
            <a:r>
              <a:rPr lang="tr-TR" sz="2000" dirty="0" smtClean="0">
                <a:latin typeface="Garamond" panose="02020404030301010803" pitchFamily="18" charset="0"/>
              </a:rPr>
              <a:t> sahip olmalıdır. Böylelikle </a:t>
            </a:r>
            <a:r>
              <a:rPr lang="tr-TR" sz="2000" dirty="0" err="1" smtClean="0">
                <a:latin typeface="Garamond" panose="02020404030301010803" pitchFamily="18" charset="0"/>
              </a:rPr>
              <a:t>id’leri</a:t>
            </a:r>
            <a:r>
              <a:rPr lang="tr-TR" sz="2000" dirty="0" smtClean="0">
                <a:latin typeface="Garamond" panose="02020404030301010803" pitchFamily="18" charset="0"/>
              </a:rPr>
              <a:t> kullanarak referans olarak kullanacağımız görseli/</a:t>
            </a:r>
            <a:r>
              <a:rPr lang="tr-TR" sz="2000" dirty="0" err="1" smtClean="0">
                <a:latin typeface="Garamond" panose="02020404030301010803" pitchFamily="18" charset="0"/>
              </a:rPr>
              <a:t>layout’u</a:t>
            </a:r>
            <a:r>
              <a:rPr lang="tr-TR" sz="2000" dirty="0" smtClean="0">
                <a:latin typeface="Garamond" panose="02020404030301010803" pitchFamily="18" charset="0"/>
              </a:rPr>
              <a:t> belirtebiliriz.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20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 Yeni bir </a:t>
            </a:r>
            <a:r>
              <a:rPr lang="tr-TR" sz="2000" dirty="0" err="1" smtClean="0">
                <a:latin typeface="Garamond" panose="02020404030301010803" pitchFamily="18" charset="0"/>
              </a:rPr>
              <a:t>id’yi</a:t>
            </a:r>
            <a:r>
              <a:rPr lang="tr-TR" sz="2000" dirty="0" smtClean="0">
                <a:latin typeface="Garamond" panose="02020404030301010803" pitchFamily="18" charset="0"/>
              </a:rPr>
              <a:t> aşağıdaki gibi veririz. </a:t>
            </a:r>
          </a:p>
          <a:p>
            <a:endParaRPr lang="tr-TR" sz="2400" dirty="0" smtClean="0"/>
          </a:p>
          <a:p>
            <a:r>
              <a:rPr lang="tr-TR" sz="2400" dirty="0" smtClean="0"/>
              <a:t>	</a:t>
            </a:r>
            <a:r>
              <a:rPr lang="tr-TR" sz="2400" dirty="0" err="1" smtClean="0"/>
              <a:t>android:id</a:t>
            </a:r>
            <a:r>
              <a:rPr lang="tr-TR" sz="2400" dirty="0" smtClean="0"/>
              <a:t>=</a:t>
            </a:r>
            <a:r>
              <a:rPr lang="tr-TR" sz="2400" dirty="0"/>
              <a:t> </a:t>
            </a:r>
            <a:r>
              <a:rPr lang="tr-TR" sz="2400" dirty="0" smtClean="0"/>
              <a:t>"@+</a:t>
            </a:r>
            <a:r>
              <a:rPr lang="tr-TR" sz="2400" dirty="0" err="1"/>
              <a:t>id</a:t>
            </a:r>
            <a:r>
              <a:rPr lang="tr-TR" sz="2400" dirty="0"/>
              <a:t>/buton1"</a:t>
            </a:r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+ işareti İlk kez bir </a:t>
            </a:r>
            <a:r>
              <a:rPr lang="tr-TR" sz="2000" dirty="0" err="1">
                <a:latin typeface="Garamond" panose="02020404030301010803" pitchFamily="18" charset="0"/>
              </a:rPr>
              <a:t>id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verdiğimizin göstergesidir. Bu </a:t>
            </a:r>
            <a:r>
              <a:rPr lang="tr-TR" sz="2000" dirty="0" err="1" smtClean="0">
                <a:latin typeface="Garamond" panose="02020404030301010803" pitchFamily="18" charset="0"/>
              </a:rPr>
              <a:t>id’yi</a:t>
            </a:r>
            <a:r>
              <a:rPr lang="tr-TR" sz="2000" dirty="0" smtClean="0">
                <a:latin typeface="Garamond" panose="02020404030301010803" pitchFamily="18" charset="0"/>
              </a:rPr>
              <a:t> ileride referans olarak kullanılırken</a:t>
            </a:r>
          </a:p>
          <a:p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   başına + yazmayız.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059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7047" y="610136"/>
            <a:ext cx="1119187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Hizalamada diğer bir görsel yerine, görselin içinde </a:t>
            </a:r>
            <a:r>
              <a:rPr lang="tr-TR" sz="2000" dirty="0" smtClean="0">
                <a:latin typeface="Garamond" panose="02020404030301010803" pitchFamily="18" charset="0"/>
              </a:rPr>
              <a:t>bulunduğu (</a:t>
            </a:r>
            <a:r>
              <a:rPr lang="tr-TR" sz="2000" dirty="0" err="1">
                <a:latin typeface="Garamond" panose="02020404030301010803" pitchFamily="18" charset="0"/>
              </a:rPr>
              <a:t>ebeveyni:parent</a:t>
            </a:r>
            <a:r>
              <a:rPr lang="tr-TR" sz="2000" dirty="0">
                <a:latin typeface="Garamond" panose="02020404030301010803" pitchFamily="18" charset="0"/>
              </a:rPr>
              <a:t>) </a:t>
            </a:r>
            <a:r>
              <a:rPr lang="tr-TR" sz="2000" dirty="0" err="1" smtClean="0">
                <a:latin typeface="Garamond" panose="02020404030301010803" pitchFamily="18" charset="0"/>
              </a:rPr>
              <a:t>layout’u</a:t>
            </a:r>
            <a:r>
              <a:rPr lang="tr-TR" sz="2000" dirty="0" smtClean="0">
                <a:latin typeface="Garamond" panose="02020404030301010803" pitchFamily="18" charset="0"/>
              </a:rPr>
              <a:t> da </a:t>
            </a:r>
            <a:r>
              <a:rPr lang="tr-TR" sz="2000" dirty="0">
                <a:latin typeface="Garamond" panose="02020404030301010803" pitchFamily="18" charset="0"/>
              </a:rPr>
              <a:t>baz alabiliriz. Bir başka deyişle içinde bulunulan </a:t>
            </a:r>
            <a:r>
              <a:rPr lang="tr-TR" sz="2000" dirty="0" smtClean="0">
                <a:latin typeface="Garamond" panose="02020404030301010803" pitchFamily="18" charset="0"/>
              </a:rPr>
              <a:t>çerçeveye (</a:t>
            </a:r>
            <a:r>
              <a:rPr lang="tr-TR" sz="2000" dirty="0" err="1" smtClean="0">
                <a:latin typeface="Garamond" panose="02020404030301010803" pitchFamily="18" charset="0"/>
              </a:rPr>
              <a:t>layout’a</a:t>
            </a:r>
            <a:r>
              <a:rPr lang="tr-TR" sz="2000" dirty="0" smtClean="0">
                <a:latin typeface="Garamond" panose="02020404030301010803" pitchFamily="18" charset="0"/>
              </a:rPr>
              <a:t>) </a:t>
            </a:r>
            <a:r>
              <a:rPr lang="tr-TR" sz="2000" dirty="0">
                <a:latin typeface="Garamond" panose="02020404030301010803" pitchFamily="18" charset="0"/>
              </a:rPr>
              <a:t>göre konuşuruz. Bu durumda aşağıdaki olasılıklar </a:t>
            </a:r>
            <a:r>
              <a:rPr lang="tr-TR" sz="2000" dirty="0" smtClean="0">
                <a:latin typeface="Garamond" panose="02020404030301010803" pitchFamily="18" charset="0"/>
              </a:rPr>
              <a:t>söz konusudur.</a:t>
            </a:r>
          </a:p>
          <a:p>
            <a:r>
              <a:rPr lang="tr-TR" sz="2000" dirty="0" smtClean="0">
                <a:latin typeface="Garamond" panose="02020404030301010803" pitchFamily="18" charset="0"/>
              </a:rPr>
              <a:t>     Ebeveyn(</a:t>
            </a:r>
            <a:r>
              <a:rPr lang="tr-TR" sz="2000" dirty="0" err="1" smtClean="0">
                <a:latin typeface="Garamond" panose="02020404030301010803" pitchFamily="18" charset="0"/>
              </a:rPr>
              <a:t>parent</a:t>
            </a:r>
            <a:r>
              <a:rPr lang="tr-TR" sz="2000" dirty="0" smtClean="0">
                <a:latin typeface="Garamond" panose="02020404030301010803" pitchFamily="18" charset="0"/>
              </a:rPr>
              <a:t>) çerçevenin (</a:t>
            </a:r>
            <a:r>
              <a:rPr lang="tr-TR" sz="2000" dirty="0" err="1" smtClean="0">
                <a:latin typeface="Garamond" panose="02020404030301010803" pitchFamily="18" charset="0"/>
              </a:rPr>
              <a:t>layout’un</a:t>
            </a:r>
            <a:r>
              <a:rPr lang="tr-TR" sz="2000" dirty="0" smtClean="0">
                <a:latin typeface="Garamond" panose="02020404030301010803" pitchFamily="18" charset="0"/>
              </a:rPr>
              <a:t>)</a:t>
            </a:r>
          </a:p>
          <a:p>
            <a:pPr marL="5114700" lvl="8"/>
            <a:r>
              <a:rPr lang="tr-TR" sz="2000" dirty="0" smtClean="0"/>
              <a:t>		              </a:t>
            </a:r>
            <a:r>
              <a:rPr lang="tr-TR" sz="2000" u="sng" dirty="0" smtClean="0"/>
              <a:t>API 17’den önce</a:t>
            </a: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	</a:t>
            </a:r>
            <a:r>
              <a:rPr lang="tr-TR" sz="2000" dirty="0">
                <a:latin typeface="Garamond" panose="02020404030301010803" pitchFamily="18" charset="0"/>
              </a:rPr>
              <a:t>solu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alignParentStart</a:t>
            </a:r>
            <a:r>
              <a:rPr lang="tr-TR" sz="2000" i="1" dirty="0" smtClean="0">
                <a:solidFill>
                  <a:srgbClr val="FF0000"/>
                </a:solidFill>
              </a:rPr>
              <a:t>         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alignParentLeft</a:t>
            </a:r>
            <a:endParaRPr lang="tr-TR" sz="2000" i="1" dirty="0">
              <a:solidFill>
                <a:srgbClr val="FF0000"/>
              </a:solidFill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/>
              <a:t>	</a:t>
            </a:r>
            <a:r>
              <a:rPr lang="tr-TR" sz="2000" dirty="0">
                <a:latin typeface="Garamond" panose="02020404030301010803" pitchFamily="18" charset="0"/>
              </a:rPr>
              <a:t>sağı ile aynı hizada olması için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alignParentEnd</a:t>
            </a:r>
            <a:r>
              <a:rPr lang="tr-TR" sz="2000" i="1" dirty="0" smtClean="0">
                <a:solidFill>
                  <a:srgbClr val="FF0000"/>
                </a:solidFill>
              </a:rPr>
              <a:t>            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alignParentRight</a:t>
            </a:r>
            <a:endParaRPr lang="tr-TR" sz="2000" i="1" dirty="0">
              <a:solidFill>
                <a:srgbClr val="FF0000"/>
              </a:solidFill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/>
              <a:t>	</a:t>
            </a:r>
            <a:r>
              <a:rPr lang="tr-TR" sz="2000" dirty="0">
                <a:latin typeface="Garamond" panose="02020404030301010803" pitchFamily="18" charset="0"/>
              </a:rPr>
              <a:t>altı ile aynı hizada olması için  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alignParentBottom</a:t>
            </a:r>
            <a:endParaRPr lang="tr-TR" sz="2000" i="1" dirty="0">
              <a:solidFill>
                <a:srgbClr val="FF0000"/>
              </a:solidFill>
            </a:endParaRPr>
          </a:p>
          <a:p>
            <a:pPr marL="1800000" indent="-342900">
              <a:buFont typeface="Arial" panose="020B0604020202020204" pitchFamily="34" charset="0"/>
              <a:buChar char="•"/>
            </a:pPr>
            <a:r>
              <a:rPr lang="tr-TR" sz="2000" dirty="0"/>
              <a:t>	</a:t>
            </a:r>
            <a:r>
              <a:rPr lang="tr-TR" sz="2000" dirty="0">
                <a:latin typeface="Garamond" panose="02020404030301010803" pitchFamily="18" charset="0"/>
              </a:rPr>
              <a:t>üstü ile aynı hizada olması için </a:t>
            </a:r>
            <a:r>
              <a:rPr lang="tr-TR" sz="2000" i="1" dirty="0" err="1" smtClean="0">
                <a:solidFill>
                  <a:srgbClr val="FF0000"/>
                </a:solidFill>
              </a:rPr>
              <a:t>alignParentTop</a:t>
            </a:r>
            <a:r>
              <a:rPr lang="tr-TR" sz="2000" i="1" dirty="0" smtClean="0">
                <a:solidFill>
                  <a:srgbClr val="FF0000"/>
                </a:solidFill>
              </a:rPr>
              <a:t>  </a:t>
            </a:r>
          </a:p>
          <a:p>
            <a:pPr marL="1914300" lvl="1"/>
            <a:r>
              <a:rPr lang="tr-TR" sz="2000" i="1" dirty="0">
                <a:solidFill>
                  <a:srgbClr val="FF0000"/>
                </a:solidFill>
                <a:latin typeface="Garamond" panose="02020404030301010803" pitchFamily="18" charset="0"/>
              </a:rPr>
              <a:t>	</a:t>
            </a:r>
            <a:r>
              <a:rPr lang="tr-TR" sz="2000" i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					</a:t>
            </a:r>
            <a:r>
              <a:rPr lang="tr-TR" sz="2000" dirty="0" smtClean="0">
                <a:latin typeface="Garamond" panose="02020404030301010803" pitchFamily="18" charset="0"/>
              </a:rPr>
              <a:t>ifadelerini </a:t>
            </a:r>
            <a:r>
              <a:rPr lang="tr-TR" sz="2000" dirty="0">
                <a:latin typeface="Garamond" panose="02020404030301010803" pitchFamily="18" charset="0"/>
              </a:rPr>
              <a:t>kullanırız. </a:t>
            </a:r>
          </a:p>
          <a:p>
            <a:endParaRPr lang="tr-TR" sz="20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Bu ifadelerden sonra </a:t>
            </a:r>
            <a:r>
              <a:rPr lang="tr-TR" sz="2000" dirty="0" err="1">
                <a:latin typeface="Garamond" panose="02020404030301010803" pitchFamily="18" charset="0"/>
              </a:rPr>
              <a:t>id</a:t>
            </a:r>
            <a:r>
              <a:rPr lang="tr-TR" sz="2000" dirty="0">
                <a:latin typeface="Garamond" panose="02020404030301010803" pitchFamily="18" charset="0"/>
              </a:rPr>
              <a:t> değil, </a:t>
            </a:r>
            <a:r>
              <a:rPr lang="tr-TR" sz="2000" dirty="0" err="1">
                <a:latin typeface="Garamond" panose="02020404030301010803" pitchFamily="18" charset="0"/>
              </a:rPr>
              <a:t>boolean</a:t>
            </a:r>
            <a:r>
              <a:rPr lang="tr-TR" sz="2000" dirty="0">
                <a:latin typeface="Garamond" panose="02020404030301010803" pitchFamily="18" charset="0"/>
              </a:rPr>
              <a:t> bir değer beklenmektedir. Örneğin içinde bulunulan çerçevenin üst kısmına </a:t>
            </a:r>
            <a:r>
              <a:rPr lang="tr-TR" sz="2000" dirty="0" err="1">
                <a:latin typeface="Garamond" panose="02020404030301010803" pitchFamily="18" charset="0"/>
              </a:rPr>
              <a:t>hizalı</a:t>
            </a:r>
            <a:r>
              <a:rPr lang="tr-TR" sz="2000" dirty="0">
                <a:latin typeface="Garamond" panose="02020404030301010803" pitchFamily="18" charset="0"/>
              </a:rPr>
              <a:t> olmasını istiyorsak, bu değeri </a:t>
            </a:r>
            <a:r>
              <a:rPr lang="tr-TR" sz="2000" b="1" dirty="0" err="1">
                <a:latin typeface="Garamond" panose="02020404030301010803" pitchFamily="18" charset="0"/>
              </a:rPr>
              <a:t>true</a:t>
            </a:r>
            <a:r>
              <a:rPr lang="tr-TR" sz="2000" dirty="0">
                <a:latin typeface="Garamond" panose="02020404030301010803" pitchFamily="18" charset="0"/>
              </a:rPr>
              <a:t> olarak belirtiriz.</a:t>
            </a:r>
          </a:p>
          <a:p>
            <a:endParaRPr lang="tr-TR" sz="2000" i="1" dirty="0"/>
          </a:p>
          <a:p>
            <a:r>
              <a:rPr lang="tr-TR" sz="2000" i="1" dirty="0" smtClean="0"/>
              <a:t>			</a:t>
            </a:r>
            <a:r>
              <a:rPr lang="tr-TR" sz="2000" i="1" dirty="0" err="1" smtClean="0"/>
              <a:t>android:</a:t>
            </a:r>
            <a:r>
              <a:rPr lang="tr-TR" sz="2000" i="1" dirty="0" err="1" smtClean="0">
                <a:solidFill>
                  <a:srgbClr val="FF0000"/>
                </a:solidFill>
              </a:rPr>
              <a:t>layout_alignParentLeft</a:t>
            </a:r>
            <a:r>
              <a:rPr lang="tr-TR" sz="2000" i="1" dirty="0"/>
              <a:t>= </a:t>
            </a:r>
            <a:r>
              <a:rPr lang="tr-TR" sz="2000" i="1" dirty="0" smtClean="0"/>
              <a:t>"</a:t>
            </a:r>
            <a:r>
              <a:rPr lang="tr-TR" sz="2000" i="1" dirty="0" err="1" smtClean="0"/>
              <a:t>true</a:t>
            </a:r>
            <a:r>
              <a:rPr lang="tr-TR" sz="2000" i="1" dirty="0" smtClean="0"/>
              <a:t>"</a:t>
            </a:r>
          </a:p>
          <a:p>
            <a:endParaRPr lang="tr-TR" sz="2000" i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2000" dirty="0">
                <a:latin typeface="Garamond" panose="02020404030301010803" pitchFamily="18" charset="0"/>
              </a:rPr>
              <a:t>Başka bir görsele göre konuşmadan sadece </a:t>
            </a:r>
            <a:r>
              <a:rPr lang="tr-TR" sz="2000" dirty="0" err="1" smtClean="0">
                <a:latin typeface="Garamond" panose="02020404030301010803" pitchFamily="18" charset="0"/>
              </a:rPr>
              <a:t>parent’e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>
                <a:latin typeface="Garamond" panose="02020404030301010803" pitchFamily="18" charset="0"/>
              </a:rPr>
              <a:t>göre de kesin yerleşimini ifade edebiliriz. Bunun için aşağıdaki örnekteki gibi iki hizalama gerekir.  </a:t>
            </a:r>
            <a:r>
              <a:rPr lang="tr-TR" sz="2000" dirty="0" smtClean="0">
                <a:latin typeface="Garamond" panose="02020404030301010803" pitchFamily="18" charset="0"/>
              </a:rPr>
              <a:t>Örneğin </a:t>
            </a:r>
            <a:r>
              <a:rPr lang="tr-TR" sz="2000" dirty="0" err="1" smtClean="0">
                <a:latin typeface="Garamond" panose="02020404030301010803" pitchFamily="18" charset="0"/>
              </a:rPr>
              <a:t>parent</a:t>
            </a:r>
            <a:r>
              <a:rPr lang="tr-TR" sz="2000" dirty="0" smtClean="0">
                <a:latin typeface="Garamond" panose="02020404030301010803" pitchFamily="18" charset="0"/>
              </a:rPr>
              <a:t> </a:t>
            </a:r>
            <a:r>
              <a:rPr lang="tr-TR" sz="2000" dirty="0" err="1" smtClean="0">
                <a:latin typeface="Garamond" panose="02020404030301010803" pitchFamily="18" charset="0"/>
              </a:rPr>
              <a:t>layout’un</a:t>
            </a:r>
            <a:r>
              <a:rPr lang="tr-TR" sz="2000" dirty="0" smtClean="0">
                <a:latin typeface="Garamond" panose="02020404030301010803" pitchFamily="18" charset="0"/>
              </a:rPr>
              <a:t> sağ-aşağısına hizalamak için;</a:t>
            </a:r>
            <a:endParaRPr lang="tr-TR" sz="2000" dirty="0">
              <a:latin typeface="Garamond" panose="02020404030301010803" pitchFamily="18" charset="0"/>
            </a:endParaRPr>
          </a:p>
          <a:p>
            <a:r>
              <a:rPr lang="tr-TR" sz="2000" i="1" dirty="0" smtClean="0"/>
              <a:t>	</a:t>
            </a:r>
            <a:r>
              <a:rPr lang="tr-TR" sz="2000" i="1" dirty="0" err="1" smtClean="0"/>
              <a:t>android:</a:t>
            </a:r>
            <a:r>
              <a:rPr lang="tr-TR" sz="2000" i="1" dirty="0" err="1" smtClean="0">
                <a:solidFill>
                  <a:srgbClr val="FF0000"/>
                </a:solidFill>
              </a:rPr>
              <a:t>layout_alignParentRight</a:t>
            </a:r>
            <a:r>
              <a:rPr lang="tr-TR" sz="2000" i="1" dirty="0" smtClean="0"/>
              <a:t>= </a:t>
            </a:r>
            <a:r>
              <a:rPr lang="tr-TR" sz="2000" i="1" dirty="0"/>
              <a:t>"</a:t>
            </a:r>
            <a:r>
              <a:rPr lang="tr-TR" sz="2000" i="1" dirty="0" err="1" smtClean="0"/>
              <a:t>true</a:t>
            </a:r>
            <a:r>
              <a:rPr lang="tr-TR" sz="2000" i="1" dirty="0" smtClean="0"/>
              <a:t>" </a:t>
            </a:r>
            <a:r>
              <a:rPr lang="tr-TR" sz="2000" i="1" dirty="0"/>
              <a:t>	</a:t>
            </a:r>
            <a:endParaRPr lang="tr-TR" sz="2000" i="1" dirty="0" smtClean="0"/>
          </a:p>
          <a:p>
            <a:r>
              <a:rPr lang="tr-TR" sz="2000" i="1" dirty="0"/>
              <a:t> </a:t>
            </a:r>
            <a:r>
              <a:rPr lang="tr-TR" sz="2000" i="1" dirty="0" smtClean="0"/>
              <a:t>               </a:t>
            </a:r>
            <a:r>
              <a:rPr lang="tr-TR" sz="2000" i="1" dirty="0" err="1" smtClean="0"/>
              <a:t>android:</a:t>
            </a:r>
            <a:r>
              <a:rPr lang="tr-TR" sz="2000" i="1" dirty="0" err="1" smtClean="0">
                <a:solidFill>
                  <a:srgbClr val="FF0000"/>
                </a:solidFill>
              </a:rPr>
              <a:t>layout_alignParentBottom</a:t>
            </a:r>
            <a:r>
              <a:rPr lang="tr-TR" sz="2000" i="1" dirty="0" smtClean="0"/>
              <a:t>= </a:t>
            </a:r>
            <a:r>
              <a:rPr lang="tr-TR" sz="2000" i="1" dirty="0"/>
              <a:t>"</a:t>
            </a:r>
            <a:r>
              <a:rPr lang="tr-TR" sz="2000" i="1" dirty="0" err="1"/>
              <a:t>true</a:t>
            </a:r>
            <a:r>
              <a:rPr lang="tr-TR" sz="2000" i="1" dirty="0" smtClean="0"/>
              <a:t>"</a:t>
            </a:r>
            <a:endParaRPr lang="tr-TR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2759825" y="9144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Ebeveyn Çerçeveye Göre Konumlandırma</a:t>
            </a:r>
            <a:endParaRPr lang="tr-TR" sz="32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55" y="1873688"/>
            <a:ext cx="5641946" cy="32208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211"/>
            <a:ext cx="5840083" cy="6357789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639055" y="0"/>
            <a:ext cx="782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rgbClr val="0070C0"/>
                </a:solidFill>
                <a:latin typeface="Garamond" panose="02020404030301010803" pitchFamily="18" charset="0"/>
              </a:rPr>
              <a:t>Ebeveyn Çerçeveye Göre Konumlandırma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550055" y="1346523"/>
            <a:ext cx="909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82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648</Words>
  <Application>Microsoft Office PowerPoint</Application>
  <PresentationFormat>Geniş ekran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Office Teması</vt:lpstr>
      <vt:lpstr>BİLP 210-MOBİL UYGULAMALAR I Hafta 4 Hazırlayan: E. Öner Tartan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44</cp:revision>
  <dcterms:created xsi:type="dcterms:W3CDTF">2018-11-14T19:50:55Z</dcterms:created>
  <dcterms:modified xsi:type="dcterms:W3CDTF">2019-11-08T10:05:38Z</dcterms:modified>
</cp:coreProperties>
</file>