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3" r:id="rId3"/>
    <p:sldId id="262" r:id="rId4"/>
    <p:sldId id="264" r:id="rId5"/>
    <p:sldId id="261" r:id="rId6"/>
    <p:sldId id="260" r:id="rId7"/>
    <p:sldId id="265" r:id="rId8"/>
    <p:sldId id="274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52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53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21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5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94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0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43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BCFC-FC9C-4998-838A-50288E902D71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746F-ACDC-4B98-BB38-EA02795FCC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2706" y="1847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BİLP 210-MOBİL UYGULAMALAR I</a:t>
            </a:r>
            <a:b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</a:br>
            <a: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  <a:t>Hafta 5</a:t>
            </a:r>
            <a:b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</a:br>
            <a:r>
              <a:rPr lang="tr-TR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Hazırlayan: E. Öner Tartan</a:t>
            </a:r>
            <a:endParaRPr lang="tr-TR" sz="2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8056" y="2536167"/>
            <a:ext cx="9560946" cy="36753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>
                <a:latin typeface="Garamond" panose="02020404030301010803" pitchFamily="18" charset="0"/>
              </a:rPr>
              <a:t>MainActivity.java</a:t>
            </a:r>
            <a:endParaRPr lang="tr-TR" sz="32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>
                <a:latin typeface="Garamond" panose="02020404030301010803" pitchFamily="18" charset="0"/>
              </a:rPr>
              <a:t>Tıklama İle </a:t>
            </a:r>
            <a:r>
              <a:rPr lang="tr-TR" sz="3200" dirty="0" smtClean="0">
                <a:latin typeface="Garamond" panose="02020404030301010803" pitchFamily="18" charset="0"/>
              </a:rPr>
              <a:t>Etkileşim </a:t>
            </a:r>
          </a:p>
          <a:p>
            <a:pPr marL="0" indent="0">
              <a:buNone/>
            </a:pPr>
            <a:r>
              <a:rPr lang="tr-TR" sz="3200" dirty="0">
                <a:latin typeface="Garamond" panose="02020404030301010803" pitchFamily="18" charset="0"/>
              </a:rPr>
              <a:t> </a:t>
            </a:r>
            <a:r>
              <a:rPr lang="tr-TR" sz="3200" dirty="0" smtClean="0">
                <a:latin typeface="Garamond" panose="02020404030301010803" pitchFamily="18" charset="0"/>
              </a:rPr>
              <a:t>  1-xml’de </a:t>
            </a:r>
            <a:r>
              <a:rPr lang="tr-TR" sz="3200" dirty="0" err="1">
                <a:latin typeface="Garamond" panose="02020404030301010803" pitchFamily="18" charset="0"/>
              </a:rPr>
              <a:t>onClick</a:t>
            </a:r>
            <a:r>
              <a:rPr lang="tr-TR" sz="3200" dirty="0">
                <a:latin typeface="Garamond" panose="02020404030301010803" pitchFamily="18" charset="0"/>
              </a:rPr>
              <a:t> özelliğini </a:t>
            </a:r>
            <a:r>
              <a:rPr lang="tr-TR" sz="3200" dirty="0" smtClean="0">
                <a:latin typeface="Garamond" panose="02020404030301010803" pitchFamily="18" charset="0"/>
              </a:rPr>
              <a:t>kullanmak</a:t>
            </a:r>
            <a:r>
              <a:rPr lang="tr-TR" sz="3200" dirty="0">
                <a:latin typeface="Garamond" panose="02020404030301010803" pitchFamily="18" charset="0"/>
              </a:rPr>
              <a:t>	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>
                <a:latin typeface="Garamond" panose="02020404030301010803" pitchFamily="18" charset="0"/>
              </a:rPr>
              <a:t>Uygulama</a:t>
            </a:r>
          </a:p>
          <a:p>
            <a:pPr marL="0" indent="0">
              <a:buNone/>
            </a:pPr>
            <a:endParaRPr lang="tr-TR" dirty="0">
              <a:latin typeface="Garamond" panose="02020404030301010803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339192" y="2337761"/>
            <a:ext cx="7727831" cy="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5512051" y="1639671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İÇERİK</a:t>
            </a:r>
          </a:p>
        </p:txBody>
      </p:sp>
    </p:spTree>
    <p:extLst>
      <p:ext uri="{BB962C8B-B14F-4D97-AF65-F5344CB8AC3E}">
        <p14:creationId xmlns:p14="http://schemas.microsoft.com/office/powerpoint/2010/main" val="10914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" y="1009650"/>
            <a:ext cx="4829175" cy="5848350"/>
          </a:xfrm>
          <a:prstGeom prst="rect">
            <a:avLst/>
          </a:prstGeom>
        </p:spPr>
      </p:pic>
      <p:sp>
        <p:nvSpPr>
          <p:cNvPr id="4" name="Sağ Ayraç 3"/>
          <p:cNvSpPr/>
          <p:nvPr/>
        </p:nvSpPr>
        <p:spPr>
          <a:xfrm>
            <a:off x="2001328" y="3183148"/>
            <a:ext cx="2173857" cy="1354347"/>
          </a:xfrm>
          <a:prstGeom prst="rightBrace">
            <a:avLst>
              <a:gd name="adj1" fmla="val 8333"/>
              <a:gd name="adj2" fmla="val 50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7171426" y="2916896"/>
            <a:ext cx="49199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İçteki </a:t>
            </a:r>
            <a:r>
              <a:rPr lang="tr-TR" dirty="0" err="1" smtClean="0">
                <a:latin typeface="Garamond" panose="02020404030301010803" pitchFamily="18" charset="0"/>
              </a:rPr>
              <a:t>LinearLayout’un</a:t>
            </a:r>
            <a:r>
              <a:rPr lang="tr-TR" dirty="0" smtClean="0">
                <a:latin typeface="Garamond" panose="02020404030301010803" pitchFamily="18" charset="0"/>
              </a:rPr>
              <a:t> yönlendirmesi dikeydir ve 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4 buton içermektedir.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 butonlara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özelliği verildiğinde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bizden aynı isimde </a:t>
            </a:r>
            <a:r>
              <a:rPr lang="tr-TR" dirty="0" err="1" smtClean="0">
                <a:latin typeface="Garamond" panose="02020404030301010803" pitchFamily="18" charset="0"/>
              </a:rPr>
              <a:t>java</a:t>
            </a:r>
            <a:r>
              <a:rPr lang="tr-TR" dirty="0" smtClean="0">
                <a:latin typeface="Garamond" panose="02020404030301010803" pitchFamily="18" charset="0"/>
              </a:rPr>
              <a:t> metotlarını yazmamızı bekler.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Bu metotları yazınca bu hatalar kaybolacaktır.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3363674" y="-26874"/>
            <a:ext cx="641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1-xml’de </a:t>
            </a:r>
            <a:r>
              <a:rPr lang="tr-TR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onClick</a:t>
            </a:r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özelliğini kullanmak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85" y="1949390"/>
            <a:ext cx="2609850" cy="466725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229336" y="557901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1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" y="2738629"/>
            <a:ext cx="3895725" cy="39338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363674" y="-26874"/>
            <a:ext cx="641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1-xml’de </a:t>
            </a:r>
            <a:r>
              <a:rPr lang="tr-TR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onClick</a:t>
            </a:r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özelliğini kullanmak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29336" y="427816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87138" y="753470"/>
            <a:ext cx="11665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Önce yine Java’da kullanacağımız görseller için değişkenlerimi deklare edip görselleri </a:t>
            </a:r>
            <a:r>
              <a:rPr lang="tr-TR" dirty="0" err="1" smtClean="0">
                <a:latin typeface="Garamond" panose="02020404030301010803" pitchFamily="18" charset="0"/>
              </a:rPr>
              <a:t>id’leri</a:t>
            </a:r>
            <a:r>
              <a:rPr lang="tr-TR" dirty="0" smtClean="0">
                <a:latin typeface="Garamond" panose="02020404030301010803" pitchFamily="18" charset="0"/>
              </a:rPr>
              <a:t> ile bularak bu değişkenlere atarız.</a:t>
            </a:r>
          </a:p>
          <a:p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Daha sonra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özelliğinde belirtilen metotları yazmaya başlayabiliriz. </a:t>
            </a:r>
            <a:r>
              <a:rPr lang="tr-TR" b="1" dirty="0" smtClean="0">
                <a:latin typeface="Garamond" panose="02020404030301010803" pitchFamily="18" charset="0"/>
              </a:rPr>
              <a:t>topla</a:t>
            </a:r>
            <a:r>
              <a:rPr lang="tr-TR" dirty="0" smtClean="0">
                <a:latin typeface="Garamond" panose="02020404030301010803" pitchFamily="18" charset="0"/>
              </a:rPr>
              <a:t> metodu ile başlayalım.</a:t>
            </a:r>
          </a:p>
          <a:p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 metotta önce s1ET ve s2ET </a:t>
            </a:r>
            <a:r>
              <a:rPr lang="tr-TR" dirty="0" err="1" smtClean="0">
                <a:latin typeface="Garamond" panose="02020404030301010803" pitchFamily="18" charset="0"/>
              </a:rPr>
              <a:t>EditText’leri</a:t>
            </a:r>
            <a:r>
              <a:rPr lang="tr-TR" dirty="0" smtClean="0">
                <a:latin typeface="Garamond" panose="02020404030301010803" pitchFamily="18" charset="0"/>
              </a:rPr>
              <a:t> içindeki sayıları alalım. Bunun için önce yine kutuların içindeki değerleri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olarak alıyoruz.</a:t>
            </a:r>
          </a:p>
          <a:p>
            <a:pPr>
              <a:buClr>
                <a:srgbClr val="0070C0"/>
              </a:buClr>
            </a:pPr>
            <a:endParaRPr lang="tr-TR" dirty="0">
              <a:latin typeface="Garamond" panose="02020404030301010803" pitchFamily="18" charset="0"/>
            </a:endParaRPr>
          </a:p>
          <a:p>
            <a:pPr>
              <a:buClr>
                <a:srgbClr val="0070C0"/>
              </a:buClr>
            </a:pP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9" y="3059784"/>
            <a:ext cx="1914525" cy="3048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20" y="4289571"/>
            <a:ext cx="2533650" cy="51435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15177" y="3041526"/>
            <a:ext cx="2000787" cy="388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825849" y="4275016"/>
            <a:ext cx="2570421" cy="528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46163" y="5085898"/>
            <a:ext cx="4344911" cy="14061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38" y="5110145"/>
            <a:ext cx="2143125" cy="133350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26" y="5329167"/>
            <a:ext cx="2581275" cy="32385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666226" y="5329167"/>
            <a:ext cx="2581276" cy="32385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4524375" y="2461175"/>
            <a:ext cx="76279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Ancak </a:t>
            </a:r>
            <a:r>
              <a:rPr lang="tr-TR" dirty="0" err="1">
                <a:latin typeface="Garamond" panose="02020404030301010803" pitchFamily="18" charset="0"/>
              </a:rPr>
              <a:t>string’in</a:t>
            </a:r>
            <a:r>
              <a:rPr lang="tr-TR" dirty="0">
                <a:latin typeface="Garamond" panose="02020404030301010803" pitchFamily="18" charset="0"/>
              </a:rPr>
              <a:t> içindeki değeri </a:t>
            </a:r>
            <a:r>
              <a:rPr lang="tr-TR" dirty="0" err="1">
                <a:latin typeface="Garamond" panose="02020404030301010803" pitchFamily="18" charset="0"/>
              </a:rPr>
              <a:t>double’a</a:t>
            </a:r>
            <a:r>
              <a:rPr lang="tr-TR" dirty="0">
                <a:latin typeface="Garamond" panose="02020404030301010803" pitchFamily="18" charset="0"/>
              </a:rPr>
              <a:t> dönüştürmek için </a:t>
            </a:r>
            <a:r>
              <a:rPr lang="tr-TR" dirty="0" err="1">
                <a:latin typeface="Garamond" panose="02020404030301010803" pitchFamily="18" charset="0"/>
              </a:rPr>
              <a:t>sarmalayıcı</a:t>
            </a:r>
            <a:r>
              <a:rPr lang="tr-TR" dirty="0">
                <a:latin typeface="Garamond" panose="02020404030301010803" pitchFamily="18" charset="0"/>
              </a:rPr>
              <a:t> (</a:t>
            </a:r>
            <a:r>
              <a:rPr lang="tr-TR" dirty="0" err="1">
                <a:latin typeface="Garamond" panose="02020404030301010803" pitchFamily="18" charset="0"/>
              </a:rPr>
              <a:t>wrapper</a:t>
            </a:r>
            <a:r>
              <a:rPr lang="tr-TR" dirty="0">
                <a:latin typeface="Garamond" panose="02020404030301010803" pitchFamily="18" charset="0"/>
              </a:rPr>
              <a:t>) sınıf olan </a:t>
            </a:r>
            <a:r>
              <a:rPr lang="tr-TR" dirty="0" err="1">
                <a:latin typeface="Garamond" panose="02020404030301010803" pitchFamily="18" charset="0"/>
              </a:rPr>
              <a:t>Double</a:t>
            </a:r>
            <a:r>
              <a:rPr lang="tr-TR" dirty="0">
                <a:latin typeface="Garamond" panose="02020404030301010803" pitchFamily="18" charset="0"/>
              </a:rPr>
              <a:t> sınıfının </a:t>
            </a:r>
            <a:r>
              <a:rPr lang="tr-TR" dirty="0" err="1">
                <a:latin typeface="Garamond" panose="02020404030301010803" pitchFamily="18" charset="0"/>
              </a:rPr>
              <a:t>parseDouble</a:t>
            </a:r>
            <a:r>
              <a:rPr lang="tr-TR" dirty="0">
                <a:latin typeface="Garamond" panose="02020404030301010803" pitchFamily="18" charset="0"/>
              </a:rPr>
              <a:t> metodunu kullanırız. Böylelikle elde ettiğimiz </a:t>
            </a:r>
            <a:r>
              <a:rPr lang="tr-TR" dirty="0" smtClean="0">
                <a:latin typeface="Garamond" panose="02020404030301010803" pitchFamily="18" charset="0"/>
              </a:rPr>
              <a:t>değerleri </a:t>
            </a:r>
            <a:r>
              <a:rPr lang="tr-TR" dirty="0">
                <a:latin typeface="Garamond" panose="02020404030301010803" pitchFamily="18" charset="0"/>
              </a:rPr>
              <a:t>eşitliğin solundaki </a:t>
            </a:r>
            <a:r>
              <a:rPr lang="tr-TR" dirty="0" err="1">
                <a:latin typeface="Garamond" panose="02020404030301010803" pitchFamily="18" charset="0"/>
              </a:rPr>
              <a:t>double</a:t>
            </a:r>
            <a:r>
              <a:rPr lang="tr-TR" dirty="0">
                <a:latin typeface="Garamond" panose="02020404030301010803" pitchFamily="18" charset="0"/>
              </a:rPr>
              <a:t> değerlere atayabiliriz</a:t>
            </a:r>
            <a:r>
              <a:rPr lang="tr-TR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Daha sonra s1 ve s2 değerlerini toplayıp, </a:t>
            </a:r>
            <a:r>
              <a:rPr lang="tr-TR" dirty="0" err="1" smtClean="0">
                <a:latin typeface="Garamond" panose="02020404030301010803" pitchFamily="18" charset="0"/>
              </a:rPr>
              <a:t>sonucTV’nin</a:t>
            </a:r>
            <a:r>
              <a:rPr lang="tr-TR" dirty="0" smtClean="0">
                <a:latin typeface="Garamond" panose="02020404030301010803" pitchFamily="18" charset="0"/>
              </a:rPr>
              <a:t> içine yazdırabiliriz. Yazdırırken bizden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beklendiği için değeri boş bir </a:t>
            </a:r>
            <a:r>
              <a:rPr lang="tr-TR" dirty="0" err="1" smtClean="0">
                <a:latin typeface="Garamond" panose="02020404030301010803" pitchFamily="18" charset="0"/>
              </a:rPr>
              <a:t>stringin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("") </a:t>
            </a:r>
            <a:r>
              <a:rPr lang="tr-TR" dirty="0" smtClean="0">
                <a:latin typeface="Garamond" panose="02020404030301010803" pitchFamily="18" charset="0"/>
              </a:rPr>
              <a:t>ucuna ekleyerek yazdırırız. Bu örnekte değerden önce = sembolü gelmesini istediğimiz için, boş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>
                <a:latin typeface="Garamond" panose="02020404030301010803" pitchFamily="18" charset="0"/>
              </a:rPr>
              <a:t>yerine </a:t>
            </a:r>
            <a:r>
              <a:rPr lang="tr-TR" dirty="0" smtClean="0">
                <a:latin typeface="Garamond" panose="02020404030301010803" pitchFamily="18" charset="0"/>
              </a:rPr>
              <a:t>"=" </a:t>
            </a:r>
            <a:r>
              <a:rPr lang="tr-TR" dirty="0" err="1" smtClean="0">
                <a:latin typeface="Garamond" panose="02020404030301010803" pitchFamily="18" charset="0"/>
              </a:rPr>
              <a:t>stringini</a:t>
            </a:r>
            <a:r>
              <a:rPr lang="tr-TR" dirty="0" smtClean="0">
                <a:latin typeface="Garamond" panose="02020404030301010803" pitchFamily="18" charset="0"/>
              </a:rPr>
              <a:t> getirdik.</a:t>
            </a:r>
          </a:p>
          <a:p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25" y="5281302"/>
            <a:ext cx="4010025" cy="400050"/>
          </a:xfrm>
          <a:prstGeom prst="rect">
            <a:avLst/>
          </a:prstGeom>
        </p:spPr>
      </p:pic>
      <p:sp>
        <p:nvSpPr>
          <p:cNvPr id="21" name="Dikdörtgen 20"/>
          <p:cNvSpPr/>
          <p:nvPr/>
        </p:nvSpPr>
        <p:spPr>
          <a:xfrm>
            <a:off x="666224" y="5318499"/>
            <a:ext cx="3942575" cy="32565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24" y="5664287"/>
            <a:ext cx="2057400" cy="323850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666222" y="5683402"/>
            <a:ext cx="1978541" cy="34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Resim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22" y="6049445"/>
            <a:ext cx="1162050" cy="304800"/>
          </a:xfrm>
          <a:prstGeom prst="rect">
            <a:avLst/>
          </a:prstGeom>
        </p:spPr>
      </p:pic>
      <p:sp>
        <p:nvSpPr>
          <p:cNvPr id="29" name="Dikdörtgen 28"/>
          <p:cNvSpPr/>
          <p:nvPr/>
        </p:nvSpPr>
        <p:spPr>
          <a:xfrm>
            <a:off x="5159174" y="5453729"/>
            <a:ext cx="7190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Son olarak s1ET ve s2ET’nin içini yeni girişler almak üzere temizleyebiliriz.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Bunun için de bu </a:t>
            </a:r>
            <a:r>
              <a:rPr lang="tr-TR" dirty="0" err="1" smtClean="0">
                <a:latin typeface="Garamond" panose="02020404030301010803" pitchFamily="18" charset="0"/>
              </a:rPr>
              <a:t>EditText’lere</a:t>
            </a:r>
            <a:r>
              <a:rPr lang="tr-TR" dirty="0" smtClean="0">
                <a:latin typeface="Garamond" panose="02020404030301010803" pitchFamily="18" charset="0"/>
              </a:rPr>
              <a:t> boş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yazarız.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>
          <a:xfrm>
            <a:off x="666222" y="6058672"/>
            <a:ext cx="1162050" cy="2955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7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7" grpId="0" animBg="1"/>
      <p:bldP spid="21" grpId="0" animBg="1"/>
      <p:bldP spid="26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4524375" cy="68294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941008" y="920234"/>
            <a:ext cx="6689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Artık benzer şekilde diğer butonların 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özelliğinde belirtilen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metotları da tanımlayabiliriz. Bu metotlarda değişen tek şey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b="1" dirty="0" err="1" smtClean="0">
                <a:latin typeface="Garamond" panose="02020404030301010803" pitchFamily="18" charset="0"/>
              </a:rPr>
              <a:t>sonuc</a:t>
            </a:r>
            <a:endParaRPr lang="tr-TR" b="1" dirty="0" smtClean="0">
              <a:latin typeface="Garamond" panose="02020404030301010803" pitchFamily="18" charset="0"/>
            </a:endParaRPr>
          </a:p>
          <a:p>
            <a:r>
              <a:rPr lang="tr-TR" dirty="0" smtClean="0">
                <a:latin typeface="Garamond" panose="02020404030301010803" pitchFamily="18" charset="0"/>
              </a:rPr>
              <a:t>değerinin elde edilmesinde çıkarma, çarpma veya bölme işlemlerinden </a:t>
            </a:r>
            <a:r>
              <a:rPr lang="tr-TR" dirty="0">
                <a:latin typeface="Garamond" panose="02020404030301010803" pitchFamily="18" charset="0"/>
              </a:rPr>
              <a:t>metodun </a:t>
            </a:r>
            <a:r>
              <a:rPr lang="tr-TR" dirty="0" smtClean="0">
                <a:latin typeface="Garamond" panose="02020404030301010803" pitchFamily="18" charset="0"/>
              </a:rPr>
              <a:t>gerektirdiğinin yapılmasıdır.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029936" y="550902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78" y="3695700"/>
            <a:ext cx="3743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21" y="3351304"/>
            <a:ext cx="7248525" cy="22002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782286" y="57104"/>
            <a:ext cx="1307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Uygulama</a:t>
            </a:r>
            <a:endParaRPr lang="tr-TR" sz="2000" dirty="0"/>
          </a:p>
        </p:txBody>
      </p:sp>
      <p:sp>
        <p:nvSpPr>
          <p:cNvPr id="7" name="Dikdörtgen 6"/>
          <p:cNvSpPr/>
          <p:nvPr/>
        </p:nvSpPr>
        <p:spPr>
          <a:xfrm>
            <a:off x="3962401" y="416140"/>
            <a:ext cx="79942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Yanda verilen uygulamada +3POINTS, +2POINTS ve FREE THROW yazılı butonlara tıklanınca ait oldukları takımın skorunu sırasıyla 3, 2 ve 1 olacak şekilde artırmaları istenmektedir. RESET butonu ise iki skoru da sıfırlamalıdır.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Garamond" panose="02020404030301010803" pitchFamily="18" charset="0"/>
              </a:rPr>
              <a:t>Tasarım için ana çerçeveyi </a:t>
            </a:r>
            <a:r>
              <a:rPr lang="tr-TR" dirty="0" err="1" smtClean="0">
                <a:latin typeface="Garamond" panose="02020404030301010803" pitchFamily="18" charset="0"/>
              </a:rPr>
              <a:t>Relative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layout</a:t>
            </a:r>
            <a:r>
              <a:rPr lang="tr-TR" dirty="0" smtClean="0">
                <a:latin typeface="Garamond" panose="02020404030301010803" pitchFamily="18" charset="0"/>
              </a:rPr>
              <a:t> yapabilirsiniz (Sonraki </a:t>
            </a:r>
            <a:r>
              <a:rPr lang="tr-TR" dirty="0" err="1" smtClean="0">
                <a:latin typeface="Garamond" panose="02020404030301010803" pitchFamily="18" charset="0"/>
              </a:rPr>
              <a:t>slayta</a:t>
            </a:r>
            <a:r>
              <a:rPr lang="tr-TR" dirty="0" smtClean="0">
                <a:latin typeface="Garamond" panose="02020404030301010803" pitchFamily="18" charset="0"/>
              </a:rPr>
              <a:t> bakınız).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Garamond" panose="02020404030301010803" pitchFamily="18" charset="0"/>
              </a:rPr>
              <a:t>Padding</a:t>
            </a:r>
            <a:r>
              <a:rPr lang="tr-TR" dirty="0" smtClean="0">
                <a:latin typeface="Garamond" panose="02020404030301010803" pitchFamily="18" charset="0"/>
              </a:rPr>
              <a:t> ve </a:t>
            </a:r>
            <a:r>
              <a:rPr lang="tr-TR" dirty="0" err="1" smtClean="0">
                <a:latin typeface="Garamond" panose="02020404030301010803" pitchFamily="18" charset="0"/>
              </a:rPr>
              <a:t>margin</a:t>
            </a:r>
            <a:r>
              <a:rPr lang="tr-TR" dirty="0" smtClean="0">
                <a:latin typeface="Garamond" panose="02020404030301010803" pitchFamily="18" charset="0"/>
              </a:rPr>
              <a:t> değerleri soldaki gibi olacaktır.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6" y="733425"/>
            <a:ext cx="3419475" cy="60198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21" y="6167107"/>
            <a:ext cx="1963609" cy="681972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577352" y="5811176"/>
            <a:ext cx="2867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Takım adları için </a:t>
            </a:r>
            <a:r>
              <a:rPr lang="tr-TR" dirty="0" err="1" smtClean="0">
                <a:latin typeface="Garamond" panose="02020404030301010803" pitchFamily="18" charset="0"/>
              </a:rPr>
              <a:t>TextView’ler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402" y="6125787"/>
            <a:ext cx="1528762" cy="663649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8632007" y="5845896"/>
            <a:ext cx="239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Skorlar için </a:t>
            </a:r>
            <a:r>
              <a:rPr lang="tr-TR" dirty="0" err="1" smtClean="0">
                <a:latin typeface="Garamond" panose="02020404030301010803" pitchFamily="18" charset="0"/>
              </a:rPr>
              <a:t>TextView’ler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6438630" y="5551579"/>
            <a:ext cx="336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Garamond" panose="02020404030301010803" pitchFamily="18" charset="0"/>
              </a:rPr>
              <a:t>Metin büyüklükleri, renk ve font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5139466" y="4411182"/>
            <a:ext cx="3604484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5139466" y="4846418"/>
            <a:ext cx="3975958" cy="298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4036651" y="2254339"/>
            <a:ext cx="7845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Garamond" panose="02020404030301010803" pitchFamily="18" charset="0"/>
              </a:rPr>
              <a:t>res</a:t>
            </a:r>
            <a:r>
              <a:rPr lang="tr-TR" dirty="0" smtClean="0">
                <a:latin typeface="Garamond" panose="02020404030301010803" pitchFamily="18" charset="0"/>
              </a:rPr>
              <a:t> klasörü altındaki </a:t>
            </a:r>
            <a:r>
              <a:rPr lang="tr-TR" dirty="0" err="1" smtClean="0">
                <a:latin typeface="Garamond" panose="02020404030301010803" pitchFamily="18" charset="0"/>
              </a:rPr>
              <a:t>values</a:t>
            </a:r>
            <a:r>
              <a:rPr lang="tr-TR" dirty="0" smtClean="0">
                <a:latin typeface="Garamond" panose="02020404030301010803" pitchFamily="18" charset="0"/>
              </a:rPr>
              <a:t> klasörünün altında yer alan styles.xml dosyanızda aşağıdaki </a:t>
            </a:r>
            <a:r>
              <a:rPr lang="tr-TR" dirty="0">
                <a:latin typeface="Garamond" panose="02020404030301010803" pitchFamily="18" charset="0"/>
              </a:rPr>
              <a:t>iki değişikliği </a:t>
            </a:r>
            <a:r>
              <a:rPr lang="tr-TR" dirty="0" smtClean="0">
                <a:latin typeface="Garamond" panose="02020404030301010803" pitchFamily="18" charset="0"/>
              </a:rPr>
              <a:t>yapınız</a:t>
            </a:r>
            <a:r>
              <a:rPr lang="tr-TR" dirty="0">
                <a:latin typeface="Garamond" panose="02020404030301010803" pitchFamily="18" charset="0"/>
              </a:rPr>
              <a:t>. Bunlar uygulama başlığının rengini ve kullanılan butonların varsayılan rengini turuncu olarak ayarlamaktadır.</a:t>
            </a:r>
          </a:p>
        </p:txBody>
      </p:sp>
    </p:spTree>
    <p:extLst>
      <p:ext uri="{BB962C8B-B14F-4D97-AF65-F5344CB8AC3E}">
        <p14:creationId xmlns:p14="http://schemas.microsoft.com/office/powerpoint/2010/main" val="30179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481137"/>
            <a:ext cx="9086850" cy="38957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903056" y="203753"/>
            <a:ext cx="1307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Uygulama</a:t>
            </a: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4895682" y="1296471"/>
            <a:ext cx="14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Tasarım yapısı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89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993104" y="-1385"/>
            <a:ext cx="307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MainActivity.java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5724" y="1238231"/>
            <a:ext cx="12030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Bir uygulama açıldığında </a:t>
            </a:r>
            <a:r>
              <a:rPr lang="tr-TR" sz="2000" b="1" dirty="0">
                <a:latin typeface="Garamond" panose="02020404030301010803" pitchFamily="18" charset="0"/>
              </a:rPr>
              <a:t>MainActivity.java</a:t>
            </a:r>
            <a:r>
              <a:rPr lang="tr-TR" sz="2000" dirty="0">
                <a:latin typeface="Garamond" panose="02020404030301010803" pitchFamily="18" charset="0"/>
              </a:rPr>
              <a:t> ana aktivitemiz içerisindeki </a:t>
            </a:r>
            <a:r>
              <a:rPr lang="tr-TR" sz="2000" b="1" dirty="0" err="1" smtClean="0">
                <a:latin typeface="Garamond" panose="02020404030301010803" pitchFamily="18" charset="0"/>
              </a:rPr>
              <a:t>onCreate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metodu içerisindeki kod çalıştırılır</a:t>
            </a:r>
            <a:r>
              <a:rPr lang="tr-TR" sz="2000" dirty="0" smtClean="0">
                <a:latin typeface="Garamond" panose="02020404030301010803" pitchFamily="18" charset="0"/>
              </a:rPr>
              <a:t>.</a:t>
            </a:r>
          </a:p>
          <a:p>
            <a:endParaRPr lang="tr-TR" sz="2000" dirty="0">
              <a:latin typeface="Garamond" panose="02020404030301010803" pitchFamily="18" charset="0"/>
            </a:endParaRPr>
          </a:p>
          <a:p>
            <a:endParaRPr lang="tr-TR" sz="2000" dirty="0" smtClean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Yeni bir proje açtığımızda </a:t>
            </a:r>
            <a:r>
              <a:rPr lang="tr-TR" sz="2000" dirty="0" err="1" smtClean="0">
                <a:latin typeface="Garamond" panose="02020404030301010803" pitchFamily="18" charset="0"/>
              </a:rPr>
              <a:t>onCreate</a:t>
            </a:r>
            <a:r>
              <a:rPr lang="tr-TR" sz="2000" dirty="0" smtClean="0">
                <a:latin typeface="Garamond" panose="02020404030301010803" pitchFamily="18" charset="0"/>
              </a:rPr>
              <a:t>() metodunun içinde gelen kod;</a:t>
            </a:r>
            <a:r>
              <a:rPr lang="tr-TR" sz="2000" b="1" dirty="0" smtClean="0">
                <a:latin typeface="Garamond" panose="02020404030301010803" pitchFamily="18" charset="0"/>
              </a:rPr>
              <a:t> MainActivity.java </a:t>
            </a:r>
            <a:r>
              <a:rPr lang="tr-TR" sz="2000" dirty="0" smtClean="0">
                <a:latin typeface="Garamond" panose="02020404030301010803" pitchFamily="18" charset="0"/>
              </a:rPr>
              <a:t>sınıfımız ile </a:t>
            </a:r>
            <a:r>
              <a:rPr lang="tr-TR" sz="2000" b="1" dirty="0" smtClean="0">
                <a:latin typeface="Garamond" panose="02020404030301010803" pitchFamily="18" charset="0"/>
              </a:rPr>
              <a:t>activity_main.xml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layout</a:t>
            </a:r>
            <a:r>
              <a:rPr lang="tr-TR" sz="2000" dirty="0" smtClean="0">
                <a:latin typeface="Garamond" panose="02020404030301010803" pitchFamily="18" charset="0"/>
              </a:rPr>
              <a:t> dosyasını ilişkilendirmektedir ve uygulamada görsel </a:t>
            </a:r>
            <a:r>
              <a:rPr lang="tr-TR" sz="2000" dirty="0" err="1" smtClean="0">
                <a:latin typeface="Garamond" panose="02020404030301010803" pitchFamily="18" charset="0"/>
              </a:rPr>
              <a:t>arayüz</a:t>
            </a:r>
            <a:r>
              <a:rPr lang="tr-TR" sz="2000" dirty="0" smtClean="0">
                <a:latin typeface="Garamond" panose="02020404030301010803" pitchFamily="18" charset="0"/>
              </a:rPr>
              <a:t> olarak </a:t>
            </a:r>
            <a:r>
              <a:rPr lang="tr-TR" sz="2000" b="1" dirty="0">
                <a:latin typeface="Garamond" panose="02020404030301010803" pitchFamily="18" charset="0"/>
              </a:rPr>
              <a:t>activity_main.xml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tasarımını göstermektedir. </a:t>
            </a:r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53" y="3693422"/>
            <a:ext cx="4481513" cy="19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6" y="4511858"/>
            <a:ext cx="3838575" cy="19145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36311" y="518487"/>
            <a:ext cx="115914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Programlamada kullanacağımız (örneğin bir </a:t>
            </a:r>
            <a:r>
              <a:rPr lang="tr-TR" dirty="0" err="1" smtClean="0">
                <a:latin typeface="Garamond" panose="02020404030301010803" pitchFamily="18" charset="0"/>
              </a:rPr>
              <a:t>TextView’e</a:t>
            </a:r>
            <a:r>
              <a:rPr lang="tr-TR" dirty="0" smtClean="0">
                <a:latin typeface="Garamond" panose="02020404030301010803" pitchFamily="18" charset="0"/>
              </a:rPr>
              <a:t> metin yazma ya da bir </a:t>
            </a:r>
            <a:r>
              <a:rPr lang="tr-TR" dirty="0" err="1" smtClean="0">
                <a:latin typeface="Garamond" panose="02020404030301010803" pitchFamily="18" charset="0"/>
              </a:rPr>
              <a:t>EditText’ten</a:t>
            </a:r>
            <a:r>
              <a:rPr lang="tr-TR" dirty="0" smtClean="0">
                <a:latin typeface="Garamond" panose="02020404030301010803" pitchFamily="18" charset="0"/>
              </a:rPr>
              <a:t> bilgi alma gibi) görselleri Java’da önce </a:t>
            </a:r>
            <a:r>
              <a:rPr lang="tr-TR" dirty="0">
                <a:latin typeface="Garamond" panose="02020404030301010803" pitchFamily="18" charset="0"/>
              </a:rPr>
              <a:t>tanıtmamız gerekir. </a:t>
            </a:r>
            <a:r>
              <a:rPr lang="tr-TR" dirty="0" smtClean="0">
                <a:latin typeface="Garamond" panose="02020404030301010803" pitchFamily="18" charset="0"/>
              </a:rPr>
              <a:t>Ancak </a:t>
            </a:r>
            <a:r>
              <a:rPr lang="tr-TR" dirty="0" err="1" smtClean="0">
                <a:latin typeface="Garamond" panose="02020404030301010803" pitchFamily="18" charset="0"/>
              </a:rPr>
              <a:t>xml’deki</a:t>
            </a:r>
            <a:r>
              <a:rPr lang="tr-TR" dirty="0" smtClean="0">
                <a:latin typeface="Garamond" panose="02020404030301010803" pitchFamily="18" charset="0"/>
              </a:rPr>
              <a:t> bazı </a:t>
            </a:r>
            <a:r>
              <a:rPr lang="tr-TR" dirty="0">
                <a:latin typeface="Garamond" panose="02020404030301010803" pitchFamily="18" charset="0"/>
              </a:rPr>
              <a:t>görseller statik olarak </a:t>
            </a:r>
            <a:r>
              <a:rPr lang="tr-TR" dirty="0" smtClean="0">
                <a:latin typeface="Garamond" panose="02020404030301010803" pitchFamily="18" charset="0"/>
              </a:rPr>
              <a:t>kalacaksa Java’da tanıtmamıza gerek yoktur.</a:t>
            </a:r>
            <a:endParaRPr lang="tr-TR" dirty="0">
              <a:latin typeface="Garamond" panose="02020404030301010803" pitchFamily="18" charset="0"/>
            </a:endParaRPr>
          </a:p>
          <a:p>
            <a:endParaRPr lang="tr-TR" dirty="0">
              <a:latin typeface="Garamond" panose="02020404030301010803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Örneğin aktivitemizle ilişkili </a:t>
            </a:r>
            <a:r>
              <a:rPr lang="tr-TR" dirty="0" err="1" smtClean="0">
                <a:latin typeface="Garamond" panose="02020404030301010803" pitchFamily="18" charset="0"/>
              </a:rPr>
              <a:t>layout</a:t>
            </a:r>
            <a:r>
              <a:rPr lang="tr-TR" dirty="0" smtClean="0">
                <a:latin typeface="Garamond" panose="02020404030301010803" pitchFamily="18" charset="0"/>
              </a:rPr>
              <a:t> dosyamız </a:t>
            </a:r>
            <a:r>
              <a:rPr lang="tr-TR" dirty="0">
                <a:latin typeface="Garamond" panose="02020404030301010803" pitchFamily="18" charset="0"/>
              </a:rPr>
              <a:t>sol alttaki </a:t>
            </a:r>
            <a:r>
              <a:rPr lang="tr-TR" dirty="0" smtClean="0">
                <a:latin typeface="Garamond" panose="02020404030301010803" pitchFamily="18" charset="0"/>
              </a:rPr>
              <a:t>gibi olsun. </a:t>
            </a:r>
          </a:p>
          <a:p>
            <a:pPr>
              <a:buClr>
                <a:srgbClr val="FF0000"/>
              </a:buClr>
            </a:pPr>
            <a:endParaRPr lang="tr-TR" dirty="0">
              <a:latin typeface="Garamond" panose="02020404030301010803" pitchFamily="18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Bu </a:t>
            </a:r>
            <a:r>
              <a:rPr lang="tr-TR" dirty="0" err="1">
                <a:latin typeface="Garamond" panose="02020404030301010803" pitchFamily="18" charset="0"/>
              </a:rPr>
              <a:t>TextView’e</a:t>
            </a:r>
            <a:r>
              <a:rPr lang="tr-TR" dirty="0">
                <a:latin typeface="Garamond" panose="02020404030301010803" pitchFamily="18" charset="0"/>
              </a:rPr>
              <a:t> uygulama çalıştırıldığında erişmek istiyorsak Java’da </a:t>
            </a:r>
            <a:r>
              <a:rPr lang="tr-TR" dirty="0" err="1">
                <a:latin typeface="Garamond" panose="02020404030301010803" pitchFamily="18" charset="0"/>
              </a:rPr>
              <a:t>TextView</a:t>
            </a:r>
            <a:r>
              <a:rPr lang="tr-TR" dirty="0">
                <a:latin typeface="Garamond" panose="02020404030301010803" pitchFamily="18" charset="0"/>
              </a:rPr>
              <a:t> referans tipi ile deklare ederiz</a:t>
            </a:r>
            <a:r>
              <a:rPr lang="tr-TR" dirty="0" smtClean="0">
                <a:latin typeface="Garamond" panose="02020404030301010803" pitchFamily="18" charset="0"/>
              </a:rPr>
              <a:t>.*  Java’da sınıf genelinde geçerli olacak değişkenler (sınıfın en başında, </a:t>
            </a:r>
            <a:r>
              <a:rPr lang="tr-TR" b="1" dirty="0" err="1">
                <a:latin typeface="Garamond" panose="02020404030301010803" pitchFamily="18" charset="0"/>
              </a:rPr>
              <a:t>onCreate</a:t>
            </a:r>
            <a:r>
              <a:rPr lang="tr-TR" b="1" dirty="0">
                <a:latin typeface="Garamond" panose="02020404030301010803" pitchFamily="18" charset="0"/>
              </a:rPr>
              <a:t>() </a:t>
            </a:r>
            <a:r>
              <a:rPr lang="tr-TR" dirty="0">
                <a:latin typeface="Garamond" panose="02020404030301010803" pitchFamily="18" charset="0"/>
              </a:rPr>
              <a:t>metodundan önce) </a:t>
            </a:r>
            <a:r>
              <a:rPr lang="tr-TR" dirty="0" smtClean="0">
                <a:latin typeface="Garamond" panose="02020404030301010803" pitchFamily="18" charset="0"/>
              </a:rPr>
              <a:t>deklare edilir. (Metotlar içinde lokal değişkenler de kullanacağız.)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b="1" dirty="0" err="1">
                <a:latin typeface="Garamond" panose="02020404030301010803" pitchFamily="18" charset="0"/>
              </a:rPr>
              <a:t>onCreate</a:t>
            </a:r>
            <a:r>
              <a:rPr lang="tr-TR" b="1" dirty="0">
                <a:latin typeface="Garamond" panose="02020404030301010803" pitchFamily="18" charset="0"/>
              </a:rPr>
              <a:t>() </a:t>
            </a:r>
            <a:r>
              <a:rPr lang="tr-TR" dirty="0">
                <a:latin typeface="Garamond" panose="02020404030301010803" pitchFamily="18" charset="0"/>
              </a:rPr>
              <a:t>metodu içerisinde ise </a:t>
            </a:r>
            <a:r>
              <a:rPr lang="tr-TR" dirty="0" err="1">
                <a:latin typeface="Garamond" panose="02020404030301010803" pitchFamily="18" charset="0"/>
              </a:rPr>
              <a:t>xml’deki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err="1">
                <a:latin typeface="Garamond" panose="02020404030301010803" pitchFamily="18" charset="0"/>
              </a:rPr>
              <a:t>id’sini</a:t>
            </a:r>
            <a:r>
              <a:rPr lang="tr-TR" dirty="0">
                <a:latin typeface="Garamond" panose="02020404030301010803" pitchFamily="18" charset="0"/>
              </a:rPr>
              <a:t> kullanarak işaret eder ve atamasını yaparız. </a:t>
            </a:r>
            <a:r>
              <a:rPr lang="tr-TR" dirty="0" smtClean="0">
                <a:latin typeface="Garamond" panose="02020404030301010803" pitchFamily="18" charset="0"/>
              </a:rPr>
              <a:t>Bunun için </a:t>
            </a:r>
            <a:r>
              <a:rPr lang="tr-TR" b="1" dirty="0" err="1" smtClean="0">
                <a:latin typeface="Garamond" panose="02020404030301010803" pitchFamily="18" charset="0"/>
              </a:rPr>
              <a:t>findViewById</a:t>
            </a:r>
            <a:r>
              <a:rPr lang="tr-TR" b="1" dirty="0">
                <a:latin typeface="Garamond" panose="02020404030301010803" pitchFamily="18" charset="0"/>
              </a:rPr>
              <a:t>()</a:t>
            </a:r>
            <a:r>
              <a:rPr lang="tr-TR" dirty="0">
                <a:latin typeface="Garamond" panose="02020404030301010803" pitchFamily="18" charset="0"/>
              </a:rPr>
              <a:t> metodunu kullanırız</a:t>
            </a:r>
            <a:r>
              <a:rPr lang="tr-TR" dirty="0" smtClean="0">
                <a:latin typeface="Garamond" panose="02020404030301010803" pitchFamily="18" charset="0"/>
              </a:rPr>
              <a:t>. </a:t>
            </a:r>
            <a:r>
              <a:rPr lang="tr-TR" b="1" dirty="0" err="1">
                <a:latin typeface="Garamond" panose="02020404030301010803" pitchFamily="18" charset="0"/>
              </a:rPr>
              <a:t>findViewById</a:t>
            </a:r>
            <a:r>
              <a:rPr lang="tr-TR" dirty="0">
                <a:latin typeface="Garamond" panose="02020404030301010803" pitchFamily="18" charset="0"/>
              </a:rPr>
              <a:t>() </a:t>
            </a:r>
            <a:r>
              <a:rPr lang="tr-TR" dirty="0" smtClean="0">
                <a:latin typeface="Garamond" panose="02020404030301010803" pitchFamily="18" charset="0"/>
              </a:rPr>
              <a:t>metodu ile görseli, </a:t>
            </a:r>
            <a:r>
              <a:rPr lang="tr-TR" dirty="0" err="1" smtClean="0">
                <a:latin typeface="Garamond" panose="02020404030301010803" pitchFamily="18" charset="0"/>
              </a:rPr>
              <a:t>xml’deki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id’si</a:t>
            </a:r>
            <a:r>
              <a:rPr lang="tr-TR" dirty="0" smtClean="0">
                <a:latin typeface="Garamond" panose="02020404030301010803" pitchFamily="18" charset="0"/>
              </a:rPr>
              <a:t> ile bulup Java değişkenine atarız. </a:t>
            </a:r>
            <a:r>
              <a:rPr lang="tr-TR" dirty="0" err="1" smtClean="0">
                <a:latin typeface="Garamond" panose="02020404030301010803" pitchFamily="18" charset="0"/>
              </a:rPr>
              <a:t>xml’de</a:t>
            </a:r>
            <a:r>
              <a:rPr lang="tr-TR" dirty="0" smtClean="0">
                <a:latin typeface="Garamond" panose="02020404030301010803" pitchFamily="18" charset="0"/>
              </a:rPr>
              <a:t> verilen </a:t>
            </a:r>
            <a:r>
              <a:rPr lang="tr-TR" dirty="0" err="1" smtClean="0">
                <a:latin typeface="Garamond" panose="02020404030301010803" pitchFamily="18" charset="0"/>
              </a:rPr>
              <a:t>id’ler</a:t>
            </a:r>
            <a:r>
              <a:rPr lang="tr-TR" dirty="0" smtClean="0">
                <a:latin typeface="Garamond" panose="02020404030301010803" pitchFamily="18" charset="0"/>
              </a:rPr>
              <a:t> Java’da </a:t>
            </a:r>
            <a:r>
              <a:rPr lang="tr-TR" dirty="0" err="1" smtClean="0">
                <a:latin typeface="Garamond" panose="02020404030301010803" pitchFamily="18" charset="0"/>
              </a:rPr>
              <a:t>R.id.</a:t>
            </a:r>
            <a:r>
              <a:rPr lang="tr-TR" sz="1200" i="1" dirty="0" err="1" smtClean="0">
                <a:latin typeface="Consolas" panose="020B0609020204030204" pitchFamily="49" charset="0"/>
              </a:rPr>
              <a:t>gorselIDsi</a:t>
            </a:r>
            <a:r>
              <a:rPr lang="tr-TR" sz="1200" i="1" dirty="0" smtClean="0">
                <a:latin typeface="Consolas" panose="020B0609020204030204" pitchFamily="49" charset="0"/>
              </a:rPr>
              <a:t> </a:t>
            </a:r>
            <a:r>
              <a:rPr lang="tr-TR" dirty="0">
                <a:latin typeface="Garamond" panose="02020404030301010803" pitchFamily="18" charset="0"/>
              </a:rPr>
              <a:t>biçiminde bulunabilir. . Örneğin </a:t>
            </a:r>
            <a:r>
              <a:rPr lang="tr-TR" dirty="0" err="1">
                <a:latin typeface="Garamond" panose="02020404030301010803" pitchFamily="18" charset="0"/>
              </a:rPr>
              <a:t>xml’de</a:t>
            </a:r>
            <a:r>
              <a:rPr lang="tr-TR" dirty="0">
                <a:latin typeface="Garamond" panose="02020404030301010803" pitchFamily="18" charset="0"/>
              </a:rPr>
              <a:t> bir görsele btn1 isminde bir </a:t>
            </a:r>
            <a:r>
              <a:rPr lang="tr-TR" dirty="0" err="1">
                <a:latin typeface="Garamond" panose="02020404030301010803" pitchFamily="18" charset="0"/>
              </a:rPr>
              <a:t>id</a:t>
            </a:r>
            <a:r>
              <a:rPr lang="tr-TR" dirty="0">
                <a:latin typeface="Garamond" panose="02020404030301010803" pitchFamily="18" charset="0"/>
              </a:rPr>
              <a:t> vermiş isek, bu </a:t>
            </a:r>
            <a:r>
              <a:rPr lang="tr-TR" dirty="0" err="1">
                <a:latin typeface="Garamond" panose="02020404030301010803" pitchFamily="18" charset="0"/>
              </a:rPr>
              <a:t>id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 Java’da </a:t>
            </a:r>
            <a:r>
              <a:rPr lang="tr-TR" b="1" i="1" smtClean="0">
                <a:latin typeface="Garamond" panose="02020404030301010803" pitchFamily="18" charset="0"/>
              </a:rPr>
              <a:t>R.id.btn1</a:t>
            </a:r>
            <a:r>
              <a:rPr lang="tr-TR" smtClean="0">
                <a:latin typeface="Garamond" panose="02020404030301010803" pitchFamily="18" charset="0"/>
              </a:rPr>
              <a:t> şeklinde </a:t>
            </a:r>
            <a:r>
              <a:rPr lang="tr-TR" dirty="0">
                <a:latin typeface="Garamond" panose="02020404030301010803" pitchFamily="18" charset="0"/>
              </a:rPr>
              <a:t>belirtilir.</a:t>
            </a:r>
          </a:p>
          <a:p>
            <a:pPr>
              <a:buClr>
                <a:srgbClr val="0070C0"/>
              </a:buClr>
            </a:pP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27" y="4511858"/>
            <a:ext cx="4162425" cy="22574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035112" y="4782757"/>
            <a:ext cx="1754593" cy="2178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1985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tr-TR" sz="1100" dirty="0" smtClean="0">
                <a:latin typeface="Garamond" panose="02020404030301010803" pitchFamily="18" charset="0"/>
              </a:rPr>
              <a:t>*</a:t>
            </a:r>
            <a:r>
              <a:rPr lang="tr-TR" sz="1100" dirty="0" err="1" smtClean="0">
                <a:latin typeface="Garamond" panose="02020404030301010803" pitchFamily="18" charset="0"/>
              </a:rPr>
              <a:t>Kapsülleme</a:t>
            </a:r>
            <a:r>
              <a:rPr lang="tr-TR" sz="1100" dirty="0" smtClean="0">
                <a:latin typeface="Garamond" panose="02020404030301010803" pitchFamily="18" charset="0"/>
              </a:rPr>
              <a:t> </a:t>
            </a:r>
            <a:r>
              <a:rPr lang="tr-TR" sz="1100" dirty="0">
                <a:latin typeface="Garamond" panose="02020404030301010803" pitchFamily="18" charset="0"/>
              </a:rPr>
              <a:t>kavramına göre başka bir sınıftan erişim belirleyicisi </a:t>
            </a:r>
            <a:r>
              <a:rPr lang="tr-TR" sz="1100" dirty="0" err="1">
                <a:latin typeface="Garamond" panose="02020404030301010803" pitchFamily="18" charset="0"/>
              </a:rPr>
              <a:t>private</a:t>
            </a:r>
            <a:r>
              <a:rPr lang="tr-TR" sz="1100" dirty="0">
                <a:latin typeface="Garamond" panose="02020404030301010803" pitchFamily="18" charset="0"/>
              </a:rPr>
              <a:t> yapılması tavsiye edilir.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8186737" y="5829300"/>
            <a:ext cx="2562225" cy="228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680" y="4801202"/>
            <a:ext cx="1724025" cy="1809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786" y="5876203"/>
            <a:ext cx="2514600" cy="14287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4993104" y="-1385"/>
            <a:ext cx="307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MainActivity.java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5637659" y="4142526"/>
            <a:ext cx="101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84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3104" y="-1385"/>
            <a:ext cx="307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MainActivity.java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809" y="3314700"/>
            <a:ext cx="4430166" cy="260985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66701" y="914400"/>
            <a:ext cx="11620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Aynı örnekte </a:t>
            </a:r>
            <a:r>
              <a:rPr lang="tr-TR" sz="2000" dirty="0" err="1">
                <a:latin typeface="Garamond" panose="02020404030301010803" pitchFamily="18" charset="0"/>
              </a:rPr>
              <a:t>mesajTV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err="1">
                <a:latin typeface="Garamond" panose="02020404030301010803" pitchFamily="18" charset="0"/>
              </a:rPr>
              <a:t>TextView’inin</a:t>
            </a:r>
            <a:r>
              <a:rPr lang="tr-TR" sz="2000" dirty="0">
                <a:latin typeface="Garamond" panose="02020404030301010803" pitchFamily="18" charset="0"/>
              </a:rPr>
              <a:t> içerisine «</a:t>
            </a:r>
            <a:r>
              <a:rPr lang="tr-TR" sz="2000" dirty="0" err="1">
                <a:latin typeface="Garamond" panose="02020404030301010803" pitchFamily="18" charset="0"/>
              </a:rPr>
              <a:t>Hello</a:t>
            </a:r>
            <a:r>
              <a:rPr lang="tr-TR" sz="2000" dirty="0">
                <a:latin typeface="Garamond" panose="02020404030301010803" pitchFamily="18" charset="0"/>
              </a:rPr>
              <a:t> World» </a:t>
            </a:r>
            <a:r>
              <a:rPr lang="tr-TR" sz="2000" dirty="0" smtClean="0">
                <a:latin typeface="Garamond" panose="02020404030301010803" pitchFamily="18" charset="0"/>
              </a:rPr>
              <a:t>yazdıralım. Bunun </a:t>
            </a:r>
            <a:r>
              <a:rPr lang="tr-TR" sz="2000" dirty="0">
                <a:latin typeface="Garamond" panose="02020404030301010803" pitchFamily="18" charset="0"/>
              </a:rPr>
              <a:t>için </a:t>
            </a:r>
            <a:r>
              <a:rPr lang="tr-TR" sz="2000" b="1" dirty="0" err="1">
                <a:latin typeface="Garamond" panose="02020404030301010803" pitchFamily="18" charset="0"/>
              </a:rPr>
              <a:t>setText</a:t>
            </a:r>
            <a:r>
              <a:rPr lang="tr-TR" sz="2000" b="1" dirty="0">
                <a:latin typeface="Garamond" panose="02020404030301010803" pitchFamily="18" charset="0"/>
              </a:rPr>
              <a:t>() </a:t>
            </a:r>
            <a:r>
              <a:rPr lang="tr-TR" sz="2000" dirty="0">
                <a:latin typeface="Garamond" panose="02020404030301010803" pitchFamily="18" charset="0"/>
              </a:rPr>
              <a:t>metodunu kullanırız. Bu metot bizden parametre </a:t>
            </a:r>
            <a:r>
              <a:rPr lang="tr-TR" sz="2000" dirty="0" smtClean="0">
                <a:latin typeface="Garamond" panose="02020404030301010803" pitchFamily="18" charset="0"/>
              </a:rPr>
              <a:t>olarak bir </a:t>
            </a:r>
            <a:r>
              <a:rPr lang="tr-TR" sz="2000" dirty="0" err="1">
                <a:latin typeface="Garamond" panose="02020404030301010803" pitchFamily="18" charset="0"/>
              </a:rPr>
              <a:t>string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beklemektedir.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Sonuçta</a:t>
            </a:r>
            <a:r>
              <a:rPr lang="tr-TR" sz="2000" dirty="0">
                <a:latin typeface="Garamond" panose="02020404030301010803" pitchFamily="18" charset="0"/>
              </a:rPr>
              <a:t>, program çalıştığında ekranda </a:t>
            </a:r>
            <a:r>
              <a:rPr lang="tr-TR" sz="2000" dirty="0" err="1">
                <a:latin typeface="Garamond" panose="02020404030301010803" pitchFamily="18" charset="0"/>
              </a:rPr>
              <a:t>Hello</a:t>
            </a:r>
            <a:r>
              <a:rPr lang="tr-TR" sz="2000" dirty="0">
                <a:latin typeface="Garamond" panose="02020404030301010803" pitchFamily="18" charset="0"/>
              </a:rPr>
              <a:t> World yazdıracaktır. Bunu </a:t>
            </a: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text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özelliğinde </a:t>
            </a:r>
            <a:r>
              <a:rPr lang="tr-TR" sz="2000" dirty="0" smtClean="0">
                <a:latin typeface="Garamond" panose="02020404030301010803" pitchFamily="18" charset="0"/>
              </a:rPr>
              <a:t>belirtmek </a:t>
            </a:r>
            <a:r>
              <a:rPr lang="tr-TR" sz="2000" dirty="0">
                <a:latin typeface="Garamond" panose="02020404030301010803" pitchFamily="18" charset="0"/>
              </a:rPr>
              <a:t>yerine programlama yoluyla yaptık. Ancak </a:t>
            </a:r>
            <a:r>
              <a:rPr lang="tr-TR" sz="2000" dirty="0" smtClean="0">
                <a:latin typeface="Garamond" panose="02020404030301010803" pitchFamily="18" charset="0"/>
              </a:rPr>
              <a:t>bir değişiklik olmayacak </a:t>
            </a:r>
            <a:r>
              <a:rPr lang="tr-TR" sz="2000" dirty="0">
                <a:latin typeface="Garamond" panose="02020404030301010803" pitchFamily="18" charset="0"/>
              </a:rPr>
              <a:t>görsellerin statik içerikleri için </a:t>
            </a:r>
            <a:r>
              <a:rPr lang="tr-TR" sz="2000" dirty="0" err="1">
                <a:latin typeface="Garamond" panose="02020404030301010803" pitchFamily="18" charset="0"/>
              </a:rPr>
              <a:t>xml’i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kullanırız. </a:t>
            </a:r>
            <a:endParaRPr lang="tr-TR" sz="2000" dirty="0">
              <a:latin typeface="Garamond" panose="02020404030301010803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742809" y="2745492"/>
            <a:ext cx="101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54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9690" y="1137581"/>
            <a:ext cx="114271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200" dirty="0">
                <a:latin typeface="Garamond" panose="02020404030301010803" pitchFamily="18" charset="0"/>
              </a:rPr>
              <a:t>Uygulama geliştirirken görselliğin yanı sıra işlevsellik ve etkileşim (</a:t>
            </a:r>
            <a:r>
              <a:rPr lang="tr-TR" sz="2200" dirty="0" err="1">
                <a:latin typeface="Garamond" panose="02020404030301010803" pitchFamily="18" charset="0"/>
              </a:rPr>
              <a:t>interactivity</a:t>
            </a:r>
            <a:r>
              <a:rPr lang="tr-TR" sz="2200" dirty="0">
                <a:latin typeface="Garamond" panose="02020404030301010803" pitchFamily="18" charset="0"/>
              </a:rPr>
              <a:t>) de katmak amacımızdır. Bunun için kullanıcı dokunmatik ekranda tıklama, sürükleme, kaydırma gibi eylemler ile etkileşime geçer. Bu etkileşimler içinde en yaygın kullanılan eylem tıklamadır.  </a:t>
            </a:r>
            <a:endParaRPr lang="tr-TR" sz="22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2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200" dirty="0" smtClean="0">
                <a:latin typeface="Garamond" panose="02020404030301010803" pitchFamily="18" charset="0"/>
              </a:rPr>
              <a:t>Tıklama gerçekleştiğinde çalıştırılmak </a:t>
            </a:r>
            <a:r>
              <a:rPr lang="tr-TR" sz="2200" dirty="0">
                <a:latin typeface="Garamond" panose="02020404030301010803" pitchFamily="18" charset="0"/>
              </a:rPr>
              <a:t>istenen </a:t>
            </a:r>
            <a:r>
              <a:rPr lang="tr-TR" sz="2200" dirty="0" smtClean="0">
                <a:latin typeface="Garamond" panose="02020404030301010803" pitchFamily="18" charset="0"/>
              </a:rPr>
              <a:t>kod özel bir metot içinde yazılır. Tıklama sonucu böyle bir metodu tetiklemek için iki yaklaşım vardır. Bunlar;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200" dirty="0" smtClean="0">
              <a:latin typeface="Garamond" panose="02020404030301010803" pitchFamily="18" charset="0"/>
            </a:endParaRPr>
          </a:p>
          <a:p>
            <a:r>
              <a:rPr lang="tr-TR" sz="2200" dirty="0" smtClean="0">
                <a:latin typeface="Garamond" panose="02020404030301010803" pitchFamily="18" charset="0"/>
              </a:rPr>
              <a:t>1- </a:t>
            </a:r>
            <a:r>
              <a:rPr lang="tr-TR" sz="2200" b="1" dirty="0" err="1" smtClean="0">
                <a:latin typeface="Garamond" panose="02020404030301010803" pitchFamily="18" charset="0"/>
              </a:rPr>
              <a:t>xml’de</a:t>
            </a:r>
            <a:r>
              <a:rPr lang="tr-TR" sz="2200" b="1" dirty="0" smtClean="0">
                <a:latin typeface="Garamond" panose="02020404030301010803" pitchFamily="18" charset="0"/>
              </a:rPr>
              <a:t> </a:t>
            </a:r>
            <a:r>
              <a:rPr lang="tr-TR" sz="2200" b="1" dirty="0" err="1" smtClean="0">
                <a:latin typeface="Garamond" panose="02020404030301010803" pitchFamily="18" charset="0"/>
              </a:rPr>
              <a:t>onClick</a:t>
            </a:r>
            <a:r>
              <a:rPr lang="tr-TR" sz="2200" b="1" dirty="0" smtClean="0">
                <a:latin typeface="Garamond" panose="02020404030301010803" pitchFamily="18" charset="0"/>
              </a:rPr>
              <a:t> özelliği </a:t>
            </a:r>
            <a:r>
              <a:rPr lang="tr-TR" sz="2200" dirty="0" smtClean="0">
                <a:latin typeface="Garamond" panose="02020404030301010803" pitchFamily="18" charset="0"/>
              </a:rPr>
              <a:t>ile metot adını belirtmek ve sonra bu isimle bir metodu aktivite (</a:t>
            </a:r>
            <a:r>
              <a:rPr lang="tr-TR" sz="2200" dirty="0" err="1" smtClean="0">
                <a:latin typeface="Garamond" panose="02020404030301010803" pitchFamily="18" charset="0"/>
              </a:rPr>
              <a:t>java</a:t>
            </a:r>
            <a:r>
              <a:rPr lang="tr-TR" sz="2200" dirty="0" smtClean="0">
                <a:latin typeface="Garamond" panose="02020404030301010803" pitchFamily="18" charset="0"/>
              </a:rPr>
              <a:t>) dosyasında yazmak.</a:t>
            </a:r>
          </a:p>
          <a:p>
            <a:endParaRPr lang="tr-TR" sz="2200" dirty="0" smtClean="0">
              <a:latin typeface="Garamond" panose="02020404030301010803" pitchFamily="18" charset="0"/>
            </a:endParaRPr>
          </a:p>
          <a:p>
            <a:r>
              <a:rPr lang="tr-TR" sz="2200" dirty="0" smtClean="0">
                <a:latin typeface="Garamond" panose="02020404030301010803" pitchFamily="18" charset="0"/>
              </a:rPr>
              <a:t>2- </a:t>
            </a:r>
            <a:r>
              <a:rPr lang="tr-TR" sz="2200" b="1" dirty="0" err="1" smtClean="0"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latin typeface="Garamond" panose="02020404030301010803" pitchFamily="18" charset="0"/>
              </a:rPr>
              <a:t> (Tıklama Dinleyici) </a:t>
            </a:r>
            <a:r>
              <a:rPr lang="tr-TR" sz="2200" dirty="0" err="1" smtClean="0">
                <a:latin typeface="Garamond" panose="02020404030301010803" pitchFamily="18" charset="0"/>
              </a:rPr>
              <a:t>arayüzünü</a:t>
            </a:r>
            <a:r>
              <a:rPr lang="tr-TR" sz="2200" dirty="0" smtClean="0">
                <a:latin typeface="Garamond" panose="02020404030301010803" pitchFamily="18" charset="0"/>
              </a:rPr>
              <a:t> uygulayarak </a:t>
            </a:r>
            <a:r>
              <a:rPr lang="tr-TR" sz="2200" b="1" dirty="0" err="1" smtClean="0">
                <a:latin typeface="Garamond" panose="02020404030301010803" pitchFamily="18" charset="0"/>
              </a:rPr>
              <a:t>onClick</a:t>
            </a:r>
            <a:r>
              <a:rPr lang="tr-TR" sz="2200" dirty="0" smtClean="0">
                <a:latin typeface="Garamond" panose="02020404030301010803" pitchFamily="18" charset="0"/>
              </a:rPr>
              <a:t> isimli metodu yazmak (ezmek-</a:t>
            </a:r>
            <a:r>
              <a:rPr lang="tr-TR" sz="2200" dirty="0" err="1" smtClean="0">
                <a:latin typeface="Garamond" panose="02020404030301010803" pitchFamily="18" charset="0"/>
              </a:rPr>
              <a:t>override</a:t>
            </a:r>
            <a:r>
              <a:rPr lang="tr-TR" sz="2200" dirty="0" smtClean="0">
                <a:latin typeface="Garamond" panose="02020404030301010803" pitchFamily="18" charset="0"/>
              </a:rPr>
              <a:t>). Sonra </a:t>
            </a:r>
            <a:r>
              <a:rPr lang="tr-TR" sz="2200" dirty="0" err="1" smtClean="0">
                <a:latin typeface="Garamond" panose="02020404030301010803" pitchFamily="18" charset="0"/>
              </a:rPr>
              <a:t>arayüzü</a:t>
            </a:r>
            <a:r>
              <a:rPr lang="tr-TR" sz="2200" dirty="0" smtClean="0">
                <a:latin typeface="Garamond" panose="02020404030301010803" pitchFamily="18" charset="0"/>
              </a:rPr>
              <a:t> uygulayan sınıftan bir dinleyici nesnesini ‘’dinlenecek’’ butona atamak.</a:t>
            </a:r>
          </a:p>
          <a:p>
            <a:endParaRPr lang="tr-TR" sz="2200" dirty="0">
              <a:latin typeface="Garamond" panose="02020404030301010803" pitchFamily="18" charset="0"/>
            </a:endParaRPr>
          </a:p>
          <a:p>
            <a:endParaRPr lang="tr-TR" sz="2200" dirty="0" smtClean="0">
              <a:latin typeface="Garamond" panose="02020404030301010803" pitchFamily="18" charset="0"/>
            </a:endParaRPr>
          </a:p>
          <a:p>
            <a:r>
              <a:rPr lang="tr-TR" sz="2200" dirty="0" smtClean="0">
                <a:latin typeface="Garamond" panose="02020404030301010803" pitchFamily="18" charset="0"/>
              </a:rPr>
              <a:t>Şimdi ilk yöntem ile bir butona tıklanınca </a:t>
            </a:r>
            <a:r>
              <a:rPr lang="tr-TR" sz="2200" dirty="0" err="1" smtClean="0">
                <a:latin typeface="Garamond" panose="02020404030301010803" pitchFamily="18" charset="0"/>
              </a:rPr>
              <a:t>TextView</a:t>
            </a:r>
            <a:r>
              <a:rPr lang="tr-TR" sz="2200" dirty="0" smtClean="0">
                <a:latin typeface="Garamond" panose="02020404030301010803" pitchFamily="18" charset="0"/>
              </a:rPr>
              <a:t> içerisine «</a:t>
            </a:r>
            <a:r>
              <a:rPr lang="tr-TR" sz="2200" dirty="0" err="1" smtClean="0">
                <a:latin typeface="Garamond" panose="02020404030301010803" pitchFamily="18" charset="0"/>
              </a:rPr>
              <a:t>Hello</a:t>
            </a:r>
            <a:r>
              <a:rPr lang="tr-TR" sz="2200" dirty="0" smtClean="0">
                <a:latin typeface="Garamond" panose="02020404030301010803" pitchFamily="18" charset="0"/>
              </a:rPr>
              <a:t> World» mesajı yazdıran bir örnek yapalım.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4140051" y="171533"/>
            <a:ext cx="410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Tıklama İle Etkileşim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3638550"/>
            <a:ext cx="4867275" cy="32194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52" y="4152900"/>
            <a:ext cx="4105275" cy="2705100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363674" y="-26874"/>
            <a:ext cx="641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1-xml’de </a:t>
            </a:r>
            <a:r>
              <a:rPr lang="tr-TR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onClick</a:t>
            </a:r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özelliğini kullanmak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4830" y="599439"/>
            <a:ext cx="118776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tıklanması dinlenecek görsellere </a:t>
            </a: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id</a:t>
            </a:r>
            <a:r>
              <a:rPr lang="tr-TR" sz="2000" dirty="0" smtClean="0">
                <a:latin typeface="Garamond" panose="02020404030301010803" pitchFamily="18" charset="0"/>
              </a:rPr>
              <a:t> atama ve bunları Java aktivite  dosyamızda tanıtma zorunluluğu yoktur.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>
              <a:latin typeface="Garamond" panose="02020404030301010803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 yöntemde, dinlenecek görsele </a:t>
            </a: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id</a:t>
            </a:r>
            <a:r>
              <a:rPr lang="tr-TR" sz="2000" dirty="0" smtClean="0">
                <a:latin typeface="Garamond" panose="02020404030301010803" pitchFamily="18" charset="0"/>
              </a:rPr>
              <a:t> vermeyiz, ancak </a:t>
            </a: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 smtClean="0">
                <a:latin typeface="Garamond" panose="02020404030301010803" pitchFamily="18" charset="0"/>
              </a:rPr>
              <a:t> özelliğinde görsele tıklandığında çalışacak dinleyici metodunun ismini belirtiriz.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onClick</a:t>
            </a:r>
            <a:r>
              <a:rPr lang="tr-TR" sz="2000" dirty="0" smtClean="0">
                <a:latin typeface="Garamond" panose="02020404030301010803" pitchFamily="18" charset="0"/>
              </a:rPr>
              <a:t> özelliğini belirtince çıkan hata mesajı henüz aktivite sınıfımızda bu isimde bir metot olmadığı içindir.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689265" y="2529070"/>
            <a:ext cx="75027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Aktivite </a:t>
            </a:r>
            <a:r>
              <a:rPr lang="tr-TR" sz="2000" dirty="0" smtClean="0">
                <a:latin typeface="Garamond" panose="02020404030301010803" pitchFamily="18" charset="0"/>
              </a:rPr>
              <a:t>sınıfımızda, </a:t>
            </a: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belirttiğimiz dinleyici </a:t>
            </a:r>
            <a:r>
              <a:rPr lang="tr-TR" sz="2000" dirty="0">
                <a:latin typeface="Garamond" panose="02020404030301010803" pitchFamily="18" charset="0"/>
              </a:rPr>
              <a:t>metodunu tanımlarız. </a:t>
            </a:r>
            <a:endParaRPr lang="tr-TR" sz="2000" dirty="0" smtClean="0"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sz="2000" dirty="0" smtClean="0">
              <a:latin typeface="Garamond" panose="02020404030301010803" pitchFamily="18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Parantez </a:t>
            </a:r>
            <a:r>
              <a:rPr lang="tr-TR" sz="2000" dirty="0">
                <a:latin typeface="Garamond" panose="02020404030301010803" pitchFamily="18" charset="0"/>
              </a:rPr>
              <a:t>içindeki </a:t>
            </a:r>
            <a:r>
              <a:rPr lang="tr-TR" sz="2000" dirty="0" smtClean="0">
                <a:latin typeface="Garamond" panose="02020404030301010803" pitchFamily="18" charset="0"/>
              </a:rPr>
              <a:t>parametre </a:t>
            </a:r>
            <a:r>
              <a:rPr lang="tr-TR" sz="2000" dirty="0" err="1">
                <a:latin typeface="Garamond" panose="02020404030301010803" pitchFamily="18" charset="0"/>
              </a:rPr>
              <a:t>View</a:t>
            </a:r>
            <a:r>
              <a:rPr lang="tr-TR" sz="2000" dirty="0">
                <a:latin typeface="Garamond" panose="02020404030301010803" pitchFamily="18" charset="0"/>
              </a:rPr>
              <a:t> tipindedir. Bu parametre bize tıklanan buton nesnesini vermektedir. </a:t>
            </a:r>
            <a:r>
              <a:rPr lang="tr-TR" sz="2000" dirty="0" smtClean="0">
                <a:latin typeface="Garamond" panose="02020404030301010803" pitchFamily="18" charset="0"/>
              </a:rPr>
              <a:t>Bu parametreyi daha sonra, tıklama dinlemedeki ikinci yaklaşımda kullanacağız.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94830" y="2975346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Örnek1b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341" y="6200502"/>
            <a:ext cx="2486025" cy="485775"/>
          </a:xfrm>
          <a:prstGeom prst="rect">
            <a:avLst/>
          </a:prstGeom>
        </p:spPr>
      </p:pic>
      <p:sp>
        <p:nvSpPr>
          <p:cNvPr id="19" name="Dikdörtgen 18"/>
          <p:cNvSpPr/>
          <p:nvPr/>
        </p:nvSpPr>
        <p:spPr>
          <a:xfrm>
            <a:off x="9896475" y="6200502"/>
            <a:ext cx="431892" cy="1457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8539341" y="6066430"/>
            <a:ext cx="2486025" cy="62964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87" y="5274513"/>
            <a:ext cx="1638300" cy="14287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541487" y="5244859"/>
            <a:ext cx="1906438" cy="1725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8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1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92" y="1838324"/>
            <a:ext cx="2806938" cy="48672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03" y="1838325"/>
            <a:ext cx="2805841" cy="48672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3363674" y="-26874"/>
            <a:ext cx="641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1-xml’de </a:t>
            </a:r>
            <a:r>
              <a:rPr lang="tr-TR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onClick</a:t>
            </a:r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özelliğini kullanmak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Sağ Ok 4"/>
          <p:cNvSpPr/>
          <p:nvPr/>
        </p:nvSpPr>
        <p:spPr>
          <a:xfrm>
            <a:off x="5125584" y="2469118"/>
            <a:ext cx="2047875" cy="904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211309" y="197381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butona tıklanınca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890778" y="807200"/>
            <a:ext cx="755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Sonuçta uygulamada butona tıklayınca yazdır() metodu çalışmaktadır. Bu metot da </a:t>
            </a:r>
          </a:p>
          <a:p>
            <a:r>
              <a:rPr lang="tr-TR" dirty="0" err="1" smtClean="0">
                <a:latin typeface="Garamond" panose="02020404030301010803" pitchFamily="18" charset="0"/>
              </a:rPr>
              <a:t>TextView’in</a:t>
            </a:r>
            <a:r>
              <a:rPr lang="tr-TR" dirty="0" smtClean="0">
                <a:latin typeface="Garamond" panose="02020404030301010803" pitchFamily="18" charset="0"/>
              </a:rPr>
              <a:t> içerisine ‘’HELLO WORLD’’ </a:t>
            </a:r>
            <a:r>
              <a:rPr lang="tr-TR" dirty="0" err="1" smtClean="0">
                <a:latin typeface="Garamond" panose="02020404030301010803" pitchFamily="18" charset="0"/>
              </a:rPr>
              <a:t>stringini</a:t>
            </a:r>
            <a:r>
              <a:rPr lang="tr-TR" dirty="0" smtClean="0">
                <a:latin typeface="Garamond" panose="02020404030301010803" pitchFamily="18" charset="0"/>
              </a:rPr>
              <a:t> yazdırmaktadır.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174677" y="1518164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72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80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" y="966787"/>
            <a:ext cx="4829175" cy="58483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45" y="1919380"/>
            <a:ext cx="2387285" cy="422986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8314454" y="3307898"/>
            <a:ext cx="1609725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Horizontal</a:t>
            </a:r>
            <a:endParaRPr lang="tr-TR" dirty="0" smtClean="0"/>
          </a:p>
          <a:p>
            <a:pPr algn="ctr"/>
            <a:r>
              <a:rPr lang="tr-TR" dirty="0" err="1" smtClean="0"/>
              <a:t>LinearLayout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128998" y="4624491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s1ET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0119210" y="4632825"/>
            <a:ext cx="738536" cy="439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s2ET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258176" y="4632825"/>
            <a:ext cx="1609725" cy="4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Vertical</a:t>
            </a:r>
            <a:endParaRPr lang="tr-TR" dirty="0" smtClean="0"/>
          </a:p>
          <a:p>
            <a:pPr algn="ctr"/>
            <a:r>
              <a:rPr lang="tr-TR" dirty="0" err="1" smtClean="0"/>
              <a:t>LinearLayout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8258176" y="5745582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cikarButon</a:t>
            </a:r>
            <a:endParaRPr lang="tr-TR" sz="1200" dirty="0"/>
          </a:p>
        </p:txBody>
      </p:sp>
      <p:sp>
        <p:nvSpPr>
          <p:cNvPr id="12" name="Dikdörtgen 11"/>
          <p:cNvSpPr/>
          <p:nvPr/>
        </p:nvSpPr>
        <p:spPr>
          <a:xfrm>
            <a:off x="7132338" y="5745582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toplaButon</a:t>
            </a:r>
            <a:endParaRPr lang="tr-TR" sz="1200" dirty="0"/>
          </a:p>
        </p:txBody>
      </p:sp>
      <p:sp>
        <p:nvSpPr>
          <p:cNvPr id="13" name="Dikdörtgen 12"/>
          <p:cNvSpPr/>
          <p:nvPr/>
        </p:nvSpPr>
        <p:spPr>
          <a:xfrm>
            <a:off x="9384014" y="5745582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carpButon</a:t>
            </a:r>
            <a:endParaRPr lang="tr-TR" sz="1200" dirty="0"/>
          </a:p>
        </p:txBody>
      </p:sp>
      <p:sp>
        <p:nvSpPr>
          <p:cNvPr id="14" name="Dikdörtgen 13"/>
          <p:cNvSpPr/>
          <p:nvPr/>
        </p:nvSpPr>
        <p:spPr>
          <a:xfrm>
            <a:off x="10509852" y="5745582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bolButon</a:t>
            </a:r>
            <a:endParaRPr lang="tr-TR" sz="1200" dirty="0"/>
          </a:p>
        </p:txBody>
      </p:sp>
      <p:cxnSp>
        <p:nvCxnSpPr>
          <p:cNvPr id="16" name="Düz Ok Bağlayıcısı 15"/>
          <p:cNvCxnSpPr>
            <a:stCxn id="5" idx="0"/>
            <a:endCxn id="4" idx="2"/>
          </p:cNvCxnSpPr>
          <p:nvPr/>
        </p:nvCxnSpPr>
        <p:spPr>
          <a:xfrm flipV="1">
            <a:off x="7498266" y="3932738"/>
            <a:ext cx="1621051" cy="69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>
            <a:stCxn id="7" idx="0"/>
            <a:endCxn id="4" idx="2"/>
          </p:cNvCxnSpPr>
          <p:nvPr/>
        </p:nvCxnSpPr>
        <p:spPr>
          <a:xfrm flipV="1">
            <a:off x="9063039" y="3932738"/>
            <a:ext cx="56278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6" idx="0"/>
            <a:endCxn id="4" idx="2"/>
          </p:cNvCxnSpPr>
          <p:nvPr/>
        </p:nvCxnSpPr>
        <p:spPr>
          <a:xfrm flipH="1" flipV="1">
            <a:off x="9119317" y="3932738"/>
            <a:ext cx="1369161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/>
          <p:cNvSpPr/>
          <p:nvPr/>
        </p:nvSpPr>
        <p:spPr>
          <a:xfrm>
            <a:off x="11109055" y="4624491"/>
            <a:ext cx="1025911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sonucTV</a:t>
            </a:r>
            <a:endParaRPr lang="tr-TR" dirty="0"/>
          </a:p>
        </p:txBody>
      </p:sp>
      <p:cxnSp>
        <p:nvCxnSpPr>
          <p:cNvPr id="27" name="Düz Ok Bağlayıcısı 26"/>
          <p:cNvCxnSpPr>
            <a:stCxn id="26" idx="0"/>
            <a:endCxn id="4" idx="2"/>
          </p:cNvCxnSpPr>
          <p:nvPr/>
        </p:nvCxnSpPr>
        <p:spPr>
          <a:xfrm flipH="1" flipV="1">
            <a:off x="9119317" y="3932738"/>
            <a:ext cx="2502694" cy="69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12" idx="0"/>
            <a:endCxn id="7" idx="2"/>
          </p:cNvCxnSpPr>
          <p:nvPr/>
        </p:nvCxnSpPr>
        <p:spPr>
          <a:xfrm flipV="1">
            <a:off x="7595433" y="5072167"/>
            <a:ext cx="1467606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9" idx="0"/>
            <a:endCxn id="7" idx="2"/>
          </p:cNvCxnSpPr>
          <p:nvPr/>
        </p:nvCxnSpPr>
        <p:spPr>
          <a:xfrm flipV="1">
            <a:off x="8721271" y="5072167"/>
            <a:ext cx="341768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>
            <a:stCxn id="13" idx="0"/>
            <a:endCxn id="7" idx="2"/>
          </p:cNvCxnSpPr>
          <p:nvPr/>
        </p:nvCxnSpPr>
        <p:spPr>
          <a:xfrm flipH="1" flipV="1">
            <a:off x="9063039" y="5072167"/>
            <a:ext cx="784070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stCxn id="14" idx="0"/>
            <a:endCxn id="7" idx="2"/>
          </p:cNvCxnSpPr>
          <p:nvPr/>
        </p:nvCxnSpPr>
        <p:spPr>
          <a:xfrm flipH="1" flipV="1">
            <a:off x="9063039" y="5072167"/>
            <a:ext cx="1909908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kdörtgen 80"/>
          <p:cNvSpPr/>
          <p:nvPr/>
        </p:nvSpPr>
        <p:spPr>
          <a:xfrm>
            <a:off x="5167223" y="631151"/>
            <a:ext cx="6728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Garamond" panose="02020404030301010803" pitchFamily="18" charset="0"/>
              </a:rPr>
              <a:t>Bu örnekte tasarımı şekildeki gibi olan bir hesap makinesi uygulaması yapalım. Uygulama butonlardan birine tıklandığında </a:t>
            </a:r>
            <a:r>
              <a:rPr lang="tr-TR" dirty="0" err="1" smtClean="0">
                <a:latin typeface="Garamond" panose="02020404030301010803" pitchFamily="18" charset="0"/>
              </a:rPr>
              <a:t>EditText’lerden</a:t>
            </a:r>
            <a:r>
              <a:rPr lang="tr-TR" dirty="0" smtClean="0">
                <a:latin typeface="Garamond" panose="02020404030301010803" pitchFamily="18" charset="0"/>
              </a:rPr>
              <a:t> iki sayıyı alıp, butonun temsil ettiği işlemi yaparak </a:t>
            </a:r>
            <a:r>
              <a:rPr lang="tr-TR" dirty="0" err="1" smtClean="0">
                <a:latin typeface="Garamond" panose="02020404030301010803" pitchFamily="18" charset="0"/>
              </a:rPr>
              <a:t>sonucTV’ye</a:t>
            </a:r>
            <a:r>
              <a:rPr lang="tr-TR" dirty="0" smtClean="0">
                <a:latin typeface="Garamond" panose="02020404030301010803" pitchFamily="18" charset="0"/>
              </a:rPr>
              <a:t> yazdırsın.</a:t>
            </a:r>
          </a:p>
        </p:txBody>
      </p:sp>
      <p:sp>
        <p:nvSpPr>
          <p:cNvPr id="82" name="Metin kutusu 81"/>
          <p:cNvSpPr txBox="1"/>
          <p:nvPr/>
        </p:nvSpPr>
        <p:spPr>
          <a:xfrm>
            <a:off x="3363674" y="-26874"/>
            <a:ext cx="641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1-xml’de </a:t>
            </a:r>
            <a:r>
              <a:rPr lang="tr-TR" sz="32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onClick</a:t>
            </a:r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özelliğini kullanmak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83" name="Dikdörtgen 82"/>
          <p:cNvSpPr/>
          <p:nvPr/>
        </p:nvSpPr>
        <p:spPr>
          <a:xfrm>
            <a:off x="2576435" y="2214709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s1ET</a:t>
            </a:r>
            <a:endParaRPr lang="tr-TR" dirty="0"/>
          </a:p>
        </p:txBody>
      </p:sp>
      <p:sp>
        <p:nvSpPr>
          <p:cNvPr id="84" name="Dikdörtgen 83"/>
          <p:cNvSpPr/>
          <p:nvPr/>
        </p:nvSpPr>
        <p:spPr>
          <a:xfrm>
            <a:off x="2576435" y="4848328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s2ET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229336" y="557901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28" name="Dikdörtgen 27"/>
          <p:cNvSpPr/>
          <p:nvPr/>
        </p:nvSpPr>
        <p:spPr>
          <a:xfrm>
            <a:off x="2551239" y="3787463"/>
            <a:ext cx="902359" cy="141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toplaButon</a:t>
            </a:r>
            <a:endParaRPr lang="tr-TR" sz="1200" dirty="0"/>
          </a:p>
        </p:txBody>
      </p:sp>
      <p:sp>
        <p:nvSpPr>
          <p:cNvPr id="34" name="Dikdörtgen 33"/>
          <p:cNvSpPr/>
          <p:nvPr/>
        </p:nvSpPr>
        <p:spPr>
          <a:xfrm>
            <a:off x="2556143" y="3932738"/>
            <a:ext cx="897455" cy="127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cikarButon</a:t>
            </a:r>
            <a:endParaRPr lang="tr-TR" sz="1200" dirty="0"/>
          </a:p>
        </p:txBody>
      </p:sp>
      <p:sp>
        <p:nvSpPr>
          <p:cNvPr id="35" name="Dikdörtgen 34"/>
          <p:cNvSpPr/>
          <p:nvPr/>
        </p:nvSpPr>
        <p:spPr>
          <a:xfrm>
            <a:off x="2554616" y="4070827"/>
            <a:ext cx="898982" cy="147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carpButon</a:t>
            </a:r>
            <a:endParaRPr lang="tr-TR" sz="1200" dirty="0"/>
          </a:p>
        </p:txBody>
      </p:sp>
      <p:sp>
        <p:nvSpPr>
          <p:cNvPr id="37" name="Dikdörtgen 36"/>
          <p:cNvSpPr/>
          <p:nvPr/>
        </p:nvSpPr>
        <p:spPr>
          <a:xfrm>
            <a:off x="2554616" y="4222005"/>
            <a:ext cx="898982" cy="138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bolButon</a:t>
            </a:r>
            <a:endParaRPr lang="tr-TR" sz="1200" dirty="0"/>
          </a:p>
        </p:txBody>
      </p:sp>
      <p:sp>
        <p:nvSpPr>
          <p:cNvPr id="38" name="Dikdörtgen 37"/>
          <p:cNvSpPr/>
          <p:nvPr/>
        </p:nvSpPr>
        <p:spPr>
          <a:xfrm>
            <a:off x="2576435" y="5701569"/>
            <a:ext cx="1025911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sonucTV</a:t>
            </a:r>
            <a:endParaRPr lang="tr-TR" dirty="0"/>
          </a:p>
        </p:txBody>
      </p:sp>
      <p:sp>
        <p:nvSpPr>
          <p:cNvPr id="40" name="Dikdörtgen 39"/>
          <p:cNvSpPr/>
          <p:nvPr/>
        </p:nvSpPr>
        <p:spPr>
          <a:xfrm>
            <a:off x="2576435" y="1641939"/>
            <a:ext cx="1754327" cy="21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Horizontal</a:t>
            </a:r>
            <a:r>
              <a:rPr lang="tr-TR" sz="1200" dirty="0" smtClean="0"/>
              <a:t>  </a:t>
            </a:r>
            <a:r>
              <a:rPr lang="tr-TR" sz="1200" dirty="0" err="1" smtClean="0"/>
              <a:t>LinearLayout</a:t>
            </a:r>
            <a:endParaRPr lang="tr-TR" sz="1200" dirty="0"/>
          </a:p>
        </p:txBody>
      </p:sp>
      <p:sp>
        <p:nvSpPr>
          <p:cNvPr id="41" name="Dikdörtgen 40"/>
          <p:cNvSpPr/>
          <p:nvPr/>
        </p:nvSpPr>
        <p:spPr>
          <a:xfrm>
            <a:off x="2576435" y="3154397"/>
            <a:ext cx="1754327" cy="21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Vertical</a:t>
            </a:r>
            <a:r>
              <a:rPr lang="tr-TR" sz="1200" dirty="0" smtClean="0"/>
              <a:t>  </a:t>
            </a:r>
            <a:r>
              <a:rPr lang="tr-TR" sz="1200" dirty="0" err="1" smtClean="0"/>
              <a:t>LinearLayout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4843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907</Words>
  <Application>Microsoft Office PowerPoint</Application>
  <PresentationFormat>Geniş ekran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Garamond</vt:lpstr>
      <vt:lpstr>Wingdings</vt:lpstr>
      <vt:lpstr>Office Teması</vt:lpstr>
      <vt:lpstr>BİLP 210-MOBİL UYGULAMALAR I Hafta 5 Hazırlayan: E. Öner Tartan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56</cp:revision>
  <dcterms:created xsi:type="dcterms:W3CDTF">2018-11-15T15:13:40Z</dcterms:created>
  <dcterms:modified xsi:type="dcterms:W3CDTF">2020-07-30T09:00:44Z</dcterms:modified>
</cp:coreProperties>
</file>