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1" r:id="rId3"/>
    <p:sldId id="280" r:id="rId4"/>
    <p:sldId id="273" r:id="rId5"/>
    <p:sldId id="266" r:id="rId6"/>
    <p:sldId id="274" r:id="rId7"/>
    <p:sldId id="278" r:id="rId8"/>
    <p:sldId id="276" r:id="rId9"/>
    <p:sldId id="277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46B2-F5AB-4DCB-9B2D-43B448093439}" type="datetimeFigureOut">
              <a:rPr lang="tr-TR" smtClean="0"/>
              <a:t>25.08.2020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AC00-F84B-46FA-85CB-03CD68A264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497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46B2-F5AB-4DCB-9B2D-43B448093439}" type="datetimeFigureOut">
              <a:rPr lang="tr-TR" smtClean="0"/>
              <a:t>25.08.2020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AC00-F84B-46FA-85CB-03CD68A264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587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46B2-F5AB-4DCB-9B2D-43B448093439}" type="datetimeFigureOut">
              <a:rPr lang="tr-TR" smtClean="0"/>
              <a:t>25.08.2020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AC00-F84B-46FA-85CB-03CD68A264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226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46B2-F5AB-4DCB-9B2D-43B448093439}" type="datetimeFigureOut">
              <a:rPr lang="tr-TR" smtClean="0"/>
              <a:t>25.08.2020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AC00-F84B-46FA-85CB-03CD68A264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862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46B2-F5AB-4DCB-9B2D-43B448093439}" type="datetimeFigureOut">
              <a:rPr lang="tr-TR" smtClean="0"/>
              <a:t>25.08.2020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AC00-F84B-46FA-85CB-03CD68A264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26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46B2-F5AB-4DCB-9B2D-43B448093439}" type="datetimeFigureOut">
              <a:rPr lang="tr-TR" smtClean="0"/>
              <a:t>25.08.2020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AC00-F84B-46FA-85CB-03CD68A264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891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46B2-F5AB-4DCB-9B2D-43B448093439}" type="datetimeFigureOut">
              <a:rPr lang="tr-TR" smtClean="0"/>
              <a:t>25.08.2020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AC00-F84B-46FA-85CB-03CD68A264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061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46B2-F5AB-4DCB-9B2D-43B448093439}" type="datetimeFigureOut">
              <a:rPr lang="tr-TR" smtClean="0"/>
              <a:t>25.08.2020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AC00-F84B-46FA-85CB-03CD68A264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811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46B2-F5AB-4DCB-9B2D-43B448093439}" type="datetimeFigureOut">
              <a:rPr lang="tr-TR" smtClean="0"/>
              <a:t>25.08.2020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AC00-F84B-46FA-85CB-03CD68A264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734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46B2-F5AB-4DCB-9B2D-43B448093439}" type="datetimeFigureOut">
              <a:rPr lang="tr-TR" smtClean="0"/>
              <a:t>25.08.2020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AC00-F84B-46FA-85CB-03CD68A264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824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46B2-F5AB-4DCB-9B2D-43B448093439}" type="datetimeFigureOut">
              <a:rPr lang="tr-TR" smtClean="0"/>
              <a:t>25.08.2020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AC00-F84B-46FA-85CB-03CD68A264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433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B46B2-F5AB-4DCB-9B2D-43B448093439}" type="datetimeFigureOut">
              <a:rPr lang="tr-TR" smtClean="0"/>
              <a:t>25.08.2020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7AC00-F84B-46FA-85CB-03CD68A264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839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org/json/JSONObject" TargetMode="External"/><Relationship Id="rId3" Type="http://schemas.openxmlformats.org/officeDocument/2006/relationships/hyperlink" Target="https://developer.android.com/reference/java/lang/String" TargetMode="External"/><Relationship Id="rId7" Type="http://schemas.openxmlformats.org/officeDocument/2006/relationships/hyperlink" Target="https://developer.android.com/reference/org/json/JSONObject#getJSONArray(java.lang.String)" TargetMode="External"/><Relationship Id="rId2" Type="http://schemas.openxmlformats.org/officeDocument/2006/relationships/hyperlink" Target="https://developer.android.com/reference/org/json/JSONObject#getBoolean(java.lang.String)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eloper.android.com/reference/org/json/JSONArray" TargetMode="External"/><Relationship Id="rId11" Type="http://schemas.openxmlformats.org/officeDocument/2006/relationships/hyperlink" Target="https://developer.android.com/reference/org/json/JSONObject#getString(java.lang.String)" TargetMode="External"/><Relationship Id="rId5" Type="http://schemas.openxmlformats.org/officeDocument/2006/relationships/hyperlink" Target="https://developer.android.com/reference/org/json/JSONObject#getInt(java.lang.String)" TargetMode="External"/><Relationship Id="rId10" Type="http://schemas.openxmlformats.org/officeDocument/2006/relationships/hyperlink" Target="https://developer.android.com/reference/org/json/JSONObject#getLong(java.lang.String)" TargetMode="External"/><Relationship Id="rId4" Type="http://schemas.openxmlformats.org/officeDocument/2006/relationships/hyperlink" Target="https://developer.android.com/reference/org/json/JSONObject#getDouble(java.lang.String)" TargetMode="External"/><Relationship Id="rId9" Type="http://schemas.openxmlformats.org/officeDocument/2006/relationships/hyperlink" Target="https://developer.android.com/reference/org/json/JSONObject#getJSONObject(java.lang.String)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2743200" y="87977"/>
            <a:ext cx="636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FF0000"/>
                </a:solidFill>
              </a:rPr>
              <a:t>JSON</a:t>
            </a:r>
            <a:endParaRPr lang="tr-TR" sz="3200" dirty="0">
              <a:solidFill>
                <a:srgbClr val="FF0000"/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165" y="1319645"/>
            <a:ext cx="66865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3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514349" y="215890"/>
            <a:ext cx="10658475" cy="620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/>
              <a:t>JSON </a:t>
            </a:r>
            <a:r>
              <a:rPr lang="tr-TR" sz="2800" dirty="0" smtClean="0"/>
              <a:t> </a:t>
            </a:r>
            <a:endParaRPr lang="tr-TR" sz="2800" dirty="0"/>
          </a:p>
          <a:p>
            <a:endParaRPr lang="tr-T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smtClean="0"/>
              <a:t>     JSON, </a:t>
            </a:r>
            <a:r>
              <a:rPr lang="tr-TR" dirty="0" err="1"/>
              <a:t>JavaScript</a:t>
            </a:r>
            <a:r>
              <a:rPr lang="tr-TR" dirty="0"/>
              <a:t> </a:t>
            </a:r>
            <a:r>
              <a:rPr lang="tr-TR" dirty="0" smtClean="0"/>
              <a:t>Nesne Gösterimi (</a:t>
            </a:r>
            <a:r>
              <a:rPr lang="tr-TR" dirty="0" err="1" smtClean="0"/>
              <a:t>JavaScript</a:t>
            </a:r>
            <a:r>
              <a:rPr lang="tr-TR" dirty="0" smtClean="0"/>
              <a:t> Object </a:t>
            </a:r>
            <a:r>
              <a:rPr lang="tr-TR" dirty="0" err="1" smtClean="0"/>
              <a:t>Notation</a:t>
            </a:r>
            <a:r>
              <a:rPr lang="tr-TR" dirty="0" smtClean="0"/>
              <a:t>) anlamına gelir.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smtClean="0"/>
              <a:t>     JSON, veri </a:t>
            </a:r>
            <a:r>
              <a:rPr lang="tr-TR" dirty="0"/>
              <a:t>depolamak ve değiş tokuş etmek için </a:t>
            </a:r>
            <a:r>
              <a:rPr lang="tr-TR" dirty="0" smtClean="0"/>
              <a:t>hafif </a:t>
            </a:r>
            <a:r>
              <a:rPr lang="tr-TR" dirty="0"/>
              <a:t>bir veri değişim formatıdır. </a:t>
            </a:r>
            <a:r>
              <a:rPr lang="tr-TR" dirty="0" smtClean="0"/>
              <a:t>JSON</a:t>
            </a:r>
            <a:r>
              <a:rPr lang="tr-TR" dirty="0"/>
              <a:t>, </a:t>
            </a:r>
            <a:r>
              <a:rPr lang="tr-TR" dirty="0" err="1"/>
              <a:t>JavaScript</a:t>
            </a:r>
            <a:r>
              <a:rPr lang="tr-TR" dirty="0"/>
              <a:t> nesne </a:t>
            </a:r>
            <a:r>
              <a:rPr lang="tr-TR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          gösterimi </a:t>
            </a:r>
            <a:r>
              <a:rPr lang="tr-TR" dirty="0"/>
              <a:t>ile yazılmış bir metindir</a:t>
            </a:r>
            <a:r>
              <a:rPr lang="tr-T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smtClean="0"/>
              <a:t>     JSON "kendi kendini tanımlar" ve anlaşılması kolaydır.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smtClean="0"/>
              <a:t>     JSON dilden bağımsızdır: JSON, </a:t>
            </a:r>
            <a:r>
              <a:rPr lang="tr-TR" dirty="0" err="1" smtClean="0"/>
              <a:t>JavaScript</a:t>
            </a:r>
            <a:r>
              <a:rPr lang="tr-TR" dirty="0" smtClean="0"/>
              <a:t> sözdizimini kullanır, ancak JSON biçimi yalnızca metindir.</a:t>
            </a:r>
          </a:p>
          <a:p>
            <a:r>
              <a:rPr lang="tr-TR" dirty="0"/>
              <a:t> </a:t>
            </a:r>
            <a:r>
              <a:rPr lang="tr-TR" dirty="0" smtClean="0"/>
              <a:t>         Metin</a:t>
            </a:r>
            <a:r>
              <a:rPr lang="tr-TR" dirty="0"/>
              <a:t>, herhangi bir programlama dili </a:t>
            </a:r>
            <a:r>
              <a:rPr lang="tr-TR" dirty="0" smtClean="0"/>
              <a:t>(Java, </a:t>
            </a:r>
            <a:r>
              <a:rPr lang="tr-TR" dirty="0" err="1" smtClean="0"/>
              <a:t>Python</a:t>
            </a:r>
            <a:r>
              <a:rPr lang="tr-TR" dirty="0" smtClean="0"/>
              <a:t>, C++, C# …) tarafından </a:t>
            </a:r>
            <a:r>
              <a:rPr lang="tr-TR" dirty="0"/>
              <a:t>bir veri formatı olarak </a:t>
            </a:r>
            <a:r>
              <a:rPr lang="tr-TR" dirty="0" smtClean="0"/>
              <a:t>okunabilir</a:t>
            </a:r>
          </a:p>
          <a:p>
            <a:r>
              <a:rPr lang="tr-TR" dirty="0"/>
              <a:t> </a:t>
            </a:r>
            <a:r>
              <a:rPr lang="tr-TR" dirty="0" smtClean="0"/>
              <a:t>         ve </a:t>
            </a:r>
            <a:r>
              <a:rPr lang="tr-TR" dirty="0"/>
              <a:t>kullanılabilir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     JSON </a:t>
            </a:r>
            <a:r>
              <a:rPr lang="tr-TR" dirty="0"/>
              <a:t>formatı yalnızca metin olduğundan, bir sunucuya </a:t>
            </a:r>
            <a:r>
              <a:rPr lang="tr-TR" dirty="0" smtClean="0"/>
              <a:t>kolayca </a:t>
            </a:r>
            <a:r>
              <a:rPr lang="tr-TR" dirty="0"/>
              <a:t>gönderilebilir ve </a:t>
            </a:r>
            <a:r>
              <a:rPr lang="tr-TR" dirty="0" smtClean="0"/>
              <a:t>sunucudan kolayca alınabilir, herhangi </a:t>
            </a:r>
            <a:r>
              <a:rPr lang="tr-TR" dirty="0"/>
              <a:t>bir </a:t>
            </a:r>
            <a:r>
              <a:rPr lang="tr-TR" dirty="0" smtClean="0"/>
              <a:t>programlama </a:t>
            </a:r>
            <a:r>
              <a:rPr lang="tr-TR" dirty="0"/>
              <a:t>dili tarafından veri formatı olarak kullanılabilir</a:t>
            </a:r>
            <a:r>
              <a:rPr lang="tr-T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Bir nesnede depolanan verileriniz varsa, nesneyi </a:t>
            </a:r>
            <a:r>
              <a:rPr lang="tr-TR" dirty="0" err="1"/>
              <a:t>JSON'a</a:t>
            </a:r>
            <a:r>
              <a:rPr lang="tr-TR" dirty="0"/>
              <a:t> dönüştürebilir ve bir sunucuya gönderebilirsiniz: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Ayrıca sunucudan alınan herhangi bir </a:t>
            </a:r>
            <a:r>
              <a:rPr lang="tr-TR" dirty="0" err="1"/>
              <a:t>JSON'u</a:t>
            </a:r>
            <a:r>
              <a:rPr lang="tr-TR" dirty="0"/>
              <a:t> nesnelere dönüştürebiliriz.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 şekilde, karmaşık ayrıştırma ve çeviriler olmadan verilerle </a:t>
            </a:r>
            <a:r>
              <a:rPr lang="tr-TR" dirty="0" err="1"/>
              <a:t>JavaScript</a:t>
            </a:r>
            <a:r>
              <a:rPr lang="tr-TR" dirty="0"/>
              <a:t> nesneleri olarak çalışabiliriz.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544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49729" y="499397"/>
            <a:ext cx="113919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JSON </a:t>
            </a:r>
            <a:r>
              <a:rPr lang="tr-TR" sz="2800" dirty="0"/>
              <a:t>Sözdizimi </a:t>
            </a:r>
            <a:r>
              <a:rPr lang="tr-TR" sz="2800" dirty="0" smtClean="0"/>
              <a:t>Kuralları</a:t>
            </a:r>
          </a:p>
          <a:p>
            <a:r>
              <a:rPr lang="tr-TR" sz="2800" dirty="0"/>
              <a:t/>
            </a:r>
            <a:br>
              <a:rPr lang="tr-TR" sz="2800" dirty="0"/>
            </a:br>
            <a:r>
              <a:rPr lang="tr-TR" dirty="0"/>
              <a:t>JSON sözdizimi, </a:t>
            </a:r>
            <a:r>
              <a:rPr lang="tr-TR" dirty="0" err="1"/>
              <a:t>JavaScript</a:t>
            </a:r>
            <a:r>
              <a:rPr lang="tr-TR" dirty="0"/>
              <a:t> nesne gösterimi sözdiziminden türetilmiştir:</a:t>
            </a:r>
            <a:r>
              <a:rPr lang="tr-TR" sz="2800" dirty="0"/>
              <a:t/>
            </a:r>
            <a:br>
              <a:rPr lang="tr-TR" sz="2800" dirty="0"/>
            </a:br>
            <a:r>
              <a:rPr lang="tr-TR" sz="2800" dirty="0" smtClean="0"/>
              <a:t> 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JSON verileri </a:t>
            </a:r>
            <a:r>
              <a:rPr lang="tr-TR" b="1" dirty="0" smtClean="0"/>
              <a:t>anahtar (ad) </a:t>
            </a:r>
            <a:r>
              <a:rPr lang="tr-TR" b="1" dirty="0"/>
              <a:t>/ değer </a:t>
            </a:r>
            <a:r>
              <a:rPr lang="tr-TR" dirty="0" smtClean="0"/>
              <a:t>çiftleri </a:t>
            </a:r>
            <a:r>
              <a:rPr lang="tr-TR" dirty="0"/>
              <a:t>olarak yazılır</a:t>
            </a:r>
            <a:r>
              <a:rPr lang="tr-TR" dirty="0" smtClean="0"/>
              <a:t>. </a:t>
            </a:r>
          </a:p>
          <a:p>
            <a:r>
              <a:rPr lang="tr-TR" dirty="0" smtClean="0"/>
              <a:t>	              </a:t>
            </a:r>
            <a:r>
              <a:rPr lang="tr-TR" b="1" dirty="0" err="1" smtClean="0"/>
              <a:t>key</a:t>
            </a:r>
            <a:r>
              <a:rPr lang="tr-TR" b="1" dirty="0" smtClean="0"/>
              <a:t> (name)- </a:t>
            </a:r>
            <a:r>
              <a:rPr lang="tr-TR" b="1" dirty="0" err="1" smtClean="0"/>
              <a:t>value</a:t>
            </a:r>
            <a:r>
              <a:rPr lang="tr-TR" b="1" dirty="0" smtClean="0"/>
              <a:t> </a:t>
            </a: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Bir ad / değer çifti, bir alan adından (çift tırnak içinde), ardından iki nokta üst üste ve ardından bir değerden oluşur: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Veriler virgülle ayrılmıştır.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JSON </a:t>
            </a:r>
            <a:r>
              <a:rPr lang="tr-TR" dirty="0"/>
              <a:t>biçimi, </a:t>
            </a:r>
            <a:r>
              <a:rPr lang="tr-TR" dirty="0" err="1"/>
              <a:t>JavaScript</a:t>
            </a:r>
            <a:r>
              <a:rPr lang="tr-TR" dirty="0"/>
              <a:t> nesneleriyle neredeyse aynıdır</a:t>
            </a:r>
            <a:r>
              <a:rPr lang="tr-T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JSON'da</a:t>
            </a:r>
            <a:r>
              <a:rPr lang="tr-TR" dirty="0" smtClean="0"/>
              <a:t> </a:t>
            </a:r>
            <a:r>
              <a:rPr lang="tr-TR" b="1" dirty="0"/>
              <a:t>anahtarlar</a:t>
            </a:r>
            <a:r>
              <a:rPr lang="tr-TR" dirty="0"/>
              <a:t> çift tırnaklarla yazılmış </a:t>
            </a:r>
            <a:r>
              <a:rPr lang="tr-TR" dirty="0" smtClean="0"/>
              <a:t>kelimeler </a:t>
            </a:r>
            <a:r>
              <a:rPr lang="tr-TR" dirty="0"/>
              <a:t>olmalıdır</a:t>
            </a:r>
            <a:r>
              <a:rPr lang="tr-T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Süslü parantezler nesneleri içerir.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Köşeli parantezler dizileri </a:t>
            </a:r>
            <a:r>
              <a:rPr lang="tr-TR" dirty="0" smtClean="0"/>
              <a:t>içerir.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050" y="1200862"/>
            <a:ext cx="2143424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224442" y="968946"/>
            <a:ext cx="118262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 err="1"/>
              <a:t>Parsing</a:t>
            </a:r>
            <a:r>
              <a:rPr lang="tr-TR" dirty="0"/>
              <a:t> işlemi, genelde dil bilimi ve bilgisayar bilimi alanlarında kullanılır. </a:t>
            </a:r>
          </a:p>
          <a:p>
            <a:endParaRPr lang="tr-T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/>
              <a:t>Dilbilimde  </a:t>
            </a:r>
            <a:r>
              <a:rPr lang="tr-TR" dirty="0" err="1"/>
              <a:t>parsing</a:t>
            </a:r>
            <a:r>
              <a:rPr lang="tr-TR" dirty="0"/>
              <a:t> işleminin gerçekleşmesi için, iki şey gerekir, dilbilgisi (gramer) kuralları ve sembol dizisi. </a:t>
            </a:r>
          </a:p>
          <a:p>
            <a:r>
              <a:rPr lang="tr-TR" dirty="0"/>
              <a:t>Örneğin, Türkçe'nin gramer kuralları var ve ikinci unsur da kelimeler, bağlaçlar ve noktalama işaretlerinden oluşan bir sembol dizisi. Buna göre bir metin üzerinde </a:t>
            </a:r>
            <a:r>
              <a:rPr lang="tr-TR" dirty="0" err="1"/>
              <a:t>parsing</a:t>
            </a:r>
            <a:r>
              <a:rPr lang="tr-TR" dirty="0"/>
              <a:t> işlemi uygulanabilir ve özne-tümleç-yüklem gibi öğelerine ayrılabilir.</a:t>
            </a:r>
          </a:p>
          <a:p>
            <a:endParaRPr lang="tr-T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/>
              <a:t>JSON </a:t>
            </a:r>
            <a:r>
              <a:rPr lang="tr-TR" dirty="0" err="1"/>
              <a:t>parsing</a:t>
            </a:r>
            <a:r>
              <a:rPr lang="tr-TR" dirty="0"/>
              <a:t> işlemi de, JSON formatında verilen bir kök JSON objesinden (veya dizisinden) yola çıkarak yapılan bir ayrıştırma işlemidir. Sonuçta bu format içine gömülü olan veriyi çıkarak (</a:t>
            </a:r>
            <a:r>
              <a:rPr lang="tr-TR" dirty="0" err="1"/>
              <a:t>String</a:t>
            </a:r>
            <a:r>
              <a:rPr lang="tr-TR" dirty="0"/>
              <a:t>, </a:t>
            </a:r>
            <a:r>
              <a:rPr lang="tr-TR" dirty="0" err="1"/>
              <a:t>int</a:t>
            </a:r>
            <a:r>
              <a:rPr lang="tr-TR" dirty="0"/>
              <a:t>, nesne vb.), kullandığımız dildeki veri yapılarına(</a:t>
            </a:r>
            <a:r>
              <a:rPr lang="tr-TR" dirty="0" err="1"/>
              <a:t>String</a:t>
            </a:r>
            <a:r>
              <a:rPr lang="tr-TR" dirty="0"/>
              <a:t>, </a:t>
            </a:r>
            <a:r>
              <a:rPr lang="tr-TR" dirty="0" err="1"/>
              <a:t>int</a:t>
            </a:r>
            <a:r>
              <a:rPr lang="tr-TR" dirty="0"/>
              <a:t>, nesne vb.) aktarırız.</a:t>
            </a:r>
          </a:p>
          <a:p>
            <a:endParaRPr lang="tr-T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/>
              <a:t>Bu kök JSON objesini (veya dizisini), JSON formatında verilen bir </a:t>
            </a:r>
            <a:r>
              <a:rPr lang="tr-TR" dirty="0" err="1"/>
              <a:t>String’den</a:t>
            </a:r>
            <a:r>
              <a:rPr lang="tr-TR" dirty="0"/>
              <a:t> elde edeceğiz. </a:t>
            </a:r>
          </a:p>
          <a:p>
            <a:r>
              <a:rPr lang="tr-TR" dirty="0"/>
              <a:t>   Pratikte bunu internetten bir talep sonunda elde edeceğiz. Dolayısıyla bunun için  çoğunlukla </a:t>
            </a:r>
            <a:r>
              <a:rPr lang="tr-TR" dirty="0" err="1"/>
              <a:t>String’e</a:t>
            </a:r>
            <a:r>
              <a:rPr lang="tr-TR" dirty="0"/>
              <a:t>    </a:t>
            </a:r>
          </a:p>
          <a:p>
            <a:r>
              <a:rPr lang="tr-TR" dirty="0"/>
              <a:t>   </a:t>
            </a:r>
            <a:r>
              <a:rPr lang="tr-TR" dirty="0" err="1" smtClean="0"/>
              <a:t>jsonCevabi</a:t>
            </a:r>
            <a:r>
              <a:rPr lang="tr-TR" dirty="0" smtClean="0"/>
              <a:t> </a:t>
            </a:r>
            <a:r>
              <a:rPr lang="tr-TR" dirty="0"/>
              <a:t>isimlendirmesini kullanıyoruz. 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    Ancak bu dönem, bu bilgiyi internetten elde edilmiş varsayacağız. Bunun için bu </a:t>
            </a:r>
            <a:r>
              <a:rPr lang="tr-TR" dirty="0" err="1" smtClean="0"/>
              <a:t>String’i</a:t>
            </a:r>
            <a:r>
              <a:rPr lang="tr-TR" dirty="0" smtClean="0"/>
              <a:t> dosyadan okuyacağız.</a:t>
            </a:r>
            <a:endParaRPr lang="tr-TR" dirty="0"/>
          </a:p>
        </p:txBody>
      </p:sp>
      <p:sp>
        <p:nvSpPr>
          <p:cNvPr id="3" name="Metin kutusu 2"/>
          <p:cNvSpPr txBox="1"/>
          <p:nvPr/>
        </p:nvSpPr>
        <p:spPr>
          <a:xfrm>
            <a:off x="2660073" y="0"/>
            <a:ext cx="636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B050"/>
                </a:solidFill>
              </a:rPr>
              <a:t>JSON </a:t>
            </a:r>
            <a:r>
              <a:rPr lang="tr-TR" sz="3200" dirty="0" err="1" smtClean="0">
                <a:solidFill>
                  <a:srgbClr val="00B050"/>
                </a:solidFill>
              </a:rPr>
              <a:t>Parsing</a:t>
            </a:r>
            <a:endParaRPr lang="tr-TR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5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141630" y="370343"/>
            <a:ext cx="1116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Android’de</a:t>
            </a:r>
            <a:r>
              <a:rPr lang="tr-TR" dirty="0" smtClean="0"/>
              <a:t> JSON nesneleri(</a:t>
            </a:r>
            <a:r>
              <a:rPr lang="tr-TR" dirty="0" err="1" smtClean="0"/>
              <a:t>JSONObject</a:t>
            </a:r>
            <a:r>
              <a:rPr lang="tr-TR" dirty="0" smtClean="0"/>
              <a:t>) üzeri e JSON dizileri (</a:t>
            </a:r>
            <a:r>
              <a:rPr lang="tr-TR" dirty="0" err="1" smtClean="0"/>
              <a:t>JSONArray</a:t>
            </a:r>
            <a:r>
              <a:rPr lang="tr-TR" dirty="0" smtClean="0"/>
              <a:t>) üzerinden çağıracağımız başlıca metotlar şunlardır:</a:t>
            </a:r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2743200" y="-90601"/>
            <a:ext cx="636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FF0000"/>
                </a:solidFill>
              </a:rPr>
              <a:t>JSON</a:t>
            </a:r>
            <a:endParaRPr lang="tr-TR" sz="3200" dirty="0">
              <a:solidFill>
                <a:srgbClr val="FF0000"/>
              </a:solidFill>
            </a:endParaRPr>
          </a:p>
        </p:txBody>
      </p:sp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392431"/>
              </p:ext>
            </p:extLst>
          </p:nvPr>
        </p:nvGraphicFramePr>
        <p:xfrm>
          <a:off x="263733" y="1539175"/>
          <a:ext cx="1132648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101">
                  <a:extLst>
                    <a:ext uri="{9D8B030D-6E8A-4147-A177-3AD203B41FA5}">
                      <a16:colId xmlns:a16="http://schemas.microsoft.com/office/drawing/2014/main" val="3638606541"/>
                    </a:ext>
                  </a:extLst>
                </a:gridCol>
                <a:gridCol w="9204383">
                  <a:extLst>
                    <a:ext uri="{9D8B030D-6E8A-4147-A177-3AD203B41FA5}">
                      <a16:colId xmlns:a16="http://schemas.microsoft.com/office/drawing/2014/main" val="222519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/>
                        <a:t>boolean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getBoolean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rId3"/>
                        </a:rPr>
                        <a:t>String</a:t>
                      </a:r>
                      <a:r>
                        <a:rPr lang="en-US" dirty="0"/>
                        <a:t> name)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value mapped by name if it exists and is a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 can be coerced to a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or throws otherwise.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728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/>
                        <a:t>double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getDouble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rId3"/>
                        </a:rPr>
                        <a:t>String</a:t>
                      </a:r>
                      <a:r>
                        <a:rPr lang="en-US" dirty="0"/>
                        <a:t> name) Returns the value mapped by name if it exists and is a double or can be coerced to a double, or throws otherwise.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83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/>
                        <a:t>int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5"/>
                        </a:rPr>
                        <a:t>getInt</a:t>
                      </a:r>
                      <a:r>
                        <a:rPr lang="en-US"/>
                        <a:t>(</a:t>
                      </a:r>
                      <a:r>
                        <a:rPr lang="en-US">
                          <a:hlinkClick r:id="rId3"/>
                        </a:rPr>
                        <a:t>String</a:t>
                      </a:r>
                      <a:r>
                        <a:rPr lang="en-US"/>
                        <a:t> name) Returns the value mapped by name if it exists and is an int or can be coerced to an int, or throws otherwise.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06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>
                          <a:hlinkClick r:id="rId6"/>
                        </a:rPr>
                        <a:t>JSONArray</a:t>
                      </a:r>
                      <a:r>
                        <a:rPr lang="tr-TR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7"/>
                        </a:rPr>
                        <a:t>getJSONArray</a:t>
                      </a:r>
                      <a:r>
                        <a:rPr lang="en-US"/>
                        <a:t>(</a:t>
                      </a:r>
                      <a:r>
                        <a:rPr lang="en-US">
                          <a:hlinkClick r:id="rId3"/>
                        </a:rPr>
                        <a:t>String</a:t>
                      </a:r>
                      <a:r>
                        <a:rPr lang="en-US"/>
                        <a:t> name) Returns the value mapped by name if it exists and is a JSONArray, or throws otherwise.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62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>
                          <a:hlinkClick r:id="rId8"/>
                        </a:rPr>
                        <a:t>JSONObject</a:t>
                      </a:r>
                      <a:r>
                        <a:rPr lang="tr-TR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9"/>
                        </a:rPr>
                        <a:t>getJSONObject</a:t>
                      </a:r>
                      <a:r>
                        <a:rPr lang="en-US"/>
                        <a:t>(</a:t>
                      </a:r>
                      <a:r>
                        <a:rPr lang="en-US">
                          <a:hlinkClick r:id="rId3"/>
                        </a:rPr>
                        <a:t>String</a:t>
                      </a:r>
                      <a:r>
                        <a:rPr lang="en-US"/>
                        <a:t> name) Returns the value mapped by name if it exists and is a JSONObject, or throws otherwise.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0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/>
                        <a:t>long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10"/>
                        </a:rPr>
                        <a:t>getLong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rId3"/>
                        </a:rPr>
                        <a:t>String</a:t>
                      </a:r>
                      <a:r>
                        <a:rPr lang="en-US" dirty="0"/>
                        <a:t> name) Returns the value mapped by name if it exists and is a long or can be coerced to a long, or throws otherwise.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98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>
                          <a:hlinkClick r:id="rId3"/>
                        </a:rPr>
                        <a:t>String</a:t>
                      </a:r>
                      <a:r>
                        <a:rPr lang="tr-TR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11"/>
                        </a:rPr>
                        <a:t>getString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rId3"/>
                        </a:rPr>
                        <a:t>String</a:t>
                      </a:r>
                      <a:r>
                        <a:rPr lang="en-US" dirty="0"/>
                        <a:t> name) Returns the value mapped by name if it exists, coercing it if necessary, or throws if no such mapping exists.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934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44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524" y="2119760"/>
            <a:ext cx="2960198" cy="1149829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2660073" y="0"/>
            <a:ext cx="636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B050"/>
                </a:solidFill>
              </a:rPr>
              <a:t>JSON Parsing-örnek1</a:t>
            </a:r>
            <a:endParaRPr lang="tr-TR" sz="3200" dirty="0">
              <a:solidFill>
                <a:srgbClr val="00B050"/>
              </a:solidFill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3126" y="673330"/>
            <a:ext cx="11163993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2000" dirty="0" smtClean="0"/>
              <a:t>Aşağıda JSON formatında verilen veriyi göz önüne alalım. Daha önce belirttiğimiz gibi  JSON formatı temelde </a:t>
            </a:r>
            <a:r>
              <a:rPr lang="tr-TR" sz="2000" b="1" i="1" dirty="0" smtClean="0"/>
              <a:t>anahtar</a:t>
            </a:r>
            <a:r>
              <a:rPr lang="tr-TR" sz="2000" b="1" dirty="0" smtClean="0"/>
              <a:t> : </a:t>
            </a:r>
            <a:r>
              <a:rPr lang="tr-TR" sz="2000" b="1" i="1" dirty="0" smtClean="0"/>
              <a:t>değer</a:t>
            </a:r>
            <a:r>
              <a:rPr lang="tr-TR" sz="2000" b="1" dirty="0" smtClean="0"/>
              <a:t>  </a:t>
            </a:r>
            <a:r>
              <a:rPr lang="tr-TR" sz="2000" dirty="0" smtClean="0"/>
              <a:t>biçiminde bir yapıdadır.</a:t>
            </a:r>
            <a:endParaRPr lang="tr-TR" sz="2000" dirty="0"/>
          </a:p>
        </p:txBody>
      </p:sp>
      <p:sp>
        <p:nvSpPr>
          <p:cNvPr id="8" name="Dikdörtgen 7"/>
          <p:cNvSpPr/>
          <p:nvPr/>
        </p:nvSpPr>
        <p:spPr>
          <a:xfrm>
            <a:off x="406976" y="3610264"/>
            <a:ext cx="9376758" cy="21236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2000" dirty="0"/>
              <a:t>Bu yapıdan; ‘</a:t>
            </a:r>
            <a:r>
              <a:rPr lang="tr-TR" sz="2000" dirty="0">
                <a:solidFill>
                  <a:srgbClr val="FF0000"/>
                </a:solidFill>
              </a:rPr>
              <a:t>’John</a:t>
            </a:r>
            <a:r>
              <a:rPr lang="tr-TR" sz="2000" dirty="0"/>
              <a:t>’’   değerine erişip </a:t>
            </a:r>
            <a:r>
              <a:rPr lang="tr-TR" sz="2000" i="1" dirty="0" smtClean="0">
                <a:solidFill>
                  <a:srgbClr val="00B050"/>
                </a:solidFill>
              </a:rPr>
              <a:t>isim</a:t>
            </a:r>
            <a:r>
              <a:rPr lang="tr-TR" sz="2000" i="1" dirty="0" smtClean="0"/>
              <a:t> </a:t>
            </a:r>
            <a:r>
              <a:rPr lang="tr-TR" sz="2000" dirty="0"/>
              <a:t>isimli bir </a:t>
            </a:r>
            <a:r>
              <a:rPr lang="tr-TR" sz="2000" dirty="0" err="1"/>
              <a:t>String</a:t>
            </a:r>
            <a:r>
              <a:rPr lang="tr-TR" sz="2000" dirty="0"/>
              <a:t> değişkenine</a:t>
            </a:r>
          </a:p>
          <a:p>
            <a:pPr>
              <a:lnSpc>
                <a:spcPct val="150000"/>
              </a:lnSpc>
            </a:pPr>
            <a:r>
              <a:rPr lang="tr-TR" sz="2000" dirty="0"/>
              <a:t>                            ‘’</a:t>
            </a:r>
            <a:r>
              <a:rPr lang="tr-TR" sz="2000" dirty="0">
                <a:solidFill>
                  <a:srgbClr val="FF0000"/>
                </a:solidFill>
              </a:rPr>
              <a:t>Smith</a:t>
            </a:r>
            <a:r>
              <a:rPr lang="tr-TR" sz="2000" dirty="0"/>
              <a:t>’’  değerine erişip </a:t>
            </a:r>
            <a:r>
              <a:rPr lang="tr-TR" sz="2000" i="1" dirty="0" err="1" smtClean="0">
                <a:solidFill>
                  <a:srgbClr val="00B050"/>
                </a:solidFill>
              </a:rPr>
              <a:t>soyad</a:t>
            </a:r>
            <a:r>
              <a:rPr lang="tr-TR" sz="2000" i="1" dirty="0" smtClean="0"/>
              <a:t> </a:t>
            </a:r>
            <a:r>
              <a:rPr lang="tr-TR" sz="2000" dirty="0" smtClean="0"/>
              <a:t>isimli </a:t>
            </a:r>
            <a:r>
              <a:rPr lang="tr-TR" sz="2000" dirty="0"/>
              <a:t>bir </a:t>
            </a:r>
            <a:r>
              <a:rPr lang="tr-TR" sz="2000" dirty="0" err="1"/>
              <a:t>String</a:t>
            </a:r>
            <a:r>
              <a:rPr lang="tr-TR" sz="2000" dirty="0"/>
              <a:t> değişkenine</a:t>
            </a:r>
          </a:p>
          <a:p>
            <a:pPr>
              <a:lnSpc>
                <a:spcPct val="150000"/>
              </a:lnSpc>
            </a:pPr>
            <a:r>
              <a:rPr lang="tr-TR" sz="2000" dirty="0"/>
              <a:t>                             </a:t>
            </a:r>
            <a:r>
              <a:rPr lang="tr-TR" sz="2000" dirty="0">
                <a:solidFill>
                  <a:srgbClr val="FF0000"/>
                </a:solidFill>
              </a:rPr>
              <a:t>25</a:t>
            </a:r>
            <a:r>
              <a:rPr lang="tr-TR" sz="2000" dirty="0"/>
              <a:t>            değerine erişip </a:t>
            </a:r>
            <a:r>
              <a:rPr lang="tr-TR" sz="2000" i="1" dirty="0" smtClean="0">
                <a:solidFill>
                  <a:srgbClr val="00B050"/>
                </a:solidFill>
              </a:rPr>
              <a:t>yas</a:t>
            </a:r>
            <a:r>
              <a:rPr lang="tr-TR" sz="2000" dirty="0" smtClean="0"/>
              <a:t> </a:t>
            </a:r>
            <a:r>
              <a:rPr lang="tr-TR" sz="2000" dirty="0"/>
              <a:t>isimli bir </a:t>
            </a:r>
            <a:r>
              <a:rPr lang="tr-TR" sz="2000" dirty="0" err="1"/>
              <a:t>int</a:t>
            </a:r>
            <a:r>
              <a:rPr lang="tr-TR" sz="2000" dirty="0"/>
              <a:t> değişkenine atamak isteyelim</a:t>
            </a:r>
            <a:r>
              <a:rPr lang="tr-T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tr-TR" sz="1600" dirty="0" smtClean="0"/>
              <a:t>(Bunun </a:t>
            </a:r>
            <a:r>
              <a:rPr lang="tr-TR" sz="1600" dirty="0"/>
              <a:t>için anahtar değerleri ile uygun </a:t>
            </a:r>
            <a:r>
              <a:rPr lang="tr-TR" sz="1600" dirty="0" err="1"/>
              <a:t>get</a:t>
            </a:r>
            <a:r>
              <a:rPr lang="tr-TR" sz="1600" dirty="0"/>
              <a:t> metotlarını </a:t>
            </a:r>
            <a:r>
              <a:rPr lang="tr-TR" sz="1600" dirty="0" smtClean="0"/>
              <a:t>kullanacağız</a:t>
            </a:r>
            <a:r>
              <a:rPr lang="tr-TR" sz="1600" dirty="0"/>
              <a:t>)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23368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2" y="49573"/>
            <a:ext cx="5524500" cy="6808427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5958268" y="2141306"/>
            <a:ext cx="619909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1400" dirty="0" err="1" smtClean="0"/>
              <a:t>Json</a:t>
            </a:r>
            <a:r>
              <a:rPr lang="tr-TR" sz="1400" dirty="0" smtClean="0"/>
              <a:t> formatındaki veriyi, </a:t>
            </a:r>
            <a:r>
              <a:rPr lang="tr-TR" sz="1400" dirty="0" err="1" smtClean="0"/>
              <a:t>dosyadanOku</a:t>
            </a:r>
            <a:r>
              <a:rPr lang="tr-TR" sz="1400" dirty="0" smtClean="0"/>
              <a:t> metodu ile </a:t>
            </a:r>
            <a:r>
              <a:rPr lang="tr-TR" sz="1400" b="1" i="1" dirty="0" err="1" smtClean="0"/>
              <a:t>jsonCevabi</a:t>
            </a:r>
            <a:r>
              <a:rPr lang="tr-TR" sz="1400" dirty="0" smtClean="0"/>
              <a:t>  isimli </a:t>
            </a:r>
            <a:r>
              <a:rPr lang="tr-TR" sz="1400" dirty="0" err="1" smtClean="0"/>
              <a:t>stringe</a:t>
            </a:r>
            <a:r>
              <a:rPr lang="tr-TR" sz="1400" dirty="0" smtClean="0"/>
              <a:t> atayalım.</a:t>
            </a:r>
          </a:p>
        </p:txBody>
      </p:sp>
      <p:cxnSp>
        <p:nvCxnSpPr>
          <p:cNvPr id="6" name="Düz Ok Bağlayıcısı 5"/>
          <p:cNvCxnSpPr/>
          <p:nvPr/>
        </p:nvCxnSpPr>
        <p:spPr>
          <a:xfrm flipH="1">
            <a:off x="4398311" y="4781550"/>
            <a:ext cx="1650064" cy="1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kdörtgen 12"/>
          <p:cNvSpPr/>
          <p:nvPr/>
        </p:nvSpPr>
        <p:spPr>
          <a:xfrm>
            <a:off x="5958729" y="2939534"/>
            <a:ext cx="388253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1400" dirty="0" smtClean="0"/>
              <a:t>Bu </a:t>
            </a:r>
            <a:r>
              <a:rPr lang="tr-TR" sz="1400" dirty="0" err="1" smtClean="0"/>
              <a:t>String’den</a:t>
            </a:r>
            <a:r>
              <a:rPr lang="tr-TR" sz="1400" dirty="0" smtClean="0"/>
              <a:t> kök JSON nesnesini elde edelim.</a:t>
            </a:r>
            <a:endParaRPr lang="tr-TR" sz="1400" dirty="0"/>
          </a:p>
        </p:txBody>
      </p:sp>
      <p:sp>
        <p:nvSpPr>
          <p:cNvPr id="14" name="Dikdörtgen 13"/>
          <p:cNvSpPr/>
          <p:nvPr/>
        </p:nvSpPr>
        <p:spPr>
          <a:xfrm>
            <a:off x="5958268" y="3359459"/>
            <a:ext cx="6096000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tr-TR" sz="1400" dirty="0"/>
              <a:t>‘’John’’   </a:t>
            </a:r>
            <a:r>
              <a:rPr lang="tr-TR" sz="1400" dirty="0" smtClean="0"/>
              <a:t>değerine (</a:t>
            </a:r>
            <a:r>
              <a:rPr lang="tr-TR" sz="1400" dirty="0" err="1" smtClean="0"/>
              <a:t>value</a:t>
            </a:r>
            <a:r>
              <a:rPr lang="tr-TR" sz="1400" dirty="0" smtClean="0"/>
              <a:t>),  anahtarı (</a:t>
            </a:r>
            <a:r>
              <a:rPr lang="tr-TR" sz="1400" dirty="0" err="1" smtClean="0"/>
              <a:t>key</a:t>
            </a:r>
            <a:r>
              <a:rPr lang="tr-TR" sz="1400" dirty="0" smtClean="0"/>
              <a:t>) </a:t>
            </a:r>
            <a:r>
              <a:rPr lang="tr-TR" sz="1400" dirty="0"/>
              <a:t>olan ‘</a:t>
            </a:r>
            <a:r>
              <a:rPr lang="tr-TR" sz="1400" dirty="0" smtClean="0"/>
              <a:t>’</a:t>
            </a:r>
            <a:r>
              <a:rPr lang="tr-TR" sz="1400" dirty="0" err="1" smtClean="0"/>
              <a:t>firstName</a:t>
            </a:r>
            <a:r>
              <a:rPr lang="tr-TR" sz="1400" dirty="0"/>
              <a:t>’’ ve </a:t>
            </a:r>
            <a:r>
              <a:rPr lang="tr-TR" sz="1400" dirty="0" smtClean="0"/>
              <a:t>  </a:t>
            </a:r>
            <a:r>
              <a:rPr lang="tr-TR" sz="1400" dirty="0" err="1"/>
              <a:t>getString</a:t>
            </a:r>
            <a:r>
              <a:rPr lang="tr-TR" sz="1400" dirty="0"/>
              <a:t>  </a:t>
            </a:r>
            <a:r>
              <a:rPr lang="tr-TR" sz="1400" dirty="0" smtClean="0"/>
              <a:t>metodu kullanılarak erişilebilir.</a:t>
            </a:r>
            <a:endParaRPr lang="tr-TR" sz="1400" dirty="0"/>
          </a:p>
        </p:txBody>
      </p:sp>
      <p:sp>
        <p:nvSpPr>
          <p:cNvPr id="15" name="Dikdörtgen 14"/>
          <p:cNvSpPr/>
          <p:nvPr/>
        </p:nvSpPr>
        <p:spPr>
          <a:xfrm>
            <a:off x="5958268" y="3938938"/>
            <a:ext cx="6096000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tr-TR" sz="1400" dirty="0" smtClean="0"/>
              <a:t>‘’Smith’’   değerine (</a:t>
            </a:r>
            <a:r>
              <a:rPr lang="tr-TR" sz="1400" dirty="0" err="1" smtClean="0"/>
              <a:t>value</a:t>
            </a:r>
            <a:r>
              <a:rPr lang="tr-TR" sz="1400" dirty="0" smtClean="0"/>
              <a:t>) ise,  anahtarı (</a:t>
            </a:r>
            <a:r>
              <a:rPr lang="tr-TR" sz="1400" dirty="0" err="1" smtClean="0"/>
              <a:t>key</a:t>
            </a:r>
            <a:r>
              <a:rPr lang="tr-TR" sz="1400" dirty="0" smtClean="0"/>
              <a:t>) </a:t>
            </a:r>
            <a:r>
              <a:rPr lang="tr-TR" sz="1400" dirty="0"/>
              <a:t>olan ‘</a:t>
            </a:r>
            <a:r>
              <a:rPr lang="tr-TR" sz="1400" dirty="0" smtClean="0"/>
              <a:t>’</a:t>
            </a:r>
            <a:r>
              <a:rPr lang="tr-TR" sz="1400" dirty="0" err="1" smtClean="0"/>
              <a:t>lastName</a:t>
            </a:r>
            <a:r>
              <a:rPr lang="tr-TR" sz="1400" dirty="0"/>
              <a:t>’’ ve </a:t>
            </a:r>
            <a:r>
              <a:rPr lang="tr-TR" sz="1400" dirty="0" smtClean="0"/>
              <a:t>  </a:t>
            </a:r>
            <a:r>
              <a:rPr lang="tr-TR" sz="1400" dirty="0" err="1"/>
              <a:t>getString</a:t>
            </a:r>
            <a:r>
              <a:rPr lang="tr-TR" sz="1400" dirty="0"/>
              <a:t>  </a:t>
            </a:r>
            <a:r>
              <a:rPr lang="tr-TR" sz="1400" dirty="0" smtClean="0"/>
              <a:t>metodu kullanılarak erişilebilir.</a:t>
            </a:r>
            <a:endParaRPr lang="tr-TR" sz="1400" dirty="0"/>
          </a:p>
        </p:txBody>
      </p:sp>
      <p:cxnSp>
        <p:nvCxnSpPr>
          <p:cNvPr id="16" name="Düz Ok Bağlayıcısı 15"/>
          <p:cNvCxnSpPr/>
          <p:nvPr/>
        </p:nvCxnSpPr>
        <p:spPr>
          <a:xfrm flipH="1" flipV="1">
            <a:off x="5254800" y="3105222"/>
            <a:ext cx="703929" cy="9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 flipH="1">
            <a:off x="5606765" y="3594033"/>
            <a:ext cx="351503" cy="1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/>
          <p:cNvCxnSpPr/>
          <p:nvPr/>
        </p:nvCxnSpPr>
        <p:spPr>
          <a:xfrm flipH="1" flipV="1">
            <a:off x="5586350" y="4074977"/>
            <a:ext cx="371918" cy="11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kdörtgen 19"/>
          <p:cNvSpPr/>
          <p:nvPr/>
        </p:nvSpPr>
        <p:spPr>
          <a:xfrm>
            <a:off x="5958268" y="4600830"/>
            <a:ext cx="6096000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tr-TR" sz="1400" dirty="0" smtClean="0"/>
              <a:t>25   değerine (</a:t>
            </a:r>
            <a:r>
              <a:rPr lang="tr-TR" sz="1400" dirty="0" err="1" smtClean="0"/>
              <a:t>value</a:t>
            </a:r>
            <a:r>
              <a:rPr lang="tr-TR" sz="1400" dirty="0" smtClean="0"/>
              <a:t>) ise,  anahtarı (</a:t>
            </a:r>
            <a:r>
              <a:rPr lang="tr-TR" sz="1400" dirty="0" err="1" smtClean="0"/>
              <a:t>key</a:t>
            </a:r>
            <a:r>
              <a:rPr lang="tr-TR" sz="1400" dirty="0" smtClean="0"/>
              <a:t>) </a:t>
            </a:r>
            <a:r>
              <a:rPr lang="tr-TR" sz="1400" dirty="0"/>
              <a:t>olan ‘</a:t>
            </a:r>
            <a:r>
              <a:rPr lang="tr-TR" sz="1400" dirty="0" smtClean="0"/>
              <a:t>’</a:t>
            </a:r>
            <a:r>
              <a:rPr lang="tr-TR" sz="1400" dirty="0" err="1" smtClean="0"/>
              <a:t>age</a:t>
            </a:r>
            <a:r>
              <a:rPr lang="tr-TR" sz="1400" dirty="0" smtClean="0"/>
              <a:t>’’ </a:t>
            </a:r>
            <a:r>
              <a:rPr lang="tr-TR" sz="1400" dirty="0"/>
              <a:t>ve </a:t>
            </a:r>
            <a:r>
              <a:rPr lang="tr-TR" sz="1400" dirty="0" smtClean="0"/>
              <a:t>  </a:t>
            </a:r>
            <a:r>
              <a:rPr lang="tr-TR" sz="1400" dirty="0" err="1" smtClean="0"/>
              <a:t>getInt</a:t>
            </a:r>
            <a:r>
              <a:rPr lang="tr-TR" sz="1400" dirty="0" smtClean="0"/>
              <a:t>  metodu kullanılarak erişilebilir.</a:t>
            </a:r>
            <a:endParaRPr lang="tr-TR" sz="1400" dirty="0"/>
          </a:p>
        </p:txBody>
      </p:sp>
      <p:cxnSp>
        <p:nvCxnSpPr>
          <p:cNvPr id="27" name="Düz Ok Bağlayıcısı 26"/>
          <p:cNvCxnSpPr>
            <a:stCxn id="3" idx="1"/>
          </p:cNvCxnSpPr>
          <p:nvPr/>
        </p:nvCxnSpPr>
        <p:spPr>
          <a:xfrm flipH="1" flipV="1">
            <a:off x="5213208" y="2393560"/>
            <a:ext cx="745060" cy="9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etin kutusu 28"/>
          <p:cNvSpPr txBox="1"/>
          <p:nvPr/>
        </p:nvSpPr>
        <p:spPr>
          <a:xfrm>
            <a:off x="4716223" y="74827"/>
            <a:ext cx="636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B050"/>
                </a:solidFill>
              </a:rPr>
              <a:t>JSON Parsing-örnek1</a:t>
            </a:r>
            <a:endParaRPr lang="tr-TR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63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023" y="407621"/>
            <a:ext cx="3581400" cy="1457325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2660073" y="0"/>
            <a:ext cx="636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B050"/>
                </a:solidFill>
              </a:rPr>
              <a:t>JSON Parsing-örnek2</a:t>
            </a:r>
            <a:endParaRPr lang="tr-TR" sz="3200" dirty="0">
              <a:solidFill>
                <a:srgbClr val="00B050"/>
              </a:solidFill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129735" y="544052"/>
            <a:ext cx="11163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/>
              <a:t>Yanda  JSON formatında verilen veriyi göz önüne alalım. </a:t>
            </a:r>
            <a:endParaRPr lang="tr-TR" sz="2000" dirty="0"/>
          </a:p>
        </p:txBody>
      </p:sp>
      <p:sp>
        <p:nvSpPr>
          <p:cNvPr id="6" name="Dikdörtgen 5"/>
          <p:cNvSpPr/>
          <p:nvPr/>
        </p:nvSpPr>
        <p:spPr>
          <a:xfrm>
            <a:off x="24938" y="1704074"/>
            <a:ext cx="108065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/>
              <a:t>Bu yapıdan; </a:t>
            </a:r>
            <a:r>
              <a:rPr lang="tr-TR" sz="2000" dirty="0" smtClean="0"/>
              <a:t>‘’</a:t>
            </a:r>
            <a:r>
              <a:rPr lang="tr-TR" sz="2000" dirty="0" smtClean="0">
                <a:solidFill>
                  <a:srgbClr val="FF0000"/>
                </a:solidFill>
              </a:rPr>
              <a:t>21 2nd Street</a:t>
            </a:r>
            <a:r>
              <a:rPr lang="tr-TR" sz="2000" dirty="0" smtClean="0"/>
              <a:t>’’   </a:t>
            </a:r>
            <a:r>
              <a:rPr lang="tr-TR" sz="2000" dirty="0"/>
              <a:t>değerine erişip </a:t>
            </a:r>
            <a:r>
              <a:rPr lang="tr-TR" sz="2000" i="1" dirty="0" err="1" smtClean="0">
                <a:solidFill>
                  <a:srgbClr val="00B050"/>
                </a:solidFill>
              </a:rPr>
              <a:t>sokakAdresi</a:t>
            </a:r>
            <a:r>
              <a:rPr lang="tr-TR" sz="2000" i="1" dirty="0" smtClean="0"/>
              <a:t> </a:t>
            </a:r>
            <a:r>
              <a:rPr lang="tr-TR" sz="2000" dirty="0"/>
              <a:t>isimli bir </a:t>
            </a:r>
            <a:r>
              <a:rPr lang="tr-TR" sz="2000" dirty="0" err="1"/>
              <a:t>String</a:t>
            </a:r>
            <a:r>
              <a:rPr lang="tr-TR" sz="2000" dirty="0"/>
              <a:t> değişkenine</a:t>
            </a:r>
          </a:p>
          <a:p>
            <a:r>
              <a:rPr lang="tr-TR" sz="2000" dirty="0"/>
              <a:t>                            ‘</a:t>
            </a:r>
            <a:r>
              <a:rPr lang="tr-TR" sz="2000" dirty="0" smtClean="0"/>
              <a:t>’</a:t>
            </a:r>
            <a:r>
              <a:rPr lang="tr-TR" sz="2000" dirty="0" smtClean="0">
                <a:solidFill>
                  <a:srgbClr val="FF0000"/>
                </a:solidFill>
              </a:rPr>
              <a:t>New York</a:t>
            </a:r>
            <a:r>
              <a:rPr lang="tr-TR" sz="2000" dirty="0" smtClean="0"/>
              <a:t>’’          değerine </a:t>
            </a:r>
            <a:r>
              <a:rPr lang="tr-TR" sz="2000" dirty="0"/>
              <a:t>erişip </a:t>
            </a:r>
            <a:r>
              <a:rPr lang="tr-TR" sz="2000" i="1" dirty="0" err="1" smtClean="0">
                <a:solidFill>
                  <a:srgbClr val="00B050"/>
                </a:solidFill>
              </a:rPr>
              <a:t>sehir</a:t>
            </a:r>
            <a:r>
              <a:rPr lang="tr-TR" sz="2000" i="1" dirty="0" smtClean="0"/>
              <a:t> </a:t>
            </a:r>
            <a:r>
              <a:rPr lang="tr-TR" sz="2000" dirty="0"/>
              <a:t>isimli bir </a:t>
            </a:r>
            <a:r>
              <a:rPr lang="tr-TR" sz="2000" dirty="0" err="1"/>
              <a:t>String</a:t>
            </a:r>
            <a:r>
              <a:rPr lang="tr-TR" sz="2000" dirty="0"/>
              <a:t> değişkenine</a:t>
            </a:r>
          </a:p>
          <a:p>
            <a:r>
              <a:rPr lang="tr-TR" sz="2000" dirty="0" smtClean="0"/>
              <a:t>	            ‘’</a:t>
            </a:r>
            <a:r>
              <a:rPr lang="tr-TR" sz="2000" dirty="0" smtClean="0">
                <a:solidFill>
                  <a:srgbClr val="FF0000"/>
                </a:solidFill>
              </a:rPr>
              <a:t>NY</a:t>
            </a:r>
            <a:r>
              <a:rPr lang="tr-TR" sz="2000" dirty="0" smtClean="0"/>
              <a:t>’’                      </a:t>
            </a:r>
            <a:r>
              <a:rPr lang="tr-TR" sz="2000" dirty="0"/>
              <a:t>değerine erişip </a:t>
            </a:r>
            <a:r>
              <a:rPr lang="tr-TR" sz="2000" i="1" dirty="0" smtClean="0">
                <a:solidFill>
                  <a:srgbClr val="00B050"/>
                </a:solidFill>
              </a:rPr>
              <a:t>eyalet</a:t>
            </a:r>
            <a:r>
              <a:rPr lang="tr-TR" sz="2000" dirty="0" smtClean="0"/>
              <a:t> </a:t>
            </a:r>
            <a:r>
              <a:rPr lang="tr-TR" sz="2000" dirty="0"/>
              <a:t>isimli bir </a:t>
            </a:r>
            <a:r>
              <a:rPr lang="tr-TR" sz="2000" dirty="0" err="1"/>
              <a:t>int</a:t>
            </a:r>
            <a:r>
              <a:rPr lang="tr-TR" sz="2000" dirty="0"/>
              <a:t> değişkenine </a:t>
            </a:r>
            <a:endParaRPr lang="tr-TR" sz="2000" dirty="0" smtClean="0"/>
          </a:p>
          <a:p>
            <a:r>
              <a:rPr lang="tr-TR" sz="2000" dirty="0" smtClean="0"/>
              <a:t>	              </a:t>
            </a:r>
            <a:r>
              <a:rPr lang="tr-TR" sz="2000" dirty="0" smtClean="0">
                <a:solidFill>
                  <a:srgbClr val="FF0000"/>
                </a:solidFill>
              </a:rPr>
              <a:t>10021</a:t>
            </a:r>
            <a:r>
              <a:rPr lang="tr-TR" sz="2000" dirty="0" smtClean="0"/>
              <a:t>                  değerine erişip </a:t>
            </a:r>
            <a:r>
              <a:rPr lang="tr-TR" sz="2000" i="1" dirty="0" err="1" smtClean="0">
                <a:solidFill>
                  <a:srgbClr val="00B050"/>
                </a:solidFill>
              </a:rPr>
              <a:t>postaKodu</a:t>
            </a:r>
            <a:r>
              <a:rPr lang="tr-TR" sz="2000" i="1" dirty="0" smtClean="0">
                <a:solidFill>
                  <a:srgbClr val="00B050"/>
                </a:solidFill>
              </a:rPr>
              <a:t> </a:t>
            </a:r>
            <a:r>
              <a:rPr lang="tr-TR" sz="2000" dirty="0" smtClean="0"/>
              <a:t>isimli bir </a:t>
            </a:r>
            <a:r>
              <a:rPr lang="tr-TR" sz="2000" dirty="0" err="1" smtClean="0"/>
              <a:t>int</a:t>
            </a:r>
            <a:r>
              <a:rPr lang="tr-TR" sz="2000" dirty="0" smtClean="0"/>
              <a:t> değişkenine atamak isteyelim.</a:t>
            </a:r>
          </a:p>
        </p:txBody>
      </p:sp>
      <p:sp>
        <p:nvSpPr>
          <p:cNvPr id="7" name="Dikdörtgen 6"/>
          <p:cNvSpPr/>
          <p:nvPr/>
        </p:nvSpPr>
        <p:spPr>
          <a:xfrm>
            <a:off x="4868252" y="3407401"/>
            <a:ext cx="75609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smtClean="0"/>
              <a:t> </a:t>
            </a:r>
            <a:r>
              <a:rPr lang="tr-TR" sz="2000" dirty="0" err="1" smtClean="0"/>
              <a:t>jsonCevabi</a:t>
            </a:r>
            <a:r>
              <a:rPr lang="tr-TR" sz="2000" dirty="0" smtClean="0"/>
              <a:t> </a:t>
            </a:r>
            <a:r>
              <a:rPr lang="tr-TR" sz="2000" dirty="0" err="1" smtClean="0"/>
              <a:t>String’inin</a:t>
            </a:r>
            <a:r>
              <a:rPr lang="tr-TR" sz="2000" dirty="0" smtClean="0"/>
              <a:t> bize verildiğini varsayıyorduk.</a:t>
            </a:r>
          </a:p>
          <a:p>
            <a:r>
              <a:rPr lang="tr-TR" sz="2000" dirty="0" smtClean="0"/>
              <a:t> </a:t>
            </a:r>
          </a:p>
        </p:txBody>
      </p:sp>
      <p:cxnSp>
        <p:nvCxnSpPr>
          <p:cNvPr id="8" name="Düz Ok Bağlayıcısı 7"/>
          <p:cNvCxnSpPr/>
          <p:nvPr/>
        </p:nvCxnSpPr>
        <p:spPr>
          <a:xfrm flipH="1" flipV="1">
            <a:off x="4096288" y="3584227"/>
            <a:ext cx="813239" cy="1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ağ Köşeli Ayraç 10"/>
          <p:cNvSpPr/>
          <p:nvPr/>
        </p:nvSpPr>
        <p:spPr>
          <a:xfrm>
            <a:off x="3870663" y="3143919"/>
            <a:ext cx="199506" cy="108328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>
            <a:off x="129735" y="4734577"/>
            <a:ext cx="111002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/>
              <a:t> </a:t>
            </a:r>
            <a:r>
              <a:rPr lang="tr-TR" sz="2000" dirty="0" smtClean="0"/>
              <a:t>Sonraki aşamaya geçmeden önce, bu örnekte öncekinden farklı olan bir yönüne dikkat etmeliyiz.</a:t>
            </a:r>
          </a:p>
          <a:p>
            <a:r>
              <a:rPr lang="tr-TR" sz="2000" dirty="0" smtClean="0"/>
              <a:t>      Bu örnekte kök elemanımız olan JSON objesi içinde, başka bir </a:t>
            </a:r>
            <a:r>
              <a:rPr lang="tr-TR" sz="2000" dirty="0" smtClean="0">
                <a:solidFill>
                  <a:srgbClr val="0070C0"/>
                </a:solidFill>
              </a:rPr>
              <a:t>JSON objesi </a:t>
            </a:r>
            <a:r>
              <a:rPr lang="tr-TR" sz="2000" dirty="0" smtClean="0"/>
              <a:t>vardır </a:t>
            </a:r>
            <a:r>
              <a:rPr lang="tr-TR" sz="1200" dirty="0" smtClean="0"/>
              <a:t>(süslü parantezler arasında).</a:t>
            </a:r>
          </a:p>
          <a:p>
            <a:r>
              <a:rPr lang="tr-TR" sz="2000" dirty="0"/>
              <a:t> </a:t>
            </a:r>
            <a:r>
              <a:rPr lang="tr-TR" sz="2000" dirty="0" smtClean="0"/>
              <a:t>     Bizim erişmek istediğimiz </a:t>
            </a:r>
            <a:r>
              <a:rPr lang="tr-TR" sz="2000" dirty="0" smtClean="0">
                <a:solidFill>
                  <a:srgbClr val="FF0000"/>
                </a:solidFill>
              </a:rPr>
              <a:t>değerler</a:t>
            </a:r>
            <a:r>
              <a:rPr lang="tr-TR" sz="2000" dirty="0" smtClean="0"/>
              <a:t> bu içteki  JSON objesinin içindedir.</a:t>
            </a:r>
          </a:p>
          <a:p>
            <a:r>
              <a:rPr lang="tr-TR" sz="2000" dirty="0"/>
              <a:t> </a:t>
            </a:r>
            <a:r>
              <a:rPr lang="tr-TR" sz="2000" dirty="0" smtClean="0"/>
              <a:t>     Dolayısıyla, kök JSON objesinden sonra, bu JSON objesini elde etmeliyiz. </a:t>
            </a:r>
            <a:endParaRPr lang="tr-TR" sz="2000" dirty="0"/>
          </a:p>
        </p:txBody>
      </p:sp>
      <p:pic>
        <p:nvPicPr>
          <p:cNvPr id="21" name="Resi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015" y="5572787"/>
            <a:ext cx="3000434" cy="1220921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9875520" y="5719156"/>
            <a:ext cx="182880" cy="1745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>
            <a:off x="9027623" y="6404968"/>
            <a:ext cx="182880" cy="1745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0" name="Eğri Bağlayıcı 29"/>
          <p:cNvCxnSpPr/>
          <p:nvPr/>
        </p:nvCxnSpPr>
        <p:spPr>
          <a:xfrm rot="16200000" flipH="1">
            <a:off x="8578078" y="5870539"/>
            <a:ext cx="1014189" cy="64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Yuvarlatılmış Dikdörtgen 35"/>
          <p:cNvSpPr/>
          <p:nvPr/>
        </p:nvSpPr>
        <p:spPr>
          <a:xfrm>
            <a:off x="10607041" y="5893724"/>
            <a:ext cx="1088966" cy="1282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Yuvarlatılmış Dikdörtgen 36"/>
          <p:cNvSpPr/>
          <p:nvPr/>
        </p:nvSpPr>
        <p:spPr>
          <a:xfrm>
            <a:off x="9984887" y="6021995"/>
            <a:ext cx="696968" cy="1164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Yuvarlatılmış Dikdörtgen 37"/>
          <p:cNvSpPr/>
          <p:nvPr/>
        </p:nvSpPr>
        <p:spPr>
          <a:xfrm flipV="1">
            <a:off x="10039171" y="6167371"/>
            <a:ext cx="298845" cy="992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Yuvarlatılmış Dikdörtgen 38"/>
          <p:cNvSpPr/>
          <p:nvPr/>
        </p:nvSpPr>
        <p:spPr>
          <a:xfrm flipV="1">
            <a:off x="10399222" y="6266669"/>
            <a:ext cx="374073" cy="1825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4" name="Resim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89" y="3013753"/>
            <a:ext cx="3301960" cy="1343616"/>
          </a:xfrm>
          <a:prstGeom prst="rect">
            <a:avLst/>
          </a:prstGeom>
        </p:spPr>
      </p:pic>
      <p:cxnSp>
        <p:nvCxnSpPr>
          <p:cNvPr id="25" name="Eğri Bağlayıcı 24"/>
          <p:cNvCxnSpPr>
            <a:endCxn id="22" idx="1"/>
          </p:cNvCxnSpPr>
          <p:nvPr/>
        </p:nvCxnSpPr>
        <p:spPr>
          <a:xfrm>
            <a:off x="9119063" y="5342594"/>
            <a:ext cx="783239" cy="4021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11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87457" cy="6342329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2660073" y="0"/>
            <a:ext cx="636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B050"/>
                </a:solidFill>
              </a:rPr>
              <a:t>JSON Parsing-örnek2</a:t>
            </a:r>
            <a:endParaRPr lang="tr-TR" sz="3200" dirty="0">
              <a:solidFill>
                <a:srgbClr val="00B050"/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5076824" y="1726427"/>
            <a:ext cx="7105986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tr-TR" sz="1600" dirty="0" smtClean="0"/>
              <a:t>Söz konusu olan JSON objesine </a:t>
            </a:r>
            <a:r>
              <a:rPr lang="tr-TR" sz="1600" b="1" dirty="0" err="1" smtClean="0"/>
              <a:t>adresJO</a:t>
            </a:r>
            <a:r>
              <a:rPr lang="tr-TR" sz="1600" dirty="0" smtClean="0"/>
              <a:t> diyelim. Bu objeye, kök obje üzerinden </a:t>
            </a:r>
            <a:r>
              <a:rPr lang="tr-TR" sz="1600" dirty="0"/>
              <a:t>objenin anahtarı olan ‘’</a:t>
            </a:r>
            <a:r>
              <a:rPr lang="tr-TR" sz="1600" dirty="0" err="1">
                <a:solidFill>
                  <a:srgbClr val="FF0000"/>
                </a:solidFill>
              </a:rPr>
              <a:t>address</a:t>
            </a:r>
            <a:r>
              <a:rPr lang="tr-TR" sz="1600" dirty="0"/>
              <a:t>’’ ile </a:t>
            </a:r>
            <a:r>
              <a:rPr lang="tr-TR" sz="1600" dirty="0" err="1"/>
              <a:t>getJSONObject</a:t>
            </a:r>
            <a:r>
              <a:rPr lang="tr-TR" sz="1600" dirty="0"/>
              <a:t> </a:t>
            </a:r>
            <a:r>
              <a:rPr lang="tr-TR" sz="1600" dirty="0" smtClean="0"/>
              <a:t>metodunu kullanarak  erişiriz.</a:t>
            </a:r>
            <a:endParaRPr lang="tr-TR" sz="1600" dirty="0"/>
          </a:p>
        </p:txBody>
      </p:sp>
      <p:sp>
        <p:nvSpPr>
          <p:cNvPr id="10" name="Dikdörtgen 9"/>
          <p:cNvSpPr/>
          <p:nvPr/>
        </p:nvSpPr>
        <p:spPr>
          <a:xfrm>
            <a:off x="5162550" y="2559487"/>
            <a:ext cx="706918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tr-TR" dirty="0" smtClean="0"/>
              <a:t>       Artık </a:t>
            </a:r>
            <a:r>
              <a:rPr lang="tr-TR" dirty="0" err="1" smtClean="0"/>
              <a:t>adresJO</a:t>
            </a:r>
            <a:r>
              <a:rPr lang="tr-TR" dirty="0" smtClean="0"/>
              <a:t> </a:t>
            </a:r>
            <a:r>
              <a:rPr lang="tr-TR" dirty="0"/>
              <a:t> </a:t>
            </a:r>
            <a:r>
              <a:rPr lang="tr-TR" dirty="0" smtClean="0"/>
              <a:t>JSON objesi üzerinden;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dirty="0" err="1" smtClean="0"/>
              <a:t>getString</a:t>
            </a:r>
            <a:r>
              <a:rPr lang="tr-TR" dirty="0" smtClean="0"/>
              <a:t>() metodu ve uygun </a:t>
            </a:r>
            <a:r>
              <a:rPr lang="tr-TR" dirty="0"/>
              <a:t>anahtarlar ile</a:t>
            </a:r>
            <a:endParaRPr lang="tr-TR" dirty="0" smtClean="0"/>
          </a:p>
          <a:p>
            <a:pPr algn="just"/>
            <a:r>
              <a:rPr lang="tr-TR" dirty="0"/>
              <a:t> </a:t>
            </a:r>
            <a:r>
              <a:rPr lang="tr-TR" dirty="0" smtClean="0"/>
              <a:t>    </a:t>
            </a:r>
            <a:r>
              <a:rPr lang="tr-TR" dirty="0" smtClean="0"/>
              <a:t>(‘</a:t>
            </a:r>
            <a:r>
              <a:rPr lang="tr-TR" dirty="0" smtClean="0"/>
              <a:t>’</a:t>
            </a:r>
            <a:r>
              <a:rPr lang="tr-TR" dirty="0" err="1" smtClean="0">
                <a:solidFill>
                  <a:srgbClr val="7030A0"/>
                </a:solidFill>
              </a:rPr>
              <a:t>streetAddress</a:t>
            </a:r>
            <a:r>
              <a:rPr lang="tr-TR" dirty="0" smtClean="0"/>
              <a:t>’’, ‘’</a:t>
            </a:r>
            <a:r>
              <a:rPr lang="tr-TR" dirty="0" err="1" smtClean="0">
                <a:solidFill>
                  <a:srgbClr val="7030A0"/>
                </a:solidFill>
              </a:rPr>
              <a:t>city</a:t>
            </a:r>
            <a:r>
              <a:rPr lang="tr-TR" dirty="0" smtClean="0"/>
              <a:t>’’, ‘’</a:t>
            </a:r>
            <a:r>
              <a:rPr lang="tr-TR" dirty="0" err="1" smtClean="0">
                <a:solidFill>
                  <a:srgbClr val="7030A0"/>
                </a:solidFill>
              </a:rPr>
              <a:t>state</a:t>
            </a:r>
            <a:r>
              <a:rPr lang="tr-TR" dirty="0" smtClean="0"/>
              <a:t>’’), </a:t>
            </a:r>
            <a:r>
              <a:rPr lang="tr-TR" dirty="0" err="1" smtClean="0"/>
              <a:t>String</a:t>
            </a:r>
            <a:r>
              <a:rPr lang="tr-TR" dirty="0" smtClean="0"/>
              <a:t> değerlerine</a:t>
            </a:r>
          </a:p>
          <a:p>
            <a:pPr algn="just"/>
            <a:r>
              <a:rPr lang="tr-TR" dirty="0"/>
              <a:t> </a:t>
            </a:r>
            <a:r>
              <a:rPr lang="tr-TR" dirty="0" smtClean="0"/>
              <a:t>    </a:t>
            </a:r>
            <a:r>
              <a:rPr lang="tr-TR" dirty="0" smtClean="0"/>
              <a:t>(‘</a:t>
            </a:r>
            <a:r>
              <a:rPr lang="tr-TR" dirty="0" smtClean="0">
                <a:solidFill>
                  <a:srgbClr val="00B050"/>
                </a:solidFill>
              </a:rPr>
              <a:t>’21 2nd Street</a:t>
            </a:r>
            <a:r>
              <a:rPr lang="tr-TR" dirty="0" smtClean="0"/>
              <a:t>’’, ‘’</a:t>
            </a:r>
            <a:r>
              <a:rPr lang="tr-TR" dirty="0" smtClean="0">
                <a:solidFill>
                  <a:srgbClr val="00B050"/>
                </a:solidFill>
              </a:rPr>
              <a:t>New York</a:t>
            </a:r>
            <a:r>
              <a:rPr lang="tr-TR" dirty="0" smtClean="0"/>
              <a:t>’’, ‘‘</a:t>
            </a:r>
            <a:r>
              <a:rPr lang="tr-TR" dirty="0" smtClean="0">
                <a:solidFill>
                  <a:srgbClr val="00B050"/>
                </a:solidFill>
              </a:rPr>
              <a:t>NY</a:t>
            </a:r>
            <a:r>
              <a:rPr lang="tr-TR" dirty="0" smtClean="0"/>
              <a:t>’’)   ulaşabiliriz</a:t>
            </a:r>
            <a:r>
              <a:rPr lang="tr-TR" dirty="0" smtClean="0"/>
              <a:t>.</a:t>
            </a:r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410" y="55231"/>
            <a:ext cx="3581400" cy="1457325"/>
          </a:xfrm>
          <a:prstGeom prst="rect">
            <a:avLst/>
          </a:prstGeom>
        </p:spPr>
      </p:pic>
      <p:cxnSp>
        <p:nvCxnSpPr>
          <p:cNvPr id="15" name="Düz Ok Bağlayıcısı 14"/>
          <p:cNvCxnSpPr/>
          <p:nvPr/>
        </p:nvCxnSpPr>
        <p:spPr>
          <a:xfrm flipH="1">
            <a:off x="4490031" y="2360883"/>
            <a:ext cx="249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/>
          <p:cNvCxnSpPr/>
          <p:nvPr/>
        </p:nvCxnSpPr>
        <p:spPr>
          <a:xfrm flipH="1">
            <a:off x="4642743" y="4394485"/>
            <a:ext cx="519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kdörtgen 7"/>
          <p:cNvSpPr/>
          <p:nvPr/>
        </p:nvSpPr>
        <p:spPr>
          <a:xfrm>
            <a:off x="5162550" y="4260245"/>
            <a:ext cx="690726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dirty="0" smtClean="0"/>
              <a:t>Yine </a:t>
            </a:r>
            <a:r>
              <a:rPr lang="tr-TR" dirty="0" err="1" smtClean="0"/>
              <a:t>adresJO</a:t>
            </a:r>
            <a:r>
              <a:rPr lang="tr-TR" dirty="0" smtClean="0"/>
              <a:t>  </a:t>
            </a:r>
            <a:r>
              <a:rPr lang="tr-TR" dirty="0"/>
              <a:t>JSON objesi üzerinden;</a:t>
            </a:r>
          </a:p>
          <a:p>
            <a:pPr algn="just"/>
            <a:r>
              <a:rPr lang="tr-TR" dirty="0" err="1" smtClean="0"/>
              <a:t>getInt</a:t>
            </a:r>
            <a:r>
              <a:rPr lang="tr-TR" dirty="0"/>
              <a:t>() metodu ve ‘</a:t>
            </a:r>
            <a:r>
              <a:rPr lang="tr-TR" dirty="0">
                <a:solidFill>
                  <a:srgbClr val="7030A0"/>
                </a:solidFill>
              </a:rPr>
              <a:t>’</a:t>
            </a:r>
            <a:r>
              <a:rPr lang="tr-TR" dirty="0" err="1">
                <a:solidFill>
                  <a:srgbClr val="7030A0"/>
                </a:solidFill>
              </a:rPr>
              <a:t>postalCode</a:t>
            </a:r>
            <a:r>
              <a:rPr lang="tr-TR" dirty="0"/>
              <a:t>’’ anahtarı ile </a:t>
            </a:r>
            <a:r>
              <a:rPr lang="tr-TR" dirty="0">
                <a:solidFill>
                  <a:srgbClr val="00B050"/>
                </a:solidFill>
              </a:rPr>
              <a:t>10021</a:t>
            </a:r>
            <a:r>
              <a:rPr lang="tr-TR" dirty="0"/>
              <a:t> değerine ulaşabiliriz.</a:t>
            </a:r>
          </a:p>
        </p:txBody>
      </p:sp>
      <p:sp>
        <p:nvSpPr>
          <p:cNvPr id="13" name="Sağ Ayraç 12"/>
          <p:cNvSpPr/>
          <p:nvPr/>
        </p:nvSpPr>
        <p:spPr>
          <a:xfrm>
            <a:off x="4642743" y="2559487"/>
            <a:ext cx="434081" cy="152341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90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5541</TotalTime>
  <Words>878</Words>
  <Application>Microsoft Office PowerPoint</Application>
  <PresentationFormat>Geniş ekran</PresentationFormat>
  <Paragraphs>95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34</cp:revision>
  <dcterms:created xsi:type="dcterms:W3CDTF">2018-12-20T19:51:35Z</dcterms:created>
  <dcterms:modified xsi:type="dcterms:W3CDTF">2020-08-24T21:22:00Z</dcterms:modified>
</cp:coreProperties>
</file>