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7" r:id="rId3"/>
    <p:sldId id="274" r:id="rId4"/>
    <p:sldId id="269" r:id="rId5"/>
    <p:sldId id="270" r:id="rId6"/>
    <p:sldId id="271" r:id="rId7"/>
    <p:sldId id="272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30FB-2695-4673-8965-DDF6F2F90EDA}" type="datetimeFigureOut">
              <a:rPr lang="tr-TR" smtClean="0"/>
              <a:t>27.08.2020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A282-8000-49F8-BCAD-58B52D3278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7889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30FB-2695-4673-8965-DDF6F2F90EDA}" type="datetimeFigureOut">
              <a:rPr lang="tr-TR" smtClean="0"/>
              <a:t>27.08.2020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A282-8000-49F8-BCAD-58B52D3278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69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30FB-2695-4673-8965-DDF6F2F90EDA}" type="datetimeFigureOut">
              <a:rPr lang="tr-TR" smtClean="0"/>
              <a:t>27.08.2020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A282-8000-49F8-BCAD-58B52D3278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6689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30FB-2695-4673-8965-DDF6F2F90EDA}" type="datetimeFigureOut">
              <a:rPr lang="tr-TR" smtClean="0"/>
              <a:t>27.08.2020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A282-8000-49F8-BCAD-58B52D3278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2838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30FB-2695-4673-8965-DDF6F2F90EDA}" type="datetimeFigureOut">
              <a:rPr lang="tr-TR" smtClean="0"/>
              <a:t>27.08.2020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A282-8000-49F8-BCAD-58B52D3278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984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30FB-2695-4673-8965-DDF6F2F90EDA}" type="datetimeFigureOut">
              <a:rPr lang="tr-TR" smtClean="0"/>
              <a:t>27.08.2020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A282-8000-49F8-BCAD-58B52D3278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399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30FB-2695-4673-8965-DDF6F2F90EDA}" type="datetimeFigureOut">
              <a:rPr lang="tr-TR" smtClean="0"/>
              <a:t>27.08.2020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A282-8000-49F8-BCAD-58B52D3278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3224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30FB-2695-4673-8965-DDF6F2F90EDA}" type="datetimeFigureOut">
              <a:rPr lang="tr-TR" smtClean="0"/>
              <a:t>27.08.2020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A282-8000-49F8-BCAD-58B52D3278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65978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30FB-2695-4673-8965-DDF6F2F90EDA}" type="datetimeFigureOut">
              <a:rPr lang="tr-TR" smtClean="0"/>
              <a:t>27.08.2020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A282-8000-49F8-BCAD-58B52D3278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9516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30FB-2695-4673-8965-DDF6F2F90EDA}" type="datetimeFigureOut">
              <a:rPr lang="tr-TR" smtClean="0"/>
              <a:t>27.08.2020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A282-8000-49F8-BCAD-58B52D3278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6680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30FB-2695-4673-8965-DDF6F2F90EDA}" type="datetimeFigureOut">
              <a:rPr lang="tr-TR" smtClean="0"/>
              <a:t>27.08.2020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A282-8000-49F8-BCAD-58B52D3278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796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F30FB-2695-4673-8965-DDF6F2F90EDA}" type="datetimeFigureOut">
              <a:rPr lang="tr-TR" smtClean="0"/>
              <a:t>27.08.2020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FA282-8000-49F8-BCAD-58B52D3278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3782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Resim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922" y="2573385"/>
            <a:ext cx="4145578" cy="4275126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53" y="1437996"/>
            <a:ext cx="1600200" cy="1552575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83126" y="673330"/>
            <a:ext cx="111639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sz="2000" dirty="0" smtClean="0"/>
              <a:t>Verilen kök JSON objesi içinde </a:t>
            </a:r>
            <a:r>
              <a:rPr lang="tr-TR" sz="2000" dirty="0" err="1" smtClean="0"/>
              <a:t>String</a:t>
            </a:r>
            <a:r>
              <a:rPr lang="tr-TR" sz="2000" dirty="0" smtClean="0"/>
              <a:t>, </a:t>
            </a:r>
            <a:r>
              <a:rPr lang="tr-TR" sz="2000" dirty="0" err="1" smtClean="0"/>
              <a:t>int</a:t>
            </a:r>
            <a:r>
              <a:rPr lang="tr-TR" sz="2000" dirty="0" smtClean="0"/>
              <a:t>  veya yine bir JSON objesi olabileceği gibi JSON dizisi içerebilir.</a:t>
            </a:r>
          </a:p>
          <a:p>
            <a:r>
              <a:rPr lang="tr-TR" sz="2000" dirty="0"/>
              <a:t> </a:t>
            </a:r>
            <a:r>
              <a:rPr lang="tr-TR" sz="2000" dirty="0" smtClean="0"/>
              <a:t>     JSON objesi { } arasında ifade edilirken, JSON [ ] arasında ifade edilir. Aşağıdaki örneği ele alalım.</a:t>
            </a:r>
          </a:p>
          <a:p>
            <a:r>
              <a:rPr lang="tr-TR" sz="2000" dirty="0"/>
              <a:t> </a:t>
            </a:r>
            <a:r>
              <a:rPr lang="tr-TR" sz="2000" dirty="0" smtClean="0"/>
              <a:t>    </a:t>
            </a:r>
          </a:p>
        </p:txBody>
      </p:sp>
      <p:sp>
        <p:nvSpPr>
          <p:cNvPr id="4" name="Dikdörtgen 3"/>
          <p:cNvSpPr/>
          <p:nvPr/>
        </p:nvSpPr>
        <p:spPr>
          <a:xfrm>
            <a:off x="2086166" y="1860340"/>
            <a:ext cx="100253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sz="2000" i="1" dirty="0" smtClean="0"/>
              <a:t>kok</a:t>
            </a:r>
            <a:r>
              <a:rPr lang="tr-TR" sz="2000" dirty="0" smtClean="0"/>
              <a:t> JSON objesi üzerinden JSON dizisine ulaşmak için </a:t>
            </a:r>
            <a:r>
              <a:rPr lang="tr-TR" sz="2000" dirty="0" err="1" smtClean="0"/>
              <a:t>getJSONArray</a:t>
            </a:r>
            <a:r>
              <a:rPr lang="tr-TR" sz="2000" dirty="0" smtClean="0"/>
              <a:t>  metodunu</a:t>
            </a:r>
            <a:r>
              <a:rPr lang="tr-TR" sz="2000" dirty="0" smtClean="0"/>
              <a:t>,   ‘</a:t>
            </a:r>
            <a:r>
              <a:rPr lang="tr-TR" sz="2000" dirty="0" smtClean="0"/>
              <a:t>’meyveler’’   anahtarı ile kullanırız.</a:t>
            </a:r>
            <a:endParaRPr lang="tr-TR" sz="2000" dirty="0"/>
          </a:p>
        </p:txBody>
      </p:sp>
      <p:sp>
        <p:nvSpPr>
          <p:cNvPr id="5" name="Dikdörtgen 4"/>
          <p:cNvSpPr/>
          <p:nvPr/>
        </p:nvSpPr>
        <p:spPr>
          <a:xfrm>
            <a:off x="83126" y="3085291"/>
            <a:ext cx="74482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sz="2000" dirty="0" smtClean="0"/>
              <a:t>Bu </a:t>
            </a:r>
            <a:r>
              <a:rPr lang="tr-TR" sz="2000" dirty="0"/>
              <a:t>JSON dizisinin elemanları </a:t>
            </a:r>
            <a:r>
              <a:rPr lang="tr-TR" sz="2000" dirty="0" err="1"/>
              <a:t>String</a:t>
            </a:r>
            <a:r>
              <a:rPr lang="tr-TR" sz="2000" dirty="0"/>
              <a:t> tipindedir. Bunun için diziyi elde </a:t>
            </a:r>
            <a:r>
              <a:rPr lang="tr-TR" sz="2000" dirty="0" smtClean="0"/>
              <a:t> ettikten </a:t>
            </a:r>
            <a:r>
              <a:rPr lang="tr-TR" sz="2000" dirty="0"/>
              <a:t>sonra </a:t>
            </a:r>
            <a:r>
              <a:rPr lang="tr-TR" sz="2000" dirty="0" smtClean="0"/>
              <a:t>elemanlarına </a:t>
            </a:r>
            <a:r>
              <a:rPr lang="tr-TR" sz="2000" i="1" dirty="0" smtClean="0"/>
              <a:t> </a:t>
            </a:r>
            <a:r>
              <a:rPr lang="tr-TR" sz="2000" i="1" dirty="0" err="1"/>
              <a:t>getString</a:t>
            </a:r>
            <a:r>
              <a:rPr lang="tr-TR" sz="2000" i="1" dirty="0"/>
              <a:t>(</a:t>
            </a:r>
            <a:r>
              <a:rPr lang="tr-TR" sz="2000" i="1" dirty="0" err="1"/>
              <a:t>index</a:t>
            </a:r>
            <a:r>
              <a:rPr lang="tr-TR" sz="2000" i="1" dirty="0"/>
              <a:t>) </a:t>
            </a:r>
            <a:r>
              <a:rPr lang="tr-TR" sz="2000" dirty="0"/>
              <a:t>ile ulaşabiliriz.</a:t>
            </a:r>
          </a:p>
        </p:txBody>
      </p:sp>
      <p:sp>
        <p:nvSpPr>
          <p:cNvPr id="6" name="Dikdörtgen 5"/>
          <p:cNvSpPr/>
          <p:nvPr/>
        </p:nvSpPr>
        <p:spPr>
          <a:xfrm>
            <a:off x="83126" y="4409103"/>
            <a:ext cx="7662162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sz="2000" dirty="0"/>
              <a:t> </a:t>
            </a:r>
            <a:r>
              <a:rPr lang="tr-TR" sz="2000" dirty="0" smtClean="0"/>
              <a:t>Örneğin </a:t>
            </a:r>
            <a:r>
              <a:rPr lang="tr-TR" sz="2000" dirty="0" smtClean="0"/>
              <a:t>‘’meyveler’’ anahtarı ile verilen dizinin ilk elemanına </a:t>
            </a:r>
            <a:r>
              <a:rPr lang="tr-TR" sz="2000" dirty="0" smtClean="0"/>
              <a:t>erişip </a:t>
            </a:r>
            <a:endParaRPr lang="tr-TR" sz="2000" dirty="0" smtClean="0"/>
          </a:p>
          <a:p>
            <a:r>
              <a:rPr lang="tr-TR" sz="2000" dirty="0" smtClean="0"/>
              <a:t>      </a:t>
            </a:r>
            <a:r>
              <a:rPr lang="tr-TR" sz="2000" dirty="0" err="1" smtClean="0"/>
              <a:t>ilkMeyve</a:t>
            </a:r>
            <a:r>
              <a:rPr lang="tr-TR" sz="2000" dirty="0" smtClean="0"/>
              <a:t> </a:t>
            </a:r>
            <a:r>
              <a:rPr lang="tr-TR" sz="2000" dirty="0" smtClean="0"/>
              <a:t>isimli bir değişkene atamak isteyelim</a:t>
            </a:r>
            <a:r>
              <a:rPr lang="tr-TR" sz="2000" dirty="0" smtClean="0"/>
              <a:t>.</a:t>
            </a:r>
          </a:p>
          <a:p>
            <a:endParaRPr lang="tr-TR" sz="2000" dirty="0" smtClean="0"/>
          </a:p>
          <a:p>
            <a:r>
              <a:rPr lang="tr-TR" sz="2000" dirty="0" smtClean="0"/>
              <a:t>      Dizi içindeki bu değere erişmek için </a:t>
            </a:r>
            <a:r>
              <a:rPr lang="tr-TR" sz="2000" dirty="0" err="1" smtClean="0"/>
              <a:t>getString</a:t>
            </a:r>
            <a:r>
              <a:rPr lang="tr-TR" sz="2000" dirty="0" smtClean="0"/>
              <a:t>() metodunu bu değerin</a:t>
            </a:r>
          </a:p>
          <a:p>
            <a:r>
              <a:rPr lang="tr-TR" sz="2000" dirty="0"/>
              <a:t> </a:t>
            </a:r>
            <a:r>
              <a:rPr lang="tr-TR" sz="2000" dirty="0" smtClean="0"/>
              <a:t>     </a:t>
            </a:r>
            <a:r>
              <a:rPr lang="tr-TR" sz="2000" dirty="0" smtClean="0"/>
              <a:t>indeksi </a:t>
            </a:r>
            <a:r>
              <a:rPr lang="tr-TR" sz="2000" dirty="0" smtClean="0"/>
              <a:t>olan </a:t>
            </a:r>
            <a:r>
              <a:rPr lang="tr-TR" sz="2000" dirty="0" smtClean="0"/>
              <a:t>0 </a:t>
            </a:r>
            <a:r>
              <a:rPr lang="tr-TR" sz="2000" dirty="0" smtClean="0"/>
              <a:t>değeri ile kullanırız.</a:t>
            </a:r>
            <a:endParaRPr lang="tr-TR" sz="2000" dirty="0"/>
          </a:p>
        </p:txBody>
      </p:sp>
      <p:cxnSp>
        <p:nvCxnSpPr>
          <p:cNvPr id="12" name="Eğri Bağlayıcı 11"/>
          <p:cNvCxnSpPr/>
          <p:nvPr/>
        </p:nvCxnSpPr>
        <p:spPr>
          <a:xfrm rot="16200000" flipH="1">
            <a:off x="10403951" y="3447277"/>
            <a:ext cx="2465988" cy="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etin kutusu 14"/>
          <p:cNvSpPr txBox="1"/>
          <p:nvPr/>
        </p:nvSpPr>
        <p:spPr>
          <a:xfrm>
            <a:off x="2660073" y="0"/>
            <a:ext cx="6367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 smtClean="0">
                <a:solidFill>
                  <a:srgbClr val="00B050"/>
                </a:solidFill>
              </a:rPr>
              <a:t>JSON </a:t>
            </a:r>
            <a:r>
              <a:rPr lang="tr-TR" sz="3200" dirty="0" err="1" smtClean="0">
                <a:solidFill>
                  <a:srgbClr val="00B050"/>
                </a:solidFill>
              </a:rPr>
              <a:t>Parsing</a:t>
            </a:r>
            <a:r>
              <a:rPr lang="tr-TR" sz="3200" dirty="0" smtClean="0">
                <a:solidFill>
                  <a:srgbClr val="00B050"/>
                </a:solidFill>
              </a:rPr>
              <a:t>- </a:t>
            </a:r>
            <a:r>
              <a:rPr lang="tr-TR" sz="3200" dirty="0" smtClean="0">
                <a:solidFill>
                  <a:srgbClr val="00B050"/>
                </a:solidFill>
              </a:rPr>
              <a:t>örnek3</a:t>
            </a:r>
            <a:endParaRPr lang="tr-TR" sz="3200" dirty="0">
              <a:solidFill>
                <a:srgbClr val="00B050"/>
              </a:solidFill>
            </a:endParaRPr>
          </a:p>
        </p:txBody>
      </p:sp>
      <p:sp>
        <p:nvSpPr>
          <p:cNvPr id="11" name="Sağ Ayraç 10"/>
          <p:cNvSpPr/>
          <p:nvPr/>
        </p:nvSpPr>
        <p:spPr>
          <a:xfrm>
            <a:off x="7531331" y="4134159"/>
            <a:ext cx="1135721" cy="17329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9797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0982" y="1134926"/>
            <a:ext cx="3581220" cy="4896064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2660073" y="0"/>
            <a:ext cx="6367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 smtClean="0">
                <a:solidFill>
                  <a:srgbClr val="00B050"/>
                </a:solidFill>
              </a:rPr>
              <a:t>JSON </a:t>
            </a:r>
            <a:r>
              <a:rPr lang="tr-TR" sz="3200" dirty="0" err="1" smtClean="0">
                <a:solidFill>
                  <a:srgbClr val="00B050"/>
                </a:solidFill>
              </a:rPr>
              <a:t>Parsing</a:t>
            </a:r>
            <a:r>
              <a:rPr lang="tr-TR" sz="3200" dirty="0" smtClean="0">
                <a:solidFill>
                  <a:srgbClr val="00B050"/>
                </a:solidFill>
              </a:rPr>
              <a:t>- örnek </a:t>
            </a:r>
            <a:r>
              <a:rPr lang="tr-TR" sz="3200" dirty="0" smtClean="0">
                <a:solidFill>
                  <a:srgbClr val="00B050"/>
                </a:solidFill>
              </a:rPr>
              <a:t>4</a:t>
            </a:r>
            <a:endParaRPr lang="tr-TR" sz="3200" dirty="0">
              <a:solidFill>
                <a:srgbClr val="00B050"/>
              </a:solidFill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18870" y="1797155"/>
            <a:ext cx="7971906" cy="470898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sz="2000" dirty="0" smtClean="0"/>
              <a:t>Yandaki örneği ele alalım. Kök </a:t>
            </a:r>
            <a:r>
              <a:rPr lang="tr-TR" sz="2000" dirty="0" smtClean="0"/>
              <a:t>eleman bir JSON objesidir.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tr-TR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sz="2000" dirty="0" smtClean="0"/>
              <a:t>Kök eleman olan JSON objesinin 5 özelliği vardır:  ‘’</a:t>
            </a:r>
            <a:r>
              <a:rPr lang="tr-TR" sz="2000" b="1" dirty="0" err="1" smtClean="0">
                <a:solidFill>
                  <a:srgbClr val="7030A0"/>
                </a:solidFill>
              </a:rPr>
              <a:t>firstName</a:t>
            </a:r>
            <a:r>
              <a:rPr lang="tr-TR" sz="2000" dirty="0" smtClean="0"/>
              <a:t>’’, ‘’</a:t>
            </a:r>
            <a:r>
              <a:rPr lang="tr-TR" sz="2000" b="1" dirty="0" err="1" smtClean="0">
                <a:solidFill>
                  <a:srgbClr val="7030A0"/>
                </a:solidFill>
              </a:rPr>
              <a:t>lastName</a:t>
            </a:r>
            <a:r>
              <a:rPr lang="tr-TR" sz="2000" dirty="0" smtClean="0"/>
              <a:t>’’, ‘’</a:t>
            </a:r>
            <a:r>
              <a:rPr lang="tr-TR" sz="2000" b="1" dirty="0" err="1" smtClean="0">
                <a:solidFill>
                  <a:srgbClr val="7030A0"/>
                </a:solidFill>
              </a:rPr>
              <a:t>age</a:t>
            </a:r>
            <a:r>
              <a:rPr lang="tr-TR" sz="2000" dirty="0" smtClean="0"/>
              <a:t>’’, ‘’</a:t>
            </a:r>
            <a:r>
              <a:rPr lang="tr-TR" sz="2000" b="1" dirty="0" err="1" smtClean="0">
                <a:solidFill>
                  <a:srgbClr val="7030A0"/>
                </a:solidFill>
              </a:rPr>
              <a:t>address</a:t>
            </a:r>
            <a:r>
              <a:rPr lang="tr-TR" sz="2000" dirty="0" smtClean="0"/>
              <a:t>’’ ve ‘’</a:t>
            </a:r>
            <a:r>
              <a:rPr lang="tr-TR" sz="2000" b="1" dirty="0" err="1" smtClean="0">
                <a:solidFill>
                  <a:srgbClr val="7030A0"/>
                </a:solidFill>
              </a:rPr>
              <a:t>phoneNumbers</a:t>
            </a:r>
            <a:r>
              <a:rPr lang="tr-TR" sz="2000" dirty="0" smtClean="0"/>
              <a:t>’’.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tr-TR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sz="2000" dirty="0" smtClean="0"/>
              <a:t>‘’</a:t>
            </a:r>
            <a:r>
              <a:rPr lang="tr-TR" sz="2000" dirty="0" err="1" smtClean="0"/>
              <a:t>phoneNumbers</a:t>
            </a:r>
            <a:r>
              <a:rPr lang="tr-TR" sz="2000" dirty="0" smtClean="0"/>
              <a:t>’’ özelliğinin değeri </a:t>
            </a:r>
            <a:r>
              <a:rPr lang="tr-TR" sz="2000" dirty="0" smtClean="0"/>
              <a:t>bir JSON </a:t>
            </a:r>
            <a:r>
              <a:rPr lang="tr-TR" sz="2000" dirty="0" smtClean="0"/>
              <a:t>dizisidir.</a:t>
            </a:r>
            <a:endParaRPr lang="tr-TR" sz="20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tr-TR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sz="2000" dirty="0" smtClean="0"/>
              <a:t>Bu JSON </a:t>
            </a:r>
            <a:r>
              <a:rPr lang="tr-TR" sz="2000" dirty="0" smtClean="0"/>
              <a:t>dizisinin elemanları ise JSON objeleridir. Bu objeler de ‘’</a:t>
            </a:r>
            <a:r>
              <a:rPr lang="tr-TR" sz="2000" b="1" dirty="0" err="1" smtClean="0">
                <a:solidFill>
                  <a:srgbClr val="7030A0"/>
                </a:solidFill>
              </a:rPr>
              <a:t>type</a:t>
            </a:r>
            <a:r>
              <a:rPr lang="tr-TR" sz="2000" dirty="0" smtClean="0"/>
              <a:t>’’ ve </a:t>
            </a:r>
            <a:r>
              <a:rPr lang="tr-TR" sz="2000" dirty="0" smtClean="0"/>
              <a:t>’’</a:t>
            </a:r>
            <a:r>
              <a:rPr lang="tr-TR" sz="2000" b="1" dirty="0" err="1" smtClean="0">
                <a:solidFill>
                  <a:srgbClr val="7030A0"/>
                </a:solidFill>
              </a:rPr>
              <a:t>number</a:t>
            </a:r>
            <a:r>
              <a:rPr lang="tr-TR" sz="2000" dirty="0" smtClean="0"/>
              <a:t>’’ </a:t>
            </a:r>
            <a:r>
              <a:rPr lang="tr-TR" sz="2000" dirty="0" smtClean="0"/>
              <a:t>özellikleri vardır. Bu anahtarların karşılıkları olan değerler </a:t>
            </a:r>
            <a:r>
              <a:rPr lang="tr-TR" sz="2000" dirty="0" err="1" smtClean="0"/>
              <a:t>stringdir</a:t>
            </a:r>
            <a:r>
              <a:rPr lang="tr-TR" sz="2000" dirty="0" smtClean="0"/>
              <a:t>.</a:t>
            </a:r>
          </a:p>
          <a:p>
            <a:endParaRPr lang="tr-TR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sz="2000" dirty="0" smtClean="0"/>
              <a:t>Bu dizinin 1 indeksli elemanına erişip ‘’</a:t>
            </a:r>
            <a:r>
              <a:rPr lang="tr-TR" sz="2000" b="1" dirty="0" err="1" smtClean="0">
                <a:solidFill>
                  <a:srgbClr val="7030A0"/>
                </a:solidFill>
              </a:rPr>
              <a:t>number</a:t>
            </a:r>
            <a:r>
              <a:rPr lang="tr-TR" sz="2000" dirty="0" smtClean="0"/>
              <a:t>’’ özelliğinin değerini</a:t>
            </a:r>
          </a:p>
          <a:p>
            <a:r>
              <a:rPr lang="tr-TR" sz="2000" dirty="0"/>
              <a:t> </a:t>
            </a:r>
            <a:r>
              <a:rPr lang="tr-TR" sz="2000" dirty="0" smtClean="0"/>
              <a:t>      (</a:t>
            </a:r>
            <a:r>
              <a:rPr lang="tr-TR" sz="2000" dirty="0" smtClean="0"/>
              <a:t>‘</a:t>
            </a:r>
            <a:r>
              <a:rPr lang="tr-TR" sz="2000" dirty="0" smtClean="0"/>
              <a:t>’</a:t>
            </a:r>
            <a:r>
              <a:rPr lang="tr-TR" sz="2000" dirty="0" smtClean="0">
                <a:solidFill>
                  <a:srgbClr val="00B050"/>
                </a:solidFill>
              </a:rPr>
              <a:t>646 555-4567</a:t>
            </a:r>
            <a:r>
              <a:rPr lang="tr-TR" sz="2000" dirty="0" smtClean="0"/>
              <a:t>’’) erişip </a:t>
            </a:r>
            <a:r>
              <a:rPr lang="tr-TR" sz="2000" dirty="0" err="1" smtClean="0">
                <a:solidFill>
                  <a:srgbClr val="FF0000"/>
                </a:solidFill>
              </a:rPr>
              <a:t>faksNo</a:t>
            </a:r>
            <a:r>
              <a:rPr lang="tr-TR" sz="2000" dirty="0" smtClean="0"/>
              <a:t> </a:t>
            </a:r>
            <a:r>
              <a:rPr lang="tr-TR" sz="2000" dirty="0" smtClean="0"/>
              <a:t>isimli bir değişkene </a:t>
            </a:r>
            <a:r>
              <a:rPr lang="tr-TR" sz="2000" dirty="0" smtClean="0"/>
              <a:t>atamak  </a:t>
            </a:r>
            <a:r>
              <a:rPr lang="tr-TR" sz="2000" dirty="0" smtClean="0"/>
              <a:t>isteyelim.</a:t>
            </a:r>
          </a:p>
          <a:p>
            <a:r>
              <a:rPr lang="tr-TR" sz="2000" dirty="0"/>
              <a:t> </a:t>
            </a:r>
            <a:endParaRPr lang="tr-TR" sz="2000" dirty="0" smtClean="0"/>
          </a:p>
          <a:p>
            <a:endParaRPr lang="tr-TR" sz="2000" dirty="0"/>
          </a:p>
        </p:txBody>
      </p:sp>
      <p:cxnSp>
        <p:nvCxnSpPr>
          <p:cNvPr id="6" name="Düz Ok Bağlayıcısı 5"/>
          <p:cNvCxnSpPr/>
          <p:nvPr/>
        </p:nvCxnSpPr>
        <p:spPr>
          <a:xfrm flipV="1">
            <a:off x="7459579" y="5245994"/>
            <a:ext cx="2017237" cy="190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ikdörtgen 10"/>
          <p:cNvSpPr/>
          <p:nvPr/>
        </p:nvSpPr>
        <p:spPr>
          <a:xfrm>
            <a:off x="9112581" y="4620126"/>
            <a:ext cx="2514736" cy="9432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8" name="Düz Ok Bağlayıcısı 17"/>
          <p:cNvCxnSpPr/>
          <p:nvPr/>
        </p:nvCxnSpPr>
        <p:spPr>
          <a:xfrm>
            <a:off x="5986914" y="3582958"/>
            <a:ext cx="268026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821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645921" y="2693906"/>
            <a:ext cx="509176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dirty="0" smtClean="0"/>
              <a:t>Bunun </a:t>
            </a:r>
            <a:r>
              <a:rPr lang="tr-TR" dirty="0"/>
              <a:t>için önce kok JSON objesini elde ediyoruz</a:t>
            </a:r>
            <a:r>
              <a:rPr lang="tr-TR" dirty="0" smtClean="0"/>
              <a:t>.</a:t>
            </a: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8504" y="596767"/>
            <a:ext cx="5023496" cy="5501924"/>
          </a:xfrm>
          <a:prstGeom prst="rect">
            <a:avLst/>
          </a:prstGeom>
        </p:spPr>
      </p:pic>
      <p:cxnSp>
        <p:nvCxnSpPr>
          <p:cNvPr id="5" name="Düz Ok Bağlayıcısı 4"/>
          <p:cNvCxnSpPr/>
          <p:nvPr/>
        </p:nvCxnSpPr>
        <p:spPr>
          <a:xfrm flipV="1">
            <a:off x="6853187" y="2887580"/>
            <a:ext cx="1068404" cy="4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Düz Ok Bağlayıcısı 6"/>
          <p:cNvCxnSpPr/>
          <p:nvPr/>
        </p:nvCxnSpPr>
        <p:spPr>
          <a:xfrm flipV="1">
            <a:off x="6294922" y="3240248"/>
            <a:ext cx="1697254" cy="34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kdörtgen 9"/>
          <p:cNvSpPr/>
          <p:nvPr/>
        </p:nvSpPr>
        <p:spPr>
          <a:xfrm>
            <a:off x="188049" y="3150825"/>
            <a:ext cx="6096000" cy="646331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dirty="0" smtClean="0"/>
              <a:t>  </a:t>
            </a:r>
            <a:r>
              <a:rPr lang="tr-TR" dirty="0"/>
              <a:t>kok JSON objesinden ‘’</a:t>
            </a:r>
            <a:r>
              <a:rPr lang="tr-TR" dirty="0" err="1">
                <a:solidFill>
                  <a:srgbClr val="00B050"/>
                </a:solidFill>
              </a:rPr>
              <a:t>phoneNumbers</a:t>
            </a:r>
            <a:r>
              <a:rPr lang="tr-TR" dirty="0"/>
              <a:t>’’ anahtarı ile temsil edilen </a:t>
            </a:r>
            <a:r>
              <a:rPr lang="tr-TR" dirty="0" smtClean="0"/>
              <a:t> JSON  </a:t>
            </a:r>
            <a:r>
              <a:rPr lang="tr-TR" dirty="0"/>
              <a:t>dizisine erişiyoruz.</a:t>
            </a:r>
            <a:endParaRPr lang="tr-TR" dirty="0"/>
          </a:p>
        </p:txBody>
      </p:sp>
      <p:sp>
        <p:nvSpPr>
          <p:cNvPr id="11" name="Dikdörtgen 10"/>
          <p:cNvSpPr/>
          <p:nvPr/>
        </p:nvSpPr>
        <p:spPr>
          <a:xfrm>
            <a:off x="119603" y="3884743"/>
            <a:ext cx="676246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dirty="0"/>
              <a:t>Bu dizinin içindeki istediğimiz JSON objesine </a:t>
            </a:r>
            <a:r>
              <a:rPr lang="tr-TR" dirty="0" smtClean="0"/>
              <a:t>indisi (</a:t>
            </a:r>
            <a:r>
              <a:rPr lang="tr-TR" b="1" dirty="0" smtClean="0">
                <a:solidFill>
                  <a:srgbClr val="00B0F0"/>
                </a:solidFill>
              </a:rPr>
              <a:t>1</a:t>
            </a:r>
            <a:r>
              <a:rPr lang="tr-TR" dirty="0" smtClean="0"/>
              <a:t>) </a:t>
            </a:r>
            <a:r>
              <a:rPr lang="tr-TR" dirty="0"/>
              <a:t>ile erişiyoruz</a:t>
            </a:r>
            <a:r>
              <a:rPr lang="tr-TR" dirty="0" smtClean="0"/>
              <a:t>.</a:t>
            </a:r>
            <a:endParaRPr lang="tr-TR" dirty="0"/>
          </a:p>
        </p:txBody>
      </p:sp>
      <p:cxnSp>
        <p:nvCxnSpPr>
          <p:cNvPr id="15" name="Düz Ok Bağlayıcısı 14"/>
          <p:cNvCxnSpPr>
            <a:stCxn id="11" idx="3"/>
          </p:cNvCxnSpPr>
          <p:nvPr/>
        </p:nvCxnSpPr>
        <p:spPr>
          <a:xfrm flipV="1">
            <a:off x="6882063" y="3591575"/>
            <a:ext cx="1110113" cy="4778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ikdörtgen 17"/>
          <p:cNvSpPr/>
          <p:nvPr/>
        </p:nvSpPr>
        <p:spPr>
          <a:xfrm>
            <a:off x="119603" y="4433439"/>
            <a:ext cx="6096000" cy="92333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endParaRPr lang="tr-T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dirty="0"/>
              <a:t>Bu JSON objesi içinden de ‘’</a:t>
            </a:r>
            <a:r>
              <a:rPr lang="tr-TR" dirty="0" err="1">
                <a:solidFill>
                  <a:srgbClr val="00B050"/>
                </a:solidFill>
              </a:rPr>
              <a:t>number</a:t>
            </a:r>
            <a:r>
              <a:rPr lang="tr-TR" dirty="0"/>
              <a:t>’’ anahtarı ile temsil edilen </a:t>
            </a:r>
            <a:r>
              <a:rPr lang="tr-TR" dirty="0" err="1"/>
              <a:t>String’e</a:t>
            </a:r>
            <a:r>
              <a:rPr lang="tr-TR" dirty="0"/>
              <a:t> </a:t>
            </a:r>
            <a:r>
              <a:rPr lang="tr-TR" dirty="0" err="1" smtClean="0"/>
              <a:t>erişirip</a:t>
            </a:r>
            <a:r>
              <a:rPr lang="tr-TR" dirty="0" smtClean="0"/>
              <a:t> bir değişkene (</a:t>
            </a:r>
            <a:r>
              <a:rPr lang="tr-TR" dirty="0" err="1" smtClean="0">
                <a:solidFill>
                  <a:srgbClr val="FF0000"/>
                </a:solidFill>
              </a:rPr>
              <a:t>faksNo</a:t>
            </a:r>
            <a:r>
              <a:rPr lang="tr-TR" dirty="0" smtClean="0"/>
              <a:t>) atayabiliriz.</a:t>
            </a:r>
            <a:endParaRPr lang="tr-TR" dirty="0"/>
          </a:p>
        </p:txBody>
      </p:sp>
      <p:cxnSp>
        <p:nvCxnSpPr>
          <p:cNvPr id="19" name="Düz Ok Bağlayıcısı 18"/>
          <p:cNvCxnSpPr>
            <a:stCxn id="18" idx="3"/>
          </p:cNvCxnSpPr>
          <p:nvPr/>
        </p:nvCxnSpPr>
        <p:spPr>
          <a:xfrm flipV="1">
            <a:off x="6215603" y="4060397"/>
            <a:ext cx="1776572" cy="8347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Metin kutusu 21"/>
          <p:cNvSpPr txBox="1"/>
          <p:nvPr/>
        </p:nvSpPr>
        <p:spPr>
          <a:xfrm>
            <a:off x="2660073" y="0"/>
            <a:ext cx="6367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 smtClean="0">
                <a:solidFill>
                  <a:srgbClr val="00B050"/>
                </a:solidFill>
              </a:rPr>
              <a:t>JSON </a:t>
            </a:r>
            <a:r>
              <a:rPr lang="tr-TR" sz="3200" dirty="0" err="1" smtClean="0">
                <a:solidFill>
                  <a:srgbClr val="00B050"/>
                </a:solidFill>
              </a:rPr>
              <a:t>Parsing</a:t>
            </a:r>
            <a:r>
              <a:rPr lang="tr-TR" sz="3200" dirty="0" smtClean="0">
                <a:solidFill>
                  <a:srgbClr val="00B050"/>
                </a:solidFill>
              </a:rPr>
              <a:t>- örnek </a:t>
            </a:r>
            <a:r>
              <a:rPr lang="tr-TR" sz="3200" dirty="0" smtClean="0">
                <a:solidFill>
                  <a:srgbClr val="00B050"/>
                </a:solidFill>
              </a:rPr>
              <a:t>4</a:t>
            </a:r>
            <a:endParaRPr lang="tr-TR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935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/>
          <p:cNvSpPr txBox="1"/>
          <p:nvPr/>
        </p:nvSpPr>
        <p:spPr>
          <a:xfrm>
            <a:off x="2660073" y="0"/>
            <a:ext cx="6367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 smtClean="0">
                <a:solidFill>
                  <a:srgbClr val="00B050"/>
                </a:solidFill>
              </a:rPr>
              <a:t>JSON </a:t>
            </a:r>
            <a:r>
              <a:rPr lang="tr-TR" sz="3200" dirty="0" err="1" smtClean="0">
                <a:solidFill>
                  <a:srgbClr val="00B050"/>
                </a:solidFill>
              </a:rPr>
              <a:t>Parsing</a:t>
            </a:r>
            <a:r>
              <a:rPr lang="tr-TR" sz="3200" dirty="0" smtClean="0">
                <a:solidFill>
                  <a:srgbClr val="00B050"/>
                </a:solidFill>
              </a:rPr>
              <a:t>- örnek </a:t>
            </a:r>
            <a:r>
              <a:rPr lang="tr-TR" sz="3200" dirty="0" smtClean="0">
                <a:solidFill>
                  <a:srgbClr val="00B050"/>
                </a:solidFill>
              </a:rPr>
              <a:t>5</a:t>
            </a:r>
            <a:endParaRPr lang="tr-TR" sz="3200" dirty="0">
              <a:solidFill>
                <a:srgbClr val="00B050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201109" y="1310107"/>
            <a:ext cx="8509753" cy="34163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endParaRPr lang="tr-TR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dirty="0" smtClean="0"/>
              <a:t>Yandaki </a:t>
            </a:r>
            <a:r>
              <a:rPr lang="tr-TR" dirty="0"/>
              <a:t>örneği ele alalım. Kök </a:t>
            </a:r>
            <a:r>
              <a:rPr lang="tr-TR" dirty="0" smtClean="0"/>
              <a:t>eleman bir JSON objesidir.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tr-T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dirty="0" smtClean="0"/>
              <a:t>Kök eleman olan JSON objesi sadece bir özelliği vardır ve bu bir </a:t>
            </a:r>
            <a:r>
              <a:rPr lang="tr-TR" dirty="0"/>
              <a:t>JSON </a:t>
            </a:r>
            <a:r>
              <a:rPr lang="tr-TR" dirty="0" smtClean="0"/>
              <a:t>dizisidir.</a:t>
            </a:r>
            <a:endParaRPr lang="tr-TR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tr-T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dirty="0"/>
              <a:t>JSON dizisinin elemanları ise JSON objeleridir. Bu objeler de </a:t>
            </a:r>
            <a:r>
              <a:rPr lang="tr-TR" dirty="0" smtClean="0"/>
              <a:t>6 </a:t>
            </a:r>
            <a:r>
              <a:rPr lang="tr-TR" dirty="0" smtClean="0"/>
              <a:t>özellik </a:t>
            </a:r>
            <a:r>
              <a:rPr lang="tr-TR" dirty="0" smtClean="0"/>
              <a:t>içermektedir</a:t>
            </a:r>
            <a:r>
              <a:rPr lang="tr-TR" dirty="0" smtClean="0"/>
              <a:t>.</a:t>
            </a:r>
          </a:p>
          <a:p>
            <a:r>
              <a:rPr lang="tr-TR" dirty="0" smtClean="0"/>
              <a:t>      (‘’</a:t>
            </a:r>
            <a:r>
              <a:rPr lang="tr-TR" b="1" dirty="0" err="1" smtClean="0">
                <a:solidFill>
                  <a:srgbClr val="7030A0"/>
                </a:solidFill>
              </a:rPr>
              <a:t>id</a:t>
            </a:r>
            <a:r>
              <a:rPr lang="tr-TR" dirty="0" smtClean="0"/>
              <a:t>’’, ‘’</a:t>
            </a:r>
            <a:r>
              <a:rPr lang="tr-TR" b="1" dirty="0" smtClean="0">
                <a:solidFill>
                  <a:srgbClr val="7030A0"/>
                </a:solidFill>
              </a:rPr>
              <a:t>name</a:t>
            </a:r>
            <a:r>
              <a:rPr lang="tr-TR" dirty="0" smtClean="0"/>
              <a:t>’’, ‘’</a:t>
            </a:r>
            <a:r>
              <a:rPr lang="tr-TR" b="1" dirty="0" err="1" smtClean="0">
                <a:solidFill>
                  <a:srgbClr val="7030A0"/>
                </a:solidFill>
              </a:rPr>
              <a:t>latitude</a:t>
            </a:r>
            <a:r>
              <a:rPr lang="tr-TR" dirty="0" smtClean="0"/>
              <a:t>’’, ‘’</a:t>
            </a:r>
            <a:r>
              <a:rPr lang="tr-TR" b="1" dirty="0" err="1" smtClean="0">
                <a:solidFill>
                  <a:srgbClr val="7030A0"/>
                </a:solidFill>
              </a:rPr>
              <a:t>longitude</a:t>
            </a:r>
            <a:r>
              <a:rPr lang="tr-TR" dirty="0" smtClean="0"/>
              <a:t>’’, ‘’</a:t>
            </a:r>
            <a:r>
              <a:rPr lang="tr-TR" b="1" dirty="0" err="1" smtClean="0">
                <a:solidFill>
                  <a:srgbClr val="7030A0"/>
                </a:solidFill>
              </a:rPr>
              <a:t>population</a:t>
            </a:r>
            <a:r>
              <a:rPr lang="tr-TR" dirty="0" smtClean="0"/>
              <a:t>’’, ‘’</a:t>
            </a:r>
            <a:r>
              <a:rPr lang="tr-TR" b="1" dirty="0" err="1" smtClean="0">
                <a:solidFill>
                  <a:srgbClr val="7030A0"/>
                </a:solidFill>
              </a:rPr>
              <a:t>region</a:t>
            </a:r>
            <a:r>
              <a:rPr lang="tr-TR" dirty="0" smtClean="0"/>
              <a:t>’’).</a:t>
            </a:r>
          </a:p>
          <a:p>
            <a:r>
              <a:rPr lang="tr-TR" dirty="0"/>
              <a:t> </a:t>
            </a:r>
            <a:r>
              <a:rPr lang="tr-TR" dirty="0" smtClean="0"/>
              <a:t>     Bu 6 özelliğin değerleri de </a:t>
            </a:r>
            <a:r>
              <a:rPr lang="tr-TR" dirty="0" err="1" smtClean="0"/>
              <a:t>stringdir</a:t>
            </a:r>
            <a:r>
              <a:rPr lang="tr-TR" dirty="0" smtClean="0"/>
              <a:t>.</a:t>
            </a:r>
            <a:endParaRPr lang="tr-TR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tr-T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dirty="0" smtClean="0"/>
              <a:t>JSON dizisinin içindeki </a:t>
            </a:r>
            <a:r>
              <a:rPr lang="tr-TR" dirty="0" smtClean="0"/>
              <a:t>ilk </a:t>
            </a:r>
            <a:r>
              <a:rPr lang="tr-TR" dirty="0" smtClean="0"/>
              <a:t>elemanın </a:t>
            </a:r>
            <a:r>
              <a:rPr lang="tr-TR" dirty="0" smtClean="0"/>
              <a:t>‘’</a:t>
            </a:r>
            <a:r>
              <a:rPr lang="tr-TR" dirty="0" smtClean="0">
                <a:solidFill>
                  <a:srgbClr val="7030A0"/>
                </a:solidFill>
              </a:rPr>
              <a:t>name</a:t>
            </a:r>
            <a:r>
              <a:rPr lang="tr-TR" dirty="0" smtClean="0"/>
              <a:t>’’ özelliğini (‘’Adana’’) </a:t>
            </a:r>
            <a:r>
              <a:rPr lang="tr-TR" dirty="0" err="1">
                <a:solidFill>
                  <a:srgbClr val="FF0000"/>
                </a:solidFill>
              </a:rPr>
              <a:t>sehirAdi</a:t>
            </a:r>
            <a:r>
              <a:rPr lang="tr-TR" dirty="0" smtClean="0"/>
              <a:t> ve ‘’</a:t>
            </a:r>
            <a:r>
              <a:rPr lang="tr-TR" dirty="0" err="1" smtClean="0">
                <a:solidFill>
                  <a:srgbClr val="7030A0"/>
                </a:solidFill>
              </a:rPr>
              <a:t>region</a:t>
            </a:r>
            <a:r>
              <a:rPr lang="tr-TR" dirty="0" smtClean="0"/>
              <a:t>’’ özelliğini (‘’Akdeniz’’ değeri) </a:t>
            </a:r>
            <a:r>
              <a:rPr lang="tr-TR" dirty="0" err="1" smtClean="0">
                <a:solidFill>
                  <a:srgbClr val="FF0000"/>
                </a:solidFill>
              </a:rPr>
              <a:t>bolge</a:t>
            </a:r>
            <a:r>
              <a:rPr lang="tr-TR" dirty="0" smtClean="0"/>
              <a:t> isimli </a:t>
            </a:r>
            <a:r>
              <a:rPr lang="tr-TR" dirty="0" smtClean="0"/>
              <a:t>bir </a:t>
            </a:r>
            <a:r>
              <a:rPr lang="tr-TR" dirty="0" err="1" smtClean="0"/>
              <a:t>String</a:t>
            </a:r>
            <a:r>
              <a:rPr lang="tr-TR" dirty="0" smtClean="0"/>
              <a:t> değişkenine atamak isteyelim.</a:t>
            </a:r>
          </a:p>
          <a:p>
            <a:endParaRPr lang="tr-TR" dirty="0" smtClean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8294" y="1"/>
            <a:ext cx="32337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992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Resim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897" y="0"/>
            <a:ext cx="5875809" cy="5998862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314943" y="2091490"/>
            <a:ext cx="5755907" cy="206210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sz="1600" dirty="0" smtClean="0"/>
              <a:t>Önce </a:t>
            </a:r>
            <a:r>
              <a:rPr lang="tr-TR" sz="1600" dirty="0" err="1" smtClean="0"/>
              <a:t>jsonCevabi</a:t>
            </a:r>
            <a:r>
              <a:rPr lang="tr-TR" sz="1600" dirty="0" smtClean="0"/>
              <a:t> </a:t>
            </a:r>
            <a:r>
              <a:rPr lang="tr-TR" sz="1600" dirty="0" err="1" smtClean="0"/>
              <a:t>String’inden</a:t>
            </a:r>
            <a:r>
              <a:rPr lang="tr-TR" sz="1600" dirty="0" smtClean="0"/>
              <a:t> kok JSON objesini elde ederiz</a:t>
            </a:r>
            <a:r>
              <a:rPr lang="tr-TR" sz="16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tr-TR" sz="16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sz="1600" dirty="0" smtClean="0"/>
              <a:t>kok JSON objesinden JSON dizisine ulaşırız</a:t>
            </a:r>
            <a:r>
              <a:rPr lang="tr-TR" sz="16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tr-TR" sz="16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sz="1600" dirty="0" smtClean="0"/>
              <a:t> Bu dizinin  2. elemanı olan JSON objesini elde ederiz</a:t>
            </a:r>
            <a:r>
              <a:rPr lang="tr-TR" sz="16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tr-TR" sz="16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sz="1600" dirty="0" smtClean="0"/>
              <a:t>Bu </a:t>
            </a:r>
            <a:r>
              <a:rPr lang="tr-TR" sz="1600" dirty="0" smtClean="0"/>
              <a:t>objenin, ‘’name’’ özelliğini </a:t>
            </a:r>
            <a:r>
              <a:rPr lang="tr-TR" sz="1600" dirty="0" err="1" smtClean="0">
                <a:solidFill>
                  <a:srgbClr val="FF0000"/>
                </a:solidFill>
              </a:rPr>
              <a:t>sehirAdi</a:t>
            </a:r>
            <a:r>
              <a:rPr lang="tr-TR" sz="1600" dirty="0" smtClean="0"/>
              <a:t>,  ‘’</a:t>
            </a:r>
            <a:r>
              <a:rPr lang="tr-TR" sz="1600" dirty="0" err="1" smtClean="0"/>
              <a:t>region</a:t>
            </a:r>
            <a:r>
              <a:rPr lang="tr-TR" sz="1600" dirty="0" smtClean="0"/>
              <a:t>’’ özelliğini </a:t>
            </a:r>
            <a:r>
              <a:rPr lang="tr-TR" sz="1600" dirty="0" err="1" smtClean="0">
                <a:solidFill>
                  <a:srgbClr val="FF0000"/>
                </a:solidFill>
              </a:rPr>
              <a:t>bolge</a:t>
            </a:r>
            <a:r>
              <a:rPr lang="tr-TR" sz="1600" dirty="0" smtClean="0"/>
              <a:t> isimli değişkene </a:t>
            </a:r>
            <a:r>
              <a:rPr lang="tr-TR" sz="1600" dirty="0" smtClean="0"/>
              <a:t>atayabiliriz.</a:t>
            </a:r>
          </a:p>
        </p:txBody>
      </p:sp>
      <p:sp>
        <p:nvSpPr>
          <p:cNvPr id="5" name="Metin kutusu 4"/>
          <p:cNvSpPr txBox="1"/>
          <p:nvPr/>
        </p:nvSpPr>
        <p:spPr>
          <a:xfrm>
            <a:off x="0" y="86628"/>
            <a:ext cx="4539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 smtClean="0">
                <a:solidFill>
                  <a:srgbClr val="00B050"/>
                </a:solidFill>
              </a:rPr>
              <a:t>JSON </a:t>
            </a:r>
            <a:r>
              <a:rPr lang="tr-TR" sz="3200" dirty="0" err="1" smtClean="0">
                <a:solidFill>
                  <a:srgbClr val="00B050"/>
                </a:solidFill>
              </a:rPr>
              <a:t>Parsing</a:t>
            </a:r>
            <a:r>
              <a:rPr lang="tr-TR" sz="3200" dirty="0" smtClean="0">
                <a:solidFill>
                  <a:srgbClr val="00B050"/>
                </a:solidFill>
              </a:rPr>
              <a:t>- örnek </a:t>
            </a:r>
            <a:r>
              <a:rPr lang="tr-TR" sz="3200" dirty="0" smtClean="0">
                <a:solidFill>
                  <a:srgbClr val="00B050"/>
                </a:solidFill>
              </a:rPr>
              <a:t>5</a:t>
            </a:r>
            <a:endParaRPr lang="tr-TR" sz="3200" dirty="0">
              <a:solidFill>
                <a:srgbClr val="00B050"/>
              </a:solidFill>
            </a:endParaRPr>
          </a:p>
        </p:txBody>
      </p:sp>
      <p:cxnSp>
        <p:nvCxnSpPr>
          <p:cNvPr id="7" name="Düz Ok Bağlayıcısı 6"/>
          <p:cNvCxnSpPr/>
          <p:nvPr/>
        </p:nvCxnSpPr>
        <p:spPr>
          <a:xfrm>
            <a:off x="5716826" y="2329314"/>
            <a:ext cx="1443209" cy="428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Ok Bağlayıcısı 13"/>
          <p:cNvCxnSpPr/>
          <p:nvPr/>
        </p:nvCxnSpPr>
        <p:spPr>
          <a:xfrm flipV="1">
            <a:off x="4273617" y="2801131"/>
            <a:ext cx="288641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Ok Bağlayıcısı 19"/>
          <p:cNvCxnSpPr/>
          <p:nvPr/>
        </p:nvCxnSpPr>
        <p:spPr>
          <a:xfrm>
            <a:off x="5164364" y="3197144"/>
            <a:ext cx="204902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Düz Ok Bağlayıcısı 23"/>
          <p:cNvCxnSpPr/>
          <p:nvPr/>
        </p:nvCxnSpPr>
        <p:spPr>
          <a:xfrm>
            <a:off x="6070850" y="3751574"/>
            <a:ext cx="109423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182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271" y="211756"/>
            <a:ext cx="5394729" cy="6646244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-708769" y="211756"/>
            <a:ext cx="6367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 smtClean="0">
                <a:solidFill>
                  <a:srgbClr val="00B050"/>
                </a:solidFill>
              </a:rPr>
              <a:t>JSON </a:t>
            </a:r>
            <a:r>
              <a:rPr lang="tr-TR" sz="3200" dirty="0" err="1" smtClean="0">
                <a:solidFill>
                  <a:srgbClr val="00B050"/>
                </a:solidFill>
              </a:rPr>
              <a:t>Parsing</a:t>
            </a:r>
            <a:r>
              <a:rPr lang="tr-TR" sz="3200" dirty="0" smtClean="0">
                <a:solidFill>
                  <a:srgbClr val="00B050"/>
                </a:solidFill>
              </a:rPr>
              <a:t>- örnek </a:t>
            </a:r>
            <a:r>
              <a:rPr lang="tr-TR" sz="3200" dirty="0" smtClean="0">
                <a:solidFill>
                  <a:srgbClr val="00B050"/>
                </a:solidFill>
              </a:rPr>
              <a:t>6</a:t>
            </a:r>
            <a:endParaRPr lang="tr-TR" sz="3200" dirty="0">
              <a:solidFill>
                <a:srgbClr val="00B050"/>
              </a:solidFill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0" y="1769204"/>
            <a:ext cx="6702160" cy="452431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dirty="0" smtClean="0"/>
              <a:t>Yandaki JSON formatındaki </a:t>
            </a:r>
            <a:r>
              <a:rPr lang="tr-TR" dirty="0" smtClean="0"/>
              <a:t>veride kök eleman bir JSON objesidir.</a:t>
            </a:r>
          </a:p>
          <a:p>
            <a:r>
              <a:rPr lang="tr-TR" dirty="0" smtClean="0"/>
              <a:t>Buna </a:t>
            </a:r>
            <a:r>
              <a:rPr lang="tr-TR" dirty="0" err="1" smtClean="0"/>
              <a:t>kokJO</a:t>
            </a:r>
            <a:r>
              <a:rPr lang="tr-TR" dirty="0" smtClean="0"/>
              <a:t> diyelim.</a:t>
            </a:r>
            <a:endParaRPr lang="tr-TR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tr-T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dirty="0" smtClean="0"/>
              <a:t>Bu objenin iki özelliği vardır : ‘’</a:t>
            </a:r>
            <a:r>
              <a:rPr lang="tr-TR" b="1" dirty="0" smtClean="0">
                <a:solidFill>
                  <a:srgbClr val="7030A0"/>
                </a:solidFill>
              </a:rPr>
              <a:t>kitap</a:t>
            </a:r>
            <a:r>
              <a:rPr lang="tr-TR" dirty="0" smtClean="0"/>
              <a:t>’’ ve ‘’</a:t>
            </a:r>
            <a:r>
              <a:rPr lang="tr-TR" b="1" dirty="0" smtClean="0">
                <a:solidFill>
                  <a:srgbClr val="7030A0"/>
                </a:solidFill>
              </a:rPr>
              <a:t>dergi</a:t>
            </a:r>
            <a:r>
              <a:rPr lang="tr-TR" dirty="0" smtClean="0"/>
              <a:t>’’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tr-T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dirty="0" smtClean="0"/>
              <a:t>Bu özelliklerin değerleri ise JSON dizileridir. Bir başka ifadeyle</a:t>
            </a:r>
          </a:p>
          <a:p>
            <a:r>
              <a:rPr lang="tr-TR" dirty="0"/>
              <a:t>‘’</a:t>
            </a:r>
            <a:r>
              <a:rPr lang="tr-TR" b="1" dirty="0">
                <a:solidFill>
                  <a:srgbClr val="7030A0"/>
                </a:solidFill>
              </a:rPr>
              <a:t>kitap</a:t>
            </a:r>
            <a:r>
              <a:rPr lang="tr-TR" dirty="0"/>
              <a:t>’’ ve ‘’</a:t>
            </a:r>
            <a:r>
              <a:rPr lang="tr-TR" b="1" dirty="0">
                <a:solidFill>
                  <a:srgbClr val="7030A0"/>
                </a:solidFill>
              </a:rPr>
              <a:t>dergi</a:t>
            </a:r>
            <a:r>
              <a:rPr lang="tr-TR" dirty="0" smtClean="0"/>
              <a:t>’’ anahtarları ile </a:t>
            </a:r>
            <a:r>
              <a:rPr lang="tr-TR" dirty="0" err="1" smtClean="0"/>
              <a:t>kokJO</a:t>
            </a:r>
            <a:r>
              <a:rPr lang="tr-TR" dirty="0" smtClean="0"/>
              <a:t> üzerinden birer </a:t>
            </a:r>
            <a:r>
              <a:rPr lang="tr-TR" dirty="0" err="1" smtClean="0"/>
              <a:t>JSONArray</a:t>
            </a:r>
            <a:r>
              <a:rPr lang="tr-TR" dirty="0"/>
              <a:t> </a:t>
            </a:r>
            <a:r>
              <a:rPr lang="tr-TR" dirty="0" smtClean="0"/>
              <a:t>elde ederiz.</a:t>
            </a:r>
          </a:p>
          <a:p>
            <a:endParaRPr lang="tr-T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/>
              <a:t>Bu diziler ise ikişer tane JSON nesnesi içermektedir.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tr-T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/>
              <a:t>Bu örnekte </a:t>
            </a:r>
            <a:r>
              <a:rPr lang="tr-TR" dirty="0"/>
              <a:t>‘’</a:t>
            </a:r>
            <a:r>
              <a:rPr lang="tr-TR" dirty="0">
                <a:solidFill>
                  <a:srgbClr val="7030A0"/>
                </a:solidFill>
              </a:rPr>
              <a:t>kitap</a:t>
            </a:r>
            <a:r>
              <a:rPr lang="tr-TR" dirty="0"/>
              <a:t>’’  anahtarı ile verilen JSON </a:t>
            </a:r>
            <a:r>
              <a:rPr lang="tr-TR" dirty="0" smtClean="0"/>
              <a:t>dizisindeki JSON objelerinin, ‘’</a:t>
            </a:r>
            <a:r>
              <a:rPr lang="tr-TR" b="1" dirty="0" smtClean="0">
                <a:solidFill>
                  <a:srgbClr val="7030A0"/>
                </a:solidFill>
              </a:rPr>
              <a:t>ad</a:t>
            </a:r>
            <a:r>
              <a:rPr lang="tr-TR" dirty="0" smtClean="0"/>
              <a:t>’’ özelliklerini  (‘’</a:t>
            </a:r>
            <a:r>
              <a:rPr lang="tr-TR" dirty="0" smtClean="0">
                <a:solidFill>
                  <a:srgbClr val="00B050"/>
                </a:solidFill>
              </a:rPr>
              <a:t>Mesaj</a:t>
            </a:r>
            <a:r>
              <a:rPr lang="tr-TR" dirty="0" smtClean="0"/>
              <a:t>’’ ve ‘’</a:t>
            </a:r>
            <a:r>
              <a:rPr lang="tr-TR" dirty="0" smtClean="0">
                <a:solidFill>
                  <a:srgbClr val="00B050"/>
                </a:solidFill>
              </a:rPr>
              <a:t>Carl Sagan</a:t>
            </a:r>
            <a:r>
              <a:rPr lang="tr-TR" dirty="0" smtClean="0"/>
              <a:t>’’) bir listeye ekleyelim.</a:t>
            </a:r>
            <a:endParaRPr lang="tr-TR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tr-TR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tr-TR" dirty="0" smtClean="0"/>
          </a:p>
        </p:txBody>
      </p:sp>
      <p:sp>
        <p:nvSpPr>
          <p:cNvPr id="5" name="Dikdörtgen 4"/>
          <p:cNvSpPr/>
          <p:nvPr/>
        </p:nvSpPr>
        <p:spPr>
          <a:xfrm>
            <a:off x="7260425" y="796531"/>
            <a:ext cx="1180931" cy="2524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7260425" y="2212207"/>
            <a:ext cx="4915533" cy="2524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0173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/>
          <p:cNvSpPr txBox="1"/>
          <p:nvPr/>
        </p:nvSpPr>
        <p:spPr>
          <a:xfrm>
            <a:off x="2493819" y="-122120"/>
            <a:ext cx="6367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 smtClean="0">
                <a:solidFill>
                  <a:srgbClr val="00B050"/>
                </a:solidFill>
              </a:rPr>
              <a:t>JSON </a:t>
            </a:r>
            <a:r>
              <a:rPr lang="tr-TR" sz="3200" dirty="0" err="1" smtClean="0">
                <a:solidFill>
                  <a:srgbClr val="00B050"/>
                </a:solidFill>
              </a:rPr>
              <a:t>Parsing</a:t>
            </a:r>
            <a:r>
              <a:rPr lang="tr-TR" sz="3200" dirty="0" smtClean="0">
                <a:solidFill>
                  <a:srgbClr val="00B050"/>
                </a:solidFill>
              </a:rPr>
              <a:t>- örnek 7</a:t>
            </a:r>
            <a:endParaRPr lang="tr-TR" sz="3200" dirty="0">
              <a:solidFill>
                <a:srgbClr val="00B050"/>
              </a:solidFill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867" y="439886"/>
            <a:ext cx="5654420" cy="6418114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105960" y="3244150"/>
            <a:ext cx="6458553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sz="1600" smtClean="0"/>
              <a:t>kok JSON objesinden ‘’</a:t>
            </a:r>
            <a:r>
              <a:rPr lang="tr-TR" sz="1600" smtClean="0">
                <a:solidFill>
                  <a:srgbClr val="7030A0"/>
                </a:solidFill>
              </a:rPr>
              <a:t>kitap</a:t>
            </a:r>
            <a:r>
              <a:rPr lang="tr-TR" sz="1600" smtClean="0"/>
              <a:t>’’ anahtarı ile verilen JSON dizisine ulaşırız.</a:t>
            </a:r>
            <a:endParaRPr lang="tr-TR" sz="1600" dirty="0" smtClean="0"/>
          </a:p>
        </p:txBody>
      </p:sp>
      <p:cxnSp>
        <p:nvCxnSpPr>
          <p:cNvPr id="6" name="Düz Ok Bağlayıcısı 5"/>
          <p:cNvCxnSpPr/>
          <p:nvPr/>
        </p:nvCxnSpPr>
        <p:spPr>
          <a:xfrm>
            <a:off x="6566709" y="4687472"/>
            <a:ext cx="131638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ikdörtgen 6"/>
          <p:cNvSpPr/>
          <p:nvPr/>
        </p:nvSpPr>
        <p:spPr>
          <a:xfrm>
            <a:off x="1623112" y="4631750"/>
            <a:ext cx="4943597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sz="1600" dirty="0"/>
              <a:t>Bu objenin, ‘’ad’’ özelliğini </a:t>
            </a:r>
            <a:r>
              <a:rPr lang="tr-TR" sz="1600" dirty="0" err="1">
                <a:solidFill>
                  <a:srgbClr val="FF0000"/>
                </a:solidFill>
              </a:rPr>
              <a:t>kitapAdlari</a:t>
            </a:r>
            <a:r>
              <a:rPr lang="tr-TR" sz="1600" dirty="0">
                <a:solidFill>
                  <a:srgbClr val="FF0000"/>
                </a:solidFill>
              </a:rPr>
              <a:t> </a:t>
            </a:r>
            <a:r>
              <a:rPr lang="tr-TR" sz="1600" dirty="0"/>
              <a:t>listesine ekleriz.</a:t>
            </a:r>
          </a:p>
        </p:txBody>
      </p:sp>
      <p:sp>
        <p:nvSpPr>
          <p:cNvPr id="8" name="Dikdörtgen 7"/>
          <p:cNvSpPr/>
          <p:nvPr/>
        </p:nvSpPr>
        <p:spPr>
          <a:xfrm>
            <a:off x="358414" y="4066087"/>
            <a:ext cx="6208296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sz="1600" dirty="0" smtClean="0"/>
              <a:t>Bu dizinin JSON objesi olan her elemanını döngü içinde elde ederiz.</a:t>
            </a:r>
            <a:endParaRPr lang="tr-TR" sz="1600" dirty="0"/>
          </a:p>
        </p:txBody>
      </p:sp>
      <p:cxnSp>
        <p:nvCxnSpPr>
          <p:cNvPr id="11" name="Düz Ok Bağlayıcısı 10"/>
          <p:cNvCxnSpPr/>
          <p:nvPr/>
        </p:nvCxnSpPr>
        <p:spPr>
          <a:xfrm flipV="1">
            <a:off x="6566709" y="4235364"/>
            <a:ext cx="1316382" cy="1730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Ok Bağlayıcısı 16"/>
          <p:cNvCxnSpPr/>
          <p:nvPr/>
        </p:nvCxnSpPr>
        <p:spPr>
          <a:xfrm flipV="1">
            <a:off x="6564513" y="3434863"/>
            <a:ext cx="989715" cy="30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Ok Bağlayıcısı 17"/>
          <p:cNvCxnSpPr/>
          <p:nvPr/>
        </p:nvCxnSpPr>
        <p:spPr>
          <a:xfrm flipV="1">
            <a:off x="6237846" y="3010166"/>
            <a:ext cx="1316382" cy="1730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kdörtgen 23"/>
          <p:cNvSpPr/>
          <p:nvPr/>
        </p:nvSpPr>
        <p:spPr>
          <a:xfrm>
            <a:off x="204502" y="2815391"/>
            <a:ext cx="612334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dirty="0"/>
              <a:t>Önce </a:t>
            </a:r>
            <a:r>
              <a:rPr lang="tr-TR" dirty="0" err="1"/>
              <a:t>jsonCevabi</a:t>
            </a:r>
            <a:r>
              <a:rPr lang="tr-TR" dirty="0"/>
              <a:t> </a:t>
            </a:r>
            <a:r>
              <a:rPr lang="tr-TR" dirty="0" err="1"/>
              <a:t>String’inden</a:t>
            </a:r>
            <a:r>
              <a:rPr lang="tr-TR" dirty="0"/>
              <a:t> kok JSON objesini elde ederiz.</a:t>
            </a:r>
          </a:p>
        </p:txBody>
      </p:sp>
    </p:spTree>
    <p:extLst>
      <p:ext uri="{BB962C8B-B14F-4D97-AF65-F5344CB8AC3E}">
        <p14:creationId xmlns:p14="http://schemas.microsoft.com/office/powerpoint/2010/main" val="595616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</TotalTime>
  <Words>581</Words>
  <Application>Microsoft Office PowerPoint</Application>
  <PresentationFormat>Geniş ekran</PresentationFormat>
  <Paragraphs>65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Neo</dc:creator>
  <cp:lastModifiedBy>Neo</cp:lastModifiedBy>
  <cp:revision>30</cp:revision>
  <dcterms:created xsi:type="dcterms:W3CDTF">2018-12-30T21:19:17Z</dcterms:created>
  <dcterms:modified xsi:type="dcterms:W3CDTF">2020-08-27T12:00:30Z</dcterms:modified>
</cp:coreProperties>
</file>