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67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89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67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75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0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1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56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4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0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3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24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03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0DBD-12DD-410D-8089-C65C0C5C4834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9042-5CE8-4801-B621-D8F797AA23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71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2706" y="1847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latin typeface="Garamond" panose="02020404030301010803" pitchFamily="18" charset="0"/>
              </a:rPr>
              <a:t>BİLP 210-MOBİL UYGULAMALAR I</a:t>
            </a:r>
            <a:br>
              <a:rPr lang="tr-TR" dirty="0" smtClean="0">
                <a:solidFill>
                  <a:srgbClr val="FFC000"/>
                </a:solidFill>
                <a:latin typeface="Garamond" panose="02020404030301010803" pitchFamily="18" charset="0"/>
              </a:rPr>
            </a:br>
            <a:r>
              <a:rPr lang="tr-TR" dirty="0" smtClean="0">
                <a:solidFill>
                  <a:srgbClr val="FFC000"/>
                </a:solidFill>
                <a:latin typeface="Garamond" panose="02020404030301010803" pitchFamily="18" charset="0"/>
              </a:rPr>
              <a:t>Hafta 6</a:t>
            </a:r>
            <a:br>
              <a:rPr lang="tr-TR" dirty="0" smtClean="0">
                <a:solidFill>
                  <a:srgbClr val="FFC000"/>
                </a:solidFill>
                <a:latin typeface="Garamond" panose="02020404030301010803" pitchFamily="18" charset="0"/>
              </a:rPr>
            </a:br>
            <a:r>
              <a:rPr lang="tr-TR" sz="20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Hazırlayan: E. Öner Tartan</a:t>
            </a:r>
            <a:endParaRPr lang="tr-TR" sz="2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189" y="2536167"/>
            <a:ext cx="11464505" cy="36753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>
                <a:latin typeface="Garamond" panose="02020404030301010803" pitchFamily="18" charset="0"/>
              </a:rPr>
              <a:t>Tıklama Dinleyici (</a:t>
            </a:r>
            <a:r>
              <a:rPr lang="tr-TR" sz="3200" dirty="0" err="1" smtClean="0">
                <a:latin typeface="Garamond" panose="02020404030301010803" pitchFamily="18" charset="0"/>
              </a:rPr>
              <a:t>OnClickListener</a:t>
            </a:r>
            <a:r>
              <a:rPr lang="tr-TR" sz="3200" dirty="0" smtClean="0">
                <a:latin typeface="Garamond" panose="02020404030301010803" pitchFamily="18" charset="0"/>
              </a:rPr>
              <a:t>) </a:t>
            </a:r>
            <a:r>
              <a:rPr lang="tr-TR" sz="3200" dirty="0" err="1" smtClean="0">
                <a:latin typeface="Garamond" panose="02020404030301010803" pitchFamily="18" charset="0"/>
              </a:rPr>
              <a:t>Arayüzü</a:t>
            </a:r>
            <a:endParaRPr lang="tr-TR" sz="32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tr-TR" sz="3200" dirty="0">
                <a:latin typeface="Garamond" panose="02020404030301010803" pitchFamily="18" charset="0"/>
              </a:rPr>
              <a:t> 1- </a:t>
            </a:r>
            <a:r>
              <a:rPr lang="tr-TR" sz="3200" dirty="0" err="1">
                <a:latin typeface="Garamond" panose="02020404030301010803" pitchFamily="18" charset="0"/>
              </a:rPr>
              <a:t>OnClickListener</a:t>
            </a:r>
            <a:r>
              <a:rPr lang="tr-TR" sz="3200" dirty="0">
                <a:latin typeface="Garamond" panose="02020404030301010803" pitchFamily="18" charset="0"/>
              </a:rPr>
              <a:t> </a:t>
            </a:r>
            <a:r>
              <a:rPr lang="tr-TR" sz="3200" dirty="0" err="1">
                <a:latin typeface="Garamond" panose="02020404030301010803" pitchFamily="18" charset="0"/>
              </a:rPr>
              <a:t>Arayüzünü</a:t>
            </a:r>
            <a:r>
              <a:rPr lang="tr-TR" sz="3200" dirty="0">
                <a:latin typeface="Garamond" panose="02020404030301010803" pitchFamily="18" charset="0"/>
              </a:rPr>
              <a:t> Uygulayan Dahili Bir Sınıf Tanımlamak</a:t>
            </a:r>
          </a:p>
          <a:p>
            <a:pPr marL="0" indent="0">
              <a:buNone/>
            </a:pPr>
            <a:r>
              <a:rPr lang="tr-TR" sz="3200" dirty="0">
                <a:latin typeface="Garamond" panose="02020404030301010803" pitchFamily="18" charset="0"/>
              </a:rPr>
              <a:t> 2- Doğrudan </a:t>
            </a:r>
            <a:r>
              <a:rPr lang="tr-TR" sz="3200" dirty="0" err="1">
                <a:latin typeface="Garamond" panose="02020404030301010803" pitchFamily="18" charset="0"/>
              </a:rPr>
              <a:t>MainActivity</a:t>
            </a:r>
            <a:r>
              <a:rPr lang="tr-TR" sz="3200" dirty="0">
                <a:latin typeface="Garamond" panose="02020404030301010803" pitchFamily="18" charset="0"/>
              </a:rPr>
              <a:t> sınıfında </a:t>
            </a:r>
            <a:r>
              <a:rPr lang="tr-TR" sz="3200" dirty="0" err="1">
                <a:latin typeface="Garamond" panose="02020404030301010803" pitchFamily="18" charset="0"/>
              </a:rPr>
              <a:t>OnClickListener</a:t>
            </a:r>
            <a:r>
              <a:rPr lang="tr-TR" sz="3200" dirty="0">
                <a:latin typeface="Garamond" panose="02020404030301010803" pitchFamily="18" charset="0"/>
              </a:rPr>
              <a:t> </a:t>
            </a:r>
            <a:r>
              <a:rPr lang="tr-TR" sz="3200" dirty="0" err="1">
                <a:latin typeface="Garamond" panose="02020404030301010803" pitchFamily="18" charset="0"/>
              </a:rPr>
              <a:t>Arayüzünü</a:t>
            </a:r>
            <a:r>
              <a:rPr lang="tr-TR" sz="3200" dirty="0">
                <a:latin typeface="Garamond" panose="02020404030301010803" pitchFamily="18" charset="0"/>
              </a:rPr>
              <a:t> Uygulamak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339192" y="2337761"/>
            <a:ext cx="7727831" cy="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512051" y="1639671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İÇERİK</a:t>
            </a:r>
          </a:p>
        </p:txBody>
      </p:sp>
    </p:spTree>
    <p:extLst>
      <p:ext uri="{BB962C8B-B14F-4D97-AF65-F5344CB8AC3E}">
        <p14:creationId xmlns:p14="http://schemas.microsoft.com/office/powerpoint/2010/main" val="4207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48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Resim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" y="1019175"/>
            <a:ext cx="4857750" cy="58388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73" y="1655733"/>
            <a:ext cx="2862611" cy="507206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886448" y="3472707"/>
            <a:ext cx="1609725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Horizontal</a:t>
            </a:r>
            <a:endParaRPr lang="tr-TR" dirty="0" smtClean="0"/>
          </a:p>
          <a:p>
            <a:pPr algn="ctr"/>
            <a:r>
              <a:rPr lang="tr-TR" dirty="0" err="1" smtClean="0"/>
              <a:t>LinearLayout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700992" y="4789300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s1ET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691204" y="4797634"/>
            <a:ext cx="738536" cy="439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s2ET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830170" y="4797634"/>
            <a:ext cx="1609725" cy="4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Vertical</a:t>
            </a:r>
            <a:endParaRPr lang="tr-TR" dirty="0" smtClean="0"/>
          </a:p>
          <a:p>
            <a:pPr algn="ctr"/>
            <a:r>
              <a:rPr lang="tr-TR" dirty="0" err="1" smtClean="0"/>
              <a:t>LinearLayout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830170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cikarButon</a:t>
            </a:r>
            <a:endParaRPr lang="tr-TR" sz="1200" dirty="0"/>
          </a:p>
        </p:txBody>
      </p:sp>
      <p:sp>
        <p:nvSpPr>
          <p:cNvPr id="12" name="Dikdörtgen 11"/>
          <p:cNvSpPr/>
          <p:nvPr/>
        </p:nvSpPr>
        <p:spPr>
          <a:xfrm>
            <a:off x="6704332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toplaButon</a:t>
            </a:r>
            <a:endParaRPr lang="tr-TR" sz="1200" dirty="0"/>
          </a:p>
        </p:txBody>
      </p:sp>
      <p:sp>
        <p:nvSpPr>
          <p:cNvPr id="13" name="Dikdörtgen 12"/>
          <p:cNvSpPr/>
          <p:nvPr/>
        </p:nvSpPr>
        <p:spPr>
          <a:xfrm>
            <a:off x="8956008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carpButon</a:t>
            </a:r>
            <a:endParaRPr lang="tr-TR" sz="1200" dirty="0"/>
          </a:p>
        </p:txBody>
      </p:sp>
      <p:sp>
        <p:nvSpPr>
          <p:cNvPr id="14" name="Dikdörtgen 13"/>
          <p:cNvSpPr/>
          <p:nvPr/>
        </p:nvSpPr>
        <p:spPr>
          <a:xfrm>
            <a:off x="10081846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bolButon</a:t>
            </a:r>
            <a:endParaRPr lang="tr-TR" sz="1200" dirty="0"/>
          </a:p>
        </p:txBody>
      </p:sp>
      <p:cxnSp>
        <p:nvCxnSpPr>
          <p:cNvPr id="16" name="Düz Ok Bağlayıcısı 15"/>
          <p:cNvCxnSpPr>
            <a:stCxn id="5" idx="0"/>
            <a:endCxn id="4" idx="2"/>
          </p:cNvCxnSpPr>
          <p:nvPr/>
        </p:nvCxnSpPr>
        <p:spPr>
          <a:xfrm flipV="1">
            <a:off x="7070260" y="4097547"/>
            <a:ext cx="1621051" cy="6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>
            <a:stCxn id="7" idx="0"/>
            <a:endCxn id="4" idx="2"/>
          </p:cNvCxnSpPr>
          <p:nvPr/>
        </p:nvCxnSpPr>
        <p:spPr>
          <a:xfrm flipV="1">
            <a:off x="8635033" y="4097547"/>
            <a:ext cx="56278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6" idx="0"/>
            <a:endCxn id="4" idx="2"/>
          </p:cNvCxnSpPr>
          <p:nvPr/>
        </p:nvCxnSpPr>
        <p:spPr>
          <a:xfrm flipH="1" flipV="1">
            <a:off x="8691311" y="4097547"/>
            <a:ext cx="136916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/>
          <p:cNvSpPr/>
          <p:nvPr/>
        </p:nvSpPr>
        <p:spPr>
          <a:xfrm>
            <a:off x="10681049" y="4789300"/>
            <a:ext cx="1025911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sonucTV</a:t>
            </a:r>
            <a:endParaRPr lang="tr-TR" dirty="0"/>
          </a:p>
        </p:txBody>
      </p:sp>
      <p:cxnSp>
        <p:nvCxnSpPr>
          <p:cNvPr id="27" name="Düz Ok Bağlayıcısı 26"/>
          <p:cNvCxnSpPr>
            <a:stCxn id="26" idx="0"/>
            <a:endCxn id="4" idx="2"/>
          </p:cNvCxnSpPr>
          <p:nvPr/>
        </p:nvCxnSpPr>
        <p:spPr>
          <a:xfrm flipH="1" flipV="1">
            <a:off x="8691311" y="4097547"/>
            <a:ext cx="2502694" cy="6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12" idx="0"/>
            <a:endCxn id="7" idx="2"/>
          </p:cNvCxnSpPr>
          <p:nvPr/>
        </p:nvCxnSpPr>
        <p:spPr>
          <a:xfrm flipV="1">
            <a:off x="7167427" y="5236976"/>
            <a:ext cx="1467606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9" idx="0"/>
            <a:endCxn id="7" idx="2"/>
          </p:cNvCxnSpPr>
          <p:nvPr/>
        </p:nvCxnSpPr>
        <p:spPr>
          <a:xfrm flipV="1">
            <a:off x="8293265" y="5236976"/>
            <a:ext cx="341768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endCxn id="7" idx="2"/>
          </p:cNvCxnSpPr>
          <p:nvPr/>
        </p:nvCxnSpPr>
        <p:spPr>
          <a:xfrm flipH="1" flipV="1">
            <a:off x="8635033" y="5236976"/>
            <a:ext cx="774718" cy="56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14" idx="0"/>
            <a:endCxn id="7" idx="2"/>
          </p:cNvCxnSpPr>
          <p:nvPr/>
        </p:nvCxnSpPr>
        <p:spPr>
          <a:xfrm flipH="1" flipV="1">
            <a:off x="8635033" y="5236976"/>
            <a:ext cx="1909908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kdörtgen 80"/>
          <p:cNvSpPr/>
          <p:nvPr/>
        </p:nvSpPr>
        <p:spPr>
          <a:xfrm>
            <a:off x="6786059" y="1415139"/>
            <a:ext cx="53926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Daha önce yaptığımız hesap makinesi örneğini bu sefer</a:t>
            </a:r>
          </a:p>
          <a:p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kullanarak yapalım.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 Uygulama butonlardan birine tıklandığında </a:t>
            </a:r>
          </a:p>
          <a:p>
            <a:r>
              <a:rPr lang="tr-TR" dirty="0" err="1" smtClean="0">
                <a:latin typeface="Garamond" panose="02020404030301010803" pitchFamily="18" charset="0"/>
              </a:rPr>
              <a:t>EditText’lerden</a:t>
            </a:r>
            <a:r>
              <a:rPr lang="tr-TR" dirty="0" smtClean="0">
                <a:latin typeface="Garamond" panose="02020404030301010803" pitchFamily="18" charset="0"/>
              </a:rPr>
              <a:t> iki sayıyı alıp, butonun temsil ettiği işlemi 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yaparak </a:t>
            </a:r>
            <a:r>
              <a:rPr lang="tr-TR" dirty="0" err="1" smtClean="0">
                <a:latin typeface="Garamond" panose="02020404030301010803" pitchFamily="18" charset="0"/>
              </a:rPr>
              <a:t>sonucTV’ye</a:t>
            </a:r>
            <a:r>
              <a:rPr lang="tr-TR" dirty="0" smtClean="0">
                <a:latin typeface="Garamond" panose="02020404030301010803" pitchFamily="18" charset="0"/>
              </a:rPr>
              <a:t> yazdırıyordu.</a:t>
            </a:r>
          </a:p>
        </p:txBody>
      </p:sp>
      <p:sp>
        <p:nvSpPr>
          <p:cNvPr id="83" name="Dikdörtgen 82"/>
          <p:cNvSpPr/>
          <p:nvPr/>
        </p:nvSpPr>
        <p:spPr>
          <a:xfrm>
            <a:off x="2558287" y="2233547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s1ET</a:t>
            </a:r>
            <a:endParaRPr lang="tr-TR" dirty="0"/>
          </a:p>
        </p:txBody>
      </p:sp>
      <p:sp>
        <p:nvSpPr>
          <p:cNvPr id="84" name="Dikdörtgen 83"/>
          <p:cNvSpPr/>
          <p:nvPr/>
        </p:nvSpPr>
        <p:spPr>
          <a:xfrm>
            <a:off x="2558287" y="4797634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s2ET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229336" y="557901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28" name="Metin kutusu 27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)-2</a:t>
            </a:r>
          </a:p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2556389" y="3932738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cikarButon</a:t>
            </a:r>
            <a:endParaRPr lang="tr-TR" sz="1200" dirty="0"/>
          </a:p>
        </p:txBody>
      </p:sp>
      <p:sp>
        <p:nvSpPr>
          <p:cNvPr id="30" name="Dikdörtgen 29"/>
          <p:cNvSpPr/>
          <p:nvPr/>
        </p:nvSpPr>
        <p:spPr>
          <a:xfrm>
            <a:off x="2556389" y="3756301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toplaButon</a:t>
            </a:r>
            <a:endParaRPr lang="tr-TR" sz="1200" dirty="0"/>
          </a:p>
        </p:txBody>
      </p:sp>
      <p:sp>
        <p:nvSpPr>
          <p:cNvPr id="31" name="Dikdörtgen 30"/>
          <p:cNvSpPr/>
          <p:nvPr/>
        </p:nvSpPr>
        <p:spPr>
          <a:xfrm>
            <a:off x="2556389" y="4122519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carpButon</a:t>
            </a:r>
            <a:endParaRPr lang="tr-TR" sz="1200" dirty="0"/>
          </a:p>
        </p:txBody>
      </p:sp>
      <p:sp>
        <p:nvSpPr>
          <p:cNvPr id="32" name="Dikdörtgen 31"/>
          <p:cNvSpPr/>
          <p:nvPr/>
        </p:nvSpPr>
        <p:spPr>
          <a:xfrm>
            <a:off x="2556389" y="4316717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bolButon</a:t>
            </a:r>
            <a:endParaRPr lang="tr-TR" sz="1200" dirty="0"/>
          </a:p>
        </p:txBody>
      </p:sp>
      <p:sp>
        <p:nvSpPr>
          <p:cNvPr id="34" name="Dikdörtgen 33"/>
          <p:cNvSpPr/>
          <p:nvPr/>
        </p:nvSpPr>
        <p:spPr>
          <a:xfrm>
            <a:off x="2555035" y="5829473"/>
            <a:ext cx="1025911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sonucTV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5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Resi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" y="1019175"/>
            <a:ext cx="4857750" cy="58388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25" y="1949390"/>
            <a:ext cx="2609850" cy="46672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078827" y="2916558"/>
            <a:ext cx="5015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Önceki yaklaşımda butonlara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 verilmişti. </a:t>
            </a:r>
            <a:r>
              <a:rPr lang="tr-TR" dirty="0" err="1" smtClean="0">
                <a:latin typeface="Garamond" panose="02020404030301010803" pitchFamily="18" charset="0"/>
              </a:rPr>
              <a:t>xml’de</a:t>
            </a:r>
            <a:r>
              <a:rPr lang="tr-TR" dirty="0" smtClean="0">
                <a:latin typeface="Garamond" panose="02020404030301010803" pitchFamily="18" charset="0"/>
              </a:rPr>
              <a:t> yapacağımız değişiklik bu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 yerine butonlara </a:t>
            </a:r>
            <a:r>
              <a:rPr lang="tr-TR" dirty="0" err="1" smtClean="0">
                <a:latin typeface="Garamond" panose="02020404030301010803" pitchFamily="18" charset="0"/>
              </a:rPr>
              <a:t>id</a:t>
            </a:r>
            <a:r>
              <a:rPr lang="tr-TR" dirty="0" smtClean="0">
                <a:latin typeface="Garamond" panose="02020404030301010803" pitchFamily="18" charset="0"/>
              </a:rPr>
              <a:t> vermek olacaktır.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29336" y="557901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981215" y="2916896"/>
            <a:ext cx="1562100" cy="169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4981215" y="3887998"/>
            <a:ext cx="1562100" cy="169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981215" y="4859100"/>
            <a:ext cx="1562100" cy="169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4996756" y="5815993"/>
            <a:ext cx="1565915" cy="179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291" y="2924175"/>
            <a:ext cx="1933575" cy="16192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112" y="3888441"/>
            <a:ext cx="1914525" cy="19050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4980512" y="3888440"/>
            <a:ext cx="1933575" cy="17008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153" y="4830420"/>
            <a:ext cx="1847850" cy="219075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4986160" y="4851950"/>
            <a:ext cx="1828799" cy="1760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910" y="5805593"/>
            <a:ext cx="1752600" cy="200025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4980512" y="5815993"/>
            <a:ext cx="1782783" cy="1928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4955111" y="2916558"/>
            <a:ext cx="1933251" cy="169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)-2</a:t>
            </a:r>
          </a:p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03378" y="3130494"/>
            <a:ext cx="2826184" cy="14596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Ok 10"/>
          <p:cNvSpPr/>
          <p:nvPr/>
        </p:nvSpPr>
        <p:spPr>
          <a:xfrm>
            <a:off x="3129562" y="3241903"/>
            <a:ext cx="803903" cy="1383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5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300"/>
            <a:ext cx="4048125" cy="40767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16505" y="749975"/>
            <a:ext cx="116754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Aktivite dosyamızda önce, kullanacağımız değişkenleri deklare edelim. 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Button</a:t>
            </a:r>
            <a:r>
              <a:rPr lang="tr-TR" dirty="0" smtClean="0">
                <a:latin typeface="Garamond" panose="02020404030301010803" pitchFamily="18" charset="0"/>
              </a:rPr>
              <a:t> referans tipini belirtince bu sınıfı bizden dahil (</a:t>
            </a:r>
            <a:r>
              <a:rPr lang="tr-TR" dirty="0" err="1" smtClean="0">
                <a:latin typeface="Garamond" panose="02020404030301010803" pitchFamily="18" charset="0"/>
              </a:rPr>
              <a:t>import</a:t>
            </a:r>
            <a:r>
              <a:rPr lang="tr-TR" dirty="0" smtClean="0">
                <a:latin typeface="Garamond" panose="02020404030301010803" pitchFamily="18" charset="0"/>
              </a:rPr>
              <a:t>) etmemiz istenir.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Alt-</a:t>
            </a:r>
            <a:r>
              <a:rPr lang="tr-TR" dirty="0" err="1" smtClean="0">
                <a:latin typeface="Garamond" panose="02020404030301010803" pitchFamily="18" charset="0"/>
              </a:rPr>
              <a:t>Enter</a:t>
            </a:r>
            <a:r>
              <a:rPr lang="tr-TR" dirty="0" smtClean="0">
                <a:latin typeface="Garamond" panose="02020404030301010803" pitchFamily="18" charset="0"/>
              </a:rPr>
              <a:t> kısa yoluyla bunu yapınca hata kaybolacaktır.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sonra, görselleri </a:t>
            </a:r>
            <a:r>
              <a:rPr lang="tr-TR" dirty="0" err="1" smtClean="0">
                <a:latin typeface="Garamond" panose="02020404030301010803" pitchFamily="18" charset="0"/>
              </a:rPr>
              <a:t>onCreate</a:t>
            </a:r>
            <a:r>
              <a:rPr lang="tr-TR" dirty="0" smtClean="0">
                <a:latin typeface="Garamond" panose="02020404030301010803" pitchFamily="18" charset="0"/>
              </a:rPr>
              <a:t>() metodu içinde </a:t>
            </a:r>
            <a:r>
              <a:rPr lang="tr-TR" dirty="0" err="1" smtClean="0">
                <a:latin typeface="Garamond" panose="02020404030301010803" pitchFamily="18" charset="0"/>
              </a:rPr>
              <a:t>id’leri</a:t>
            </a:r>
            <a:r>
              <a:rPr lang="tr-TR" dirty="0" smtClean="0">
                <a:latin typeface="Garamond" panose="02020404030301010803" pitchFamily="18" charset="0"/>
              </a:rPr>
              <a:t> ile deklare ettiğimiz değişkenlere atayabiliriz.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3214687"/>
            <a:ext cx="4362450" cy="9239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3236534"/>
            <a:ext cx="4943475" cy="5810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" y="5229225"/>
            <a:ext cx="2847975" cy="120015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814386" y="5229225"/>
            <a:ext cx="2767013" cy="11334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495300" y="3625867"/>
            <a:ext cx="3857625" cy="51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)-2</a:t>
            </a:r>
          </a:p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4470585" y="2781300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4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62240"/>
            <a:ext cx="4000500" cy="48768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410470" y="638801"/>
            <a:ext cx="11353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Şimdi </a:t>
            </a:r>
            <a:r>
              <a:rPr lang="tr-TR" sz="2000" dirty="0">
                <a:latin typeface="Garamond" panose="02020404030301010803" pitchFamily="18" charset="0"/>
              </a:rPr>
              <a:t>Aktivite sınıfımıza </a:t>
            </a:r>
            <a:r>
              <a:rPr lang="tr-TR" sz="2000" dirty="0" err="1">
                <a:latin typeface="Garamond" panose="02020404030301010803" pitchFamily="18" charset="0"/>
              </a:rPr>
              <a:t>OnClickListener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err="1">
                <a:latin typeface="Garamond" panose="02020404030301010803" pitchFamily="18" charset="0"/>
              </a:rPr>
              <a:t>arayüzünü</a:t>
            </a:r>
            <a:r>
              <a:rPr lang="tr-TR" sz="2000" dirty="0">
                <a:latin typeface="Garamond" panose="02020404030301010803" pitchFamily="18" charset="0"/>
              </a:rPr>
              <a:t> uygulatmak için </a:t>
            </a:r>
            <a:r>
              <a:rPr lang="tr-TR" sz="2000" dirty="0" err="1">
                <a:latin typeface="Garamond" panose="02020404030301010803" pitchFamily="18" charset="0"/>
              </a:rPr>
              <a:t>implements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err="1">
                <a:latin typeface="Garamond" panose="02020404030301010803" pitchFamily="18" charset="0"/>
              </a:rPr>
              <a:t>View.OnClickListener</a:t>
            </a:r>
            <a:r>
              <a:rPr lang="tr-TR" sz="2000" dirty="0">
                <a:latin typeface="Garamond" panose="02020404030301010803" pitchFamily="18" charset="0"/>
              </a:rPr>
              <a:t> ifadesini ekleyelim</a:t>
            </a:r>
            <a:r>
              <a:rPr lang="tr-TR" sz="2000" dirty="0" smtClean="0">
                <a:latin typeface="Garamond" panose="02020404030301010803" pitchFamily="18" charset="0"/>
              </a:rPr>
              <a:t>.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() metodunu </a:t>
            </a:r>
            <a:r>
              <a:rPr lang="tr-TR" sz="2000" dirty="0" err="1" smtClean="0">
                <a:latin typeface="Garamond" panose="02020404030301010803" pitchFamily="18" charset="0"/>
              </a:rPr>
              <a:t>override</a:t>
            </a:r>
            <a:r>
              <a:rPr lang="tr-TR" sz="2000" dirty="0" smtClean="0">
                <a:latin typeface="Garamond" panose="02020404030301010803" pitchFamily="18" charset="0"/>
              </a:rPr>
              <a:t> etmemiz gerektiğini belirten hata mesajı ortaya çıkacaktır.</a:t>
            </a:r>
            <a:endParaRPr lang="tr-TR" sz="2000" dirty="0">
              <a:latin typeface="Garamond" panose="02020404030301010803" pitchFamily="18" charset="0"/>
            </a:endParaRPr>
          </a:p>
          <a:p>
            <a:endParaRPr lang="tr-TR" sz="20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>
                <a:latin typeface="Garamond" panose="02020404030301010803" pitchFamily="18" charset="0"/>
              </a:rPr>
              <a:t>() metodunu </a:t>
            </a:r>
            <a:r>
              <a:rPr lang="tr-TR" sz="2000" dirty="0" err="1">
                <a:latin typeface="Garamond" panose="02020404030301010803" pitchFamily="18" charset="0"/>
              </a:rPr>
              <a:t>override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edince </a:t>
            </a:r>
            <a:r>
              <a:rPr lang="tr-TR" sz="2000" dirty="0">
                <a:latin typeface="Garamond" panose="02020404030301010803" pitchFamily="18" charset="0"/>
              </a:rPr>
              <a:t>hata mesajı </a:t>
            </a:r>
            <a:r>
              <a:rPr lang="tr-TR" sz="2000" dirty="0" smtClean="0">
                <a:latin typeface="Garamond" panose="02020404030301010803" pitchFamily="18" charset="0"/>
              </a:rPr>
              <a:t>kaybolacaktır</a:t>
            </a:r>
            <a:r>
              <a:rPr lang="tr-TR" sz="2000" dirty="0"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78135"/>
            <a:ext cx="5600700" cy="1809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38100" y="1978135"/>
            <a:ext cx="5905500" cy="186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2689"/>
            <a:ext cx="6448425" cy="219075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76200" y="1972689"/>
            <a:ext cx="5772150" cy="1864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8" y="5933658"/>
            <a:ext cx="2009775" cy="638175"/>
          </a:xfrm>
          <a:prstGeom prst="rect">
            <a:avLst/>
          </a:prstGeom>
        </p:spPr>
      </p:pic>
      <p:sp>
        <p:nvSpPr>
          <p:cNvPr id="20" name="Dikdörtgen 19"/>
          <p:cNvSpPr/>
          <p:nvPr/>
        </p:nvSpPr>
        <p:spPr>
          <a:xfrm>
            <a:off x="300037" y="5876924"/>
            <a:ext cx="2214563" cy="7334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62" y="4934964"/>
            <a:ext cx="2600325" cy="666750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576262" y="4934963"/>
            <a:ext cx="2481263" cy="7138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3813296" y="4175732"/>
            <a:ext cx="837870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Butonlarımıza artık dinleyici atayabiliriz. Dinleyici özelliğini </a:t>
            </a:r>
            <a:r>
              <a:rPr lang="tr-TR" sz="2000" dirty="0" err="1" smtClean="0">
                <a:latin typeface="Garamond" panose="02020404030301010803" pitchFamily="18" charset="0"/>
              </a:rPr>
              <a:t>MainActivity.java’ya</a:t>
            </a:r>
            <a:endParaRPr lang="tr-TR" sz="2000" dirty="0" smtClean="0">
              <a:latin typeface="Garamond" panose="02020404030301010803" pitchFamily="18" charset="0"/>
            </a:endParaRPr>
          </a:p>
          <a:p>
            <a:r>
              <a:rPr lang="tr-TR" sz="2000" dirty="0" smtClean="0">
                <a:latin typeface="Garamond" panose="02020404030301010803" pitchFamily="18" charset="0"/>
              </a:rPr>
              <a:t>kazandırdığımız için dinleyici atama metodu olan </a:t>
            </a:r>
            <a:r>
              <a:rPr lang="tr-TR" sz="2000" dirty="0" err="1" smtClean="0">
                <a:latin typeface="Garamond" panose="02020404030301010803" pitchFamily="18" charset="0"/>
              </a:rPr>
              <a:t>setOnClickListener</a:t>
            </a:r>
            <a:r>
              <a:rPr lang="tr-TR" sz="2000" dirty="0" smtClean="0">
                <a:latin typeface="Garamond" panose="02020404030301010803" pitchFamily="18" charset="0"/>
              </a:rPr>
              <a:t> metodunda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 parametre olarak </a:t>
            </a:r>
            <a:r>
              <a:rPr lang="tr-TR" sz="2000" b="1" dirty="0" err="1" smtClean="0">
                <a:latin typeface="Garamond" panose="02020404030301010803" pitchFamily="18" charset="0"/>
              </a:rPr>
              <a:t>this</a:t>
            </a:r>
            <a:r>
              <a:rPr lang="tr-TR" sz="2000" dirty="0" smtClean="0">
                <a:latin typeface="Garamond" panose="02020404030301010803" pitchFamily="18" charset="0"/>
              </a:rPr>
              <a:t> ifadesini kullanırız.</a:t>
            </a:r>
          </a:p>
          <a:p>
            <a:r>
              <a:rPr lang="tr-TR" sz="1400" dirty="0" smtClean="0">
                <a:latin typeface="Garamond" panose="02020404030301010803" pitchFamily="18" charset="0"/>
              </a:rPr>
              <a:t>(Dinleyicim gibi başka bir sınıfta </a:t>
            </a:r>
            <a:r>
              <a:rPr lang="tr-TR" sz="1400" dirty="0" err="1" smtClean="0">
                <a:latin typeface="Garamond" panose="02020404030301010803" pitchFamily="18" charset="0"/>
              </a:rPr>
              <a:t>OnClickListener</a:t>
            </a:r>
            <a:r>
              <a:rPr lang="tr-TR" sz="1400" dirty="0" smtClean="0">
                <a:latin typeface="Garamond" panose="02020404030301010803" pitchFamily="18" charset="0"/>
              </a:rPr>
              <a:t> </a:t>
            </a:r>
            <a:r>
              <a:rPr lang="tr-TR" sz="1400" dirty="0" err="1" smtClean="0">
                <a:latin typeface="Garamond" panose="02020404030301010803" pitchFamily="18" charset="0"/>
              </a:rPr>
              <a:t>arayüzünü</a:t>
            </a:r>
            <a:r>
              <a:rPr lang="tr-TR" sz="1400" dirty="0" smtClean="0">
                <a:latin typeface="Garamond" panose="02020404030301010803" pitchFamily="18" charset="0"/>
              </a:rPr>
              <a:t> uygulasaydık. O zaman o sınıftan bir nesne</a:t>
            </a:r>
          </a:p>
          <a:p>
            <a:r>
              <a:rPr lang="tr-TR" sz="1400" dirty="0" smtClean="0">
                <a:latin typeface="Garamond" panose="02020404030301010803" pitchFamily="18" charset="0"/>
              </a:rPr>
              <a:t> oluşturup, parametre olarak verecektik.)</a:t>
            </a:r>
          </a:p>
          <a:p>
            <a:endParaRPr lang="tr-TR" sz="1400" dirty="0">
              <a:latin typeface="Garamond" panose="02020404030301010803" pitchFamily="18" charset="0"/>
            </a:endParaRPr>
          </a:p>
          <a:p>
            <a:endParaRPr lang="tr-TR" sz="1400" dirty="0" smtClean="0">
              <a:latin typeface="Garamond" panose="02020404030301010803" pitchFamily="18" charset="0"/>
            </a:endParaRPr>
          </a:p>
          <a:p>
            <a:r>
              <a:rPr lang="tr-TR" sz="2000" dirty="0" smtClean="0">
                <a:latin typeface="Garamond" panose="02020404030301010803" pitchFamily="18" charset="0"/>
              </a:rPr>
              <a:t>Bu haliyle uygulamamızı çalıştırdığımızda, butonlara tıklanınca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 metodu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tetiklenecektir. Ancak metodun içi boş olduğu için henüz bir işlevi yoktur.</a:t>
            </a:r>
            <a:endParaRPr lang="tr-TR" sz="2000" dirty="0"/>
          </a:p>
        </p:txBody>
      </p:sp>
      <p:sp>
        <p:nvSpPr>
          <p:cNvPr id="28" name="Dikdörtgen 27"/>
          <p:cNvSpPr/>
          <p:nvPr/>
        </p:nvSpPr>
        <p:spPr>
          <a:xfrm>
            <a:off x="4546785" y="2694490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2675121" y="11209"/>
            <a:ext cx="6824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DİNLEYİCİ(ONCLICKLISTENER)-2</a:t>
            </a:r>
          </a:p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</p:spTree>
    <p:extLst>
      <p:ext uri="{BB962C8B-B14F-4D97-AF65-F5344CB8AC3E}">
        <p14:creationId xmlns:p14="http://schemas.microsoft.com/office/powerpoint/2010/main" val="4092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5"/>
            <a:ext cx="5972175" cy="59721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5387371"/>
            <a:ext cx="3905250" cy="10763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4048125" y="1237028"/>
            <a:ext cx="81438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önce; aynı örneği yapmak için </a:t>
            </a:r>
            <a:r>
              <a:rPr lang="tr-TR" dirty="0" err="1" smtClean="0">
                <a:latin typeface="Garamond" panose="02020404030301010803" pitchFamily="18" charset="0"/>
              </a:rPr>
              <a:t>xml’de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özelliğini kullanmış ve </a:t>
            </a:r>
            <a:r>
              <a:rPr lang="tr-TR" b="1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özelliğinde ismini belirttiğimiz metodu Java’ya gidip tanımlamıştık.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O metotlardan birinin içeriğini </a:t>
            </a:r>
            <a:r>
              <a:rPr lang="tr-TR" dirty="0" err="1" smtClean="0">
                <a:latin typeface="Garamond" panose="02020404030301010803" pitchFamily="18" charset="0"/>
              </a:rPr>
              <a:t>onClik</a:t>
            </a:r>
            <a:r>
              <a:rPr lang="tr-TR" dirty="0" smtClean="0">
                <a:latin typeface="Garamond" panose="02020404030301010803" pitchFamily="18" charset="0"/>
              </a:rPr>
              <a:t> metodumuz için kullanalım. Örneğin topla() metodunun içeriğini dinleyici metodumuz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() metodunun içine yazalım.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Burada aynı kod satırında iki </a:t>
            </a:r>
            <a:r>
              <a:rPr lang="tr-TR" dirty="0" err="1" smtClean="0">
                <a:latin typeface="Garamond" panose="02020404030301010803" pitchFamily="18" charset="0"/>
              </a:rPr>
              <a:t>EditText’in</a:t>
            </a:r>
            <a:r>
              <a:rPr lang="tr-TR" dirty="0" smtClean="0">
                <a:latin typeface="Garamond" panose="02020404030301010803" pitchFamily="18" charset="0"/>
              </a:rPr>
              <a:t> içeriğini alıp, önce </a:t>
            </a:r>
            <a:r>
              <a:rPr lang="tr-TR" dirty="0" err="1" smtClean="0">
                <a:latin typeface="Garamond" panose="02020404030301010803" pitchFamily="18" charset="0"/>
              </a:rPr>
              <a:t>stringe</a:t>
            </a:r>
            <a:r>
              <a:rPr lang="tr-TR" dirty="0" smtClean="0">
                <a:latin typeface="Garamond" panose="02020404030301010803" pitchFamily="18" charset="0"/>
              </a:rPr>
              <a:t>, daha sonra </a:t>
            </a:r>
            <a:r>
              <a:rPr lang="tr-TR" dirty="0" err="1" smtClean="0">
                <a:latin typeface="Garamond" panose="02020404030301010803" pitchFamily="18" charset="0"/>
              </a:rPr>
              <a:t>double’a</a:t>
            </a:r>
            <a:r>
              <a:rPr lang="tr-TR" dirty="0" smtClean="0">
                <a:latin typeface="Garamond" panose="02020404030301010803" pitchFamily="18" charset="0"/>
              </a:rPr>
              <a:t> dönüştürüp iki </a:t>
            </a:r>
            <a:r>
              <a:rPr lang="tr-TR" dirty="0" err="1" smtClean="0">
                <a:latin typeface="Garamond" panose="02020404030301010803" pitchFamily="18" charset="0"/>
              </a:rPr>
              <a:t>double</a:t>
            </a:r>
            <a:r>
              <a:rPr lang="tr-TR" dirty="0" smtClean="0">
                <a:latin typeface="Garamond" panose="02020404030301010803" pitchFamily="18" charset="0"/>
              </a:rPr>
              <a:t> değişkene atıyorduk.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Sonra iki değişkenin toplayıp </a:t>
            </a:r>
            <a:r>
              <a:rPr lang="tr-TR" dirty="0" err="1" smtClean="0">
                <a:latin typeface="Garamond" panose="02020404030301010803" pitchFamily="18" charset="0"/>
              </a:rPr>
              <a:t>sonuc</a:t>
            </a:r>
            <a:r>
              <a:rPr lang="tr-TR" dirty="0" smtClean="0">
                <a:latin typeface="Garamond" panose="02020404030301010803" pitchFamily="18" charset="0"/>
              </a:rPr>
              <a:t> isimli bir </a:t>
            </a:r>
            <a:r>
              <a:rPr lang="tr-TR" dirty="0" err="1" smtClean="0">
                <a:latin typeface="Garamond" panose="02020404030301010803" pitchFamily="18" charset="0"/>
              </a:rPr>
              <a:t>double</a:t>
            </a:r>
            <a:r>
              <a:rPr lang="tr-TR" dirty="0" smtClean="0">
                <a:latin typeface="Garamond" panose="02020404030301010803" pitchFamily="18" charset="0"/>
              </a:rPr>
              <a:t> değişkene atıyorduk.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Sonuc</a:t>
            </a:r>
            <a:r>
              <a:rPr lang="tr-TR" dirty="0" smtClean="0">
                <a:latin typeface="Garamond" panose="02020404030301010803" pitchFamily="18" charset="0"/>
              </a:rPr>
              <a:t> değişkenini de (başında = sembolü ekleyerek) </a:t>
            </a:r>
            <a:r>
              <a:rPr lang="tr-TR" dirty="0" err="1" smtClean="0">
                <a:latin typeface="Garamond" panose="02020404030301010803" pitchFamily="18" charset="0"/>
              </a:rPr>
              <a:t>sonucTV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TextView’inde</a:t>
            </a:r>
            <a:r>
              <a:rPr lang="tr-TR" dirty="0" smtClean="0">
                <a:latin typeface="Garamond" panose="02020404030301010803" pitchFamily="18" charset="0"/>
              </a:rPr>
              <a:t> yazdırıyorduk.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386" y="5325425"/>
            <a:ext cx="4152900" cy="1208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14350" y="5400677"/>
            <a:ext cx="3943349" cy="3143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514350" y="5758753"/>
            <a:ext cx="1600200" cy="12567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14350" y="5953124"/>
            <a:ext cx="2009775" cy="1524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5019672" y="5077511"/>
            <a:ext cx="6715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Son olarak da </a:t>
            </a:r>
            <a:r>
              <a:rPr lang="tr-TR" dirty="0" err="1" smtClean="0">
                <a:latin typeface="Garamond" panose="02020404030301010803" pitchFamily="18" charset="0"/>
              </a:rPr>
              <a:t>EditText’lerin</a:t>
            </a:r>
            <a:r>
              <a:rPr lang="tr-TR" dirty="0" smtClean="0">
                <a:latin typeface="Garamond" panose="02020404030301010803" pitchFamily="18" charset="0"/>
              </a:rPr>
              <a:t> içeriğini, yeni sayı girişlerinde kullanıcının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silmekle uğraşmaması için temizliyorduk.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14350" y="6141688"/>
            <a:ext cx="1200150" cy="31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87696" y="446039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2675123" y="15649"/>
            <a:ext cx="6824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DİNLEYİCİ(ONCLICKLISTENER)-2</a:t>
            </a:r>
          </a:p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</p:spTree>
    <p:extLst>
      <p:ext uri="{BB962C8B-B14F-4D97-AF65-F5344CB8AC3E}">
        <p14:creationId xmlns:p14="http://schemas.microsoft.com/office/powerpoint/2010/main" val="19349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4888" y="792473"/>
            <a:ext cx="11162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b="1" dirty="0" smtClean="0">
                <a:latin typeface="Garamond" panose="02020404030301010803" pitchFamily="18" charset="0"/>
              </a:rPr>
              <a:t>Butonların dinleyicisi ortak olduğu için, uygulamamız bu haliyle hangi butona basılırsa basılsın toplama işlemi yapıp yazdıracaktır.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Hangi butona basıldığını ayırt edebilmek için metot çalıştığında parametre olarak verilen </a:t>
            </a:r>
            <a:r>
              <a:rPr lang="tr-TR" sz="2000" dirty="0" err="1" smtClean="0">
                <a:latin typeface="Garamond" panose="02020404030301010803" pitchFamily="18" charset="0"/>
              </a:rPr>
              <a:t>View</a:t>
            </a:r>
            <a:r>
              <a:rPr lang="tr-TR" sz="2000" dirty="0" smtClean="0">
                <a:latin typeface="Garamond" panose="02020404030301010803" pitchFamily="18" charset="0"/>
              </a:rPr>
              <a:t> nesnesini kullanacağız. 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b="1" dirty="0" smtClean="0">
                <a:latin typeface="Garamond" panose="02020404030301010803" pitchFamily="18" charset="0"/>
              </a:rPr>
              <a:t>v</a:t>
            </a:r>
            <a:r>
              <a:rPr lang="tr-TR" sz="2000" dirty="0" smtClean="0">
                <a:latin typeface="Garamond" panose="02020404030301010803" pitchFamily="18" charset="0"/>
              </a:rPr>
              <a:t> olarak isimlendirilmiş bu </a:t>
            </a:r>
            <a:r>
              <a:rPr lang="tr-TR" sz="2000" dirty="0" err="1" smtClean="0">
                <a:latin typeface="Garamond" panose="02020404030301010803" pitchFamily="18" charset="0"/>
              </a:rPr>
              <a:t>View</a:t>
            </a:r>
            <a:r>
              <a:rPr lang="tr-TR" sz="2000" dirty="0" smtClean="0">
                <a:latin typeface="Garamond" panose="02020404030301010803" pitchFamily="18" charset="0"/>
              </a:rPr>
              <a:t> nesnesi; hangi buton tıklandıysa o olmaktadır. 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437612" y="4469130"/>
            <a:ext cx="11239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v isimli </a:t>
            </a:r>
            <a:r>
              <a:rPr lang="tr-TR" dirty="0" err="1">
                <a:latin typeface="Garamond" panose="02020404030301010803" pitchFamily="18" charset="0"/>
              </a:rPr>
              <a:t>View</a:t>
            </a:r>
            <a:r>
              <a:rPr lang="tr-TR" dirty="0">
                <a:latin typeface="Garamond" panose="02020404030301010803" pitchFamily="18" charset="0"/>
              </a:rPr>
              <a:t> nesnesinin </a:t>
            </a:r>
            <a:r>
              <a:rPr lang="tr-TR" dirty="0" err="1">
                <a:latin typeface="Garamond" panose="02020404030301010803" pitchFamily="18" charset="0"/>
              </a:rPr>
              <a:t>id’sini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b="1" dirty="0" err="1">
                <a:latin typeface="Garamond" panose="02020404030301010803" pitchFamily="18" charset="0"/>
              </a:rPr>
              <a:t>getId</a:t>
            </a:r>
            <a:r>
              <a:rPr lang="tr-TR" b="1" dirty="0">
                <a:latin typeface="Garamond" panose="02020404030301010803" pitchFamily="18" charset="0"/>
              </a:rPr>
              <a:t>() </a:t>
            </a:r>
            <a:r>
              <a:rPr lang="tr-TR" dirty="0">
                <a:latin typeface="Garamond" panose="02020404030301010803" pitchFamily="18" charset="0"/>
              </a:rPr>
              <a:t>metodu ile elde edebiliriz. Bunu butonların </a:t>
            </a:r>
            <a:r>
              <a:rPr lang="tr-TR" dirty="0" err="1">
                <a:latin typeface="Garamond" panose="02020404030301010803" pitchFamily="18" charset="0"/>
              </a:rPr>
              <a:t>id’leri</a:t>
            </a:r>
            <a:r>
              <a:rPr lang="tr-TR" dirty="0">
                <a:latin typeface="Garamond" panose="02020404030301010803" pitchFamily="18" charset="0"/>
              </a:rPr>
              <a:t> ile karşılaştırarak hangi butonun tıklandığını ayırt edebiliriz.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Butonların </a:t>
            </a:r>
            <a:r>
              <a:rPr lang="tr-TR" dirty="0" err="1">
                <a:latin typeface="Garamond" panose="02020404030301010803" pitchFamily="18" charset="0"/>
              </a:rPr>
              <a:t>id’lerini</a:t>
            </a:r>
            <a:r>
              <a:rPr lang="tr-TR" dirty="0">
                <a:latin typeface="Garamond" panose="02020404030301010803" pitchFamily="18" charset="0"/>
              </a:rPr>
              <a:t> elde etmek için  yine </a:t>
            </a:r>
            <a:r>
              <a:rPr lang="tr-TR" b="1" i="1" dirty="0" err="1">
                <a:latin typeface="Garamond" panose="02020404030301010803" pitchFamily="18" charset="0"/>
              </a:rPr>
              <a:t>butonAdi.</a:t>
            </a:r>
            <a:r>
              <a:rPr lang="tr-TR" b="1" dirty="0" err="1">
                <a:latin typeface="Garamond" panose="02020404030301010803" pitchFamily="18" charset="0"/>
              </a:rPr>
              <a:t>getId</a:t>
            </a:r>
            <a:r>
              <a:rPr lang="tr-TR" b="1" dirty="0">
                <a:latin typeface="Garamond" panose="02020404030301010803" pitchFamily="18" charset="0"/>
              </a:rPr>
              <a:t>() </a:t>
            </a:r>
            <a:r>
              <a:rPr lang="tr-TR" dirty="0">
                <a:latin typeface="Garamond" panose="02020404030301010803" pitchFamily="18" charset="0"/>
              </a:rPr>
              <a:t>biçiminde yine </a:t>
            </a:r>
            <a:r>
              <a:rPr lang="tr-TR" b="1" dirty="0" err="1">
                <a:latin typeface="Garamond" panose="02020404030301010803" pitchFamily="18" charset="0"/>
              </a:rPr>
              <a:t>getId</a:t>
            </a:r>
            <a:r>
              <a:rPr lang="tr-TR" b="1" dirty="0">
                <a:latin typeface="Garamond" panose="02020404030301010803" pitchFamily="18" charset="0"/>
              </a:rPr>
              <a:t>() </a:t>
            </a:r>
            <a:r>
              <a:rPr lang="tr-TR" dirty="0">
                <a:latin typeface="Garamond" panose="02020404030301010803" pitchFamily="18" charset="0"/>
              </a:rPr>
              <a:t>metodunu kullanabiliriz ya da zaten bildiğimiz </a:t>
            </a:r>
            <a:r>
              <a:rPr lang="tr-TR" b="1" dirty="0" err="1">
                <a:latin typeface="Garamond" panose="02020404030301010803" pitchFamily="18" charset="0"/>
              </a:rPr>
              <a:t>R.id.toplaButon</a:t>
            </a:r>
            <a:r>
              <a:rPr lang="tr-TR" dirty="0">
                <a:latin typeface="Garamond" panose="02020404030301010803" pitchFamily="18" charset="0"/>
              </a:rPr>
              <a:t> vb. değerleri de kullanabiliriz.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538412"/>
            <a:ext cx="4257675" cy="18002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229224" y="2668905"/>
            <a:ext cx="472835" cy="203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2675123" y="15649"/>
            <a:ext cx="6824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DİNLEYİCİ(ONCLICKLISTENER)-2</a:t>
            </a:r>
          </a:p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</p:spTree>
    <p:extLst>
      <p:ext uri="{BB962C8B-B14F-4D97-AF65-F5344CB8AC3E}">
        <p14:creationId xmlns:p14="http://schemas.microsoft.com/office/powerpoint/2010/main" val="7097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6019800" cy="68199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863179" y="1686663"/>
            <a:ext cx="78157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Buna göre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() metodumuzun içeriği yandaki gibi olacaktır.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Hatırlarsak daha önceki yaklaşımla çözümde; topla(), </a:t>
            </a:r>
            <a:r>
              <a:rPr lang="tr-TR" sz="2000" dirty="0" err="1" smtClean="0">
                <a:latin typeface="Garamond" panose="02020404030301010803" pitchFamily="18" charset="0"/>
              </a:rPr>
              <a:t>cikar</a:t>
            </a:r>
            <a:r>
              <a:rPr lang="tr-TR" sz="2000" dirty="0" smtClean="0">
                <a:latin typeface="Garamond" panose="02020404030301010803" pitchFamily="18" charset="0"/>
              </a:rPr>
              <a:t>(), </a:t>
            </a:r>
            <a:r>
              <a:rPr lang="tr-TR" sz="2000" dirty="0" err="1" smtClean="0">
                <a:latin typeface="Garamond" panose="02020404030301010803" pitchFamily="18" charset="0"/>
              </a:rPr>
              <a:t>carp</a:t>
            </a:r>
            <a:r>
              <a:rPr lang="tr-TR" sz="2000" dirty="0" smtClean="0">
                <a:latin typeface="Garamond" panose="02020404030301010803" pitchFamily="18" charset="0"/>
              </a:rPr>
              <a:t>() ve bol()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metotlarının tek bir satır dışındaki (</a:t>
            </a:r>
            <a:r>
              <a:rPr lang="tr-TR" sz="2000" b="1" dirty="0" err="1" smtClean="0">
                <a:latin typeface="Garamond" panose="02020404030301010803" pitchFamily="18" charset="0"/>
              </a:rPr>
              <a:t>sonuc</a:t>
            </a:r>
            <a:r>
              <a:rPr lang="tr-TR" sz="2000" dirty="0" err="1" smtClean="0">
                <a:latin typeface="Garamond" panose="02020404030301010803" pitchFamily="18" charset="0"/>
              </a:rPr>
              <a:t>’un</a:t>
            </a:r>
            <a:r>
              <a:rPr lang="tr-TR" sz="2000" dirty="0" smtClean="0">
                <a:latin typeface="Garamond" panose="02020404030301010803" pitchFamily="18" charset="0"/>
              </a:rPr>
              <a:t> hesaplandığı satır) kodu ortaktı.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697494" y="3306391"/>
            <a:ext cx="75043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Burada ise dört butonu ortak bir dinleyici ile dinledik ve hangi butona 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tıklanırsa tıklansın çalışması gereken ortak kodu yinelemedik. Bir başka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deyişle kodu tekrar kullanmaktan ( </a:t>
            </a:r>
            <a:r>
              <a:rPr lang="tr-TR" sz="2000" dirty="0" err="1" smtClean="0">
                <a:latin typeface="Garamond" panose="02020404030301010803" pitchFamily="18" charset="0"/>
              </a:rPr>
              <a:t>code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reuse</a:t>
            </a:r>
            <a:r>
              <a:rPr lang="tr-TR" sz="2000" dirty="0" smtClean="0">
                <a:latin typeface="Garamond" panose="02020404030301010803" pitchFamily="18" charset="0"/>
              </a:rPr>
              <a:t>) faydalandık.</a:t>
            </a:r>
            <a:endParaRPr lang="tr-TR" sz="2000" dirty="0"/>
          </a:p>
        </p:txBody>
      </p:sp>
      <p:sp>
        <p:nvSpPr>
          <p:cNvPr id="10" name="Dikdörtgen 9"/>
          <p:cNvSpPr/>
          <p:nvPr/>
        </p:nvSpPr>
        <p:spPr>
          <a:xfrm>
            <a:off x="3863179" y="981831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5371381" y="0"/>
            <a:ext cx="6820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DİNLEYİCİ(ONCLICKLISTENER)-2</a:t>
            </a:r>
          </a:p>
          <a:p>
            <a:pPr algn="ctr"/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</p:spTree>
    <p:extLst>
      <p:ext uri="{BB962C8B-B14F-4D97-AF65-F5344CB8AC3E}">
        <p14:creationId xmlns:p14="http://schemas.microsoft.com/office/powerpoint/2010/main" val="3867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39" y="3251724"/>
            <a:ext cx="5495183" cy="318463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18120" y="853087"/>
            <a:ext cx="11749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Uygulama geliştirirken görselliğin yanı sıra işlevsellik ve etkileşim (</a:t>
            </a:r>
            <a:r>
              <a:rPr lang="tr-TR" dirty="0" err="1">
                <a:latin typeface="Garamond" panose="02020404030301010803" pitchFamily="18" charset="0"/>
              </a:rPr>
              <a:t>interactivity</a:t>
            </a:r>
            <a:r>
              <a:rPr lang="tr-TR" dirty="0">
                <a:latin typeface="Garamond" panose="02020404030301010803" pitchFamily="18" charset="0"/>
              </a:rPr>
              <a:t>) de katmak amacımızdır. Bunun için kullanıcı dokunmatik ekranda tıklama, sürükleme, kaydırma gibi eylemler ile etkileşime geçer. Bu etkileşimler içinde en yaygın kullanılan eylem tıklamadır.  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Bir görsele tıklandığında ne yapmak istediğimizi tanımlamak için kullanılan ikinci yaklaşım </a:t>
            </a:r>
            <a:r>
              <a:rPr lang="tr-TR" dirty="0" err="1">
                <a:latin typeface="Garamond" panose="02020404030301010803" pitchFamily="18" charset="0"/>
              </a:rPr>
              <a:t>OnClickListener</a:t>
            </a:r>
            <a:r>
              <a:rPr lang="tr-TR" dirty="0">
                <a:latin typeface="Garamond" panose="02020404030301010803" pitchFamily="18" charset="0"/>
              </a:rPr>
              <a:t> (tıklama dinleyici, burada kısaca dinleyici diyeceğiz) </a:t>
            </a:r>
            <a:r>
              <a:rPr lang="tr-TR" dirty="0" err="1">
                <a:latin typeface="Garamond" panose="02020404030301010803" pitchFamily="18" charset="0"/>
              </a:rPr>
              <a:t>arayüzünü</a:t>
            </a:r>
            <a:r>
              <a:rPr lang="tr-TR" dirty="0">
                <a:latin typeface="Garamond" panose="02020404030301010803" pitchFamily="18" charset="0"/>
              </a:rPr>
              <a:t> (</a:t>
            </a:r>
            <a:r>
              <a:rPr lang="tr-TR" dirty="0" err="1">
                <a:latin typeface="Garamond" panose="02020404030301010803" pitchFamily="18" charset="0"/>
              </a:rPr>
              <a:t>interface</a:t>
            </a:r>
            <a:r>
              <a:rPr lang="tr-TR" dirty="0">
                <a:latin typeface="Garamond" panose="02020404030301010803" pitchFamily="18" charset="0"/>
              </a:rPr>
              <a:t>) kullanmaktır.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</a:t>
            </a:r>
            <a:r>
              <a:rPr lang="tr-TR" dirty="0" smtClean="0">
                <a:latin typeface="Garamond" panose="02020404030301010803" pitchFamily="18" charset="0"/>
              </a:rPr>
              <a:t> (</a:t>
            </a:r>
            <a:r>
              <a:rPr lang="tr-TR" dirty="0" err="1" smtClean="0">
                <a:latin typeface="Garamond" panose="02020404030301010803" pitchFamily="18" charset="0"/>
              </a:rPr>
              <a:t>interface</a:t>
            </a:r>
            <a:r>
              <a:rPr lang="tr-TR" dirty="0" smtClean="0">
                <a:latin typeface="Garamond" panose="02020404030301010803" pitchFamily="18" charset="0"/>
              </a:rPr>
              <a:t>) </a:t>
            </a:r>
            <a:r>
              <a:rPr lang="tr-TR" b="1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isminde bir metoda sahiptir. </a:t>
            </a:r>
            <a:r>
              <a:rPr lang="tr-TR" dirty="0">
                <a:latin typeface="Garamond" panose="02020404030301010803" pitchFamily="18" charset="0"/>
              </a:rPr>
              <a:t>Bu metot </a:t>
            </a:r>
            <a:r>
              <a:rPr lang="tr-TR" dirty="0" smtClean="0">
                <a:latin typeface="Garamond" panose="02020404030301010803" pitchFamily="18" charset="0"/>
              </a:rPr>
              <a:t>bir tıklama ile tetiklenecektir. 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endParaRPr lang="tr-TR" dirty="0" smtClean="0">
              <a:latin typeface="Garamond" panose="02020404030301010803" pitchFamily="18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45869" y="0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C000"/>
                </a:solidFill>
                <a:latin typeface="Garamond" panose="02020404030301010803" pitchFamily="18" charset="0"/>
              </a:rPr>
              <a:t>TIKLAMA DİNLEYİCİ(ONCLICKLISTENER)-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1</a:t>
            </a:r>
          </a:p>
          <a:p>
            <a:pPr algn="ctr"/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Uygulayan Dahili Bir Sınıf Tanımlamak</a:t>
            </a:r>
            <a:endParaRPr lang="tr-TR" sz="22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6264" y="3715409"/>
            <a:ext cx="6227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Bu </a:t>
            </a:r>
            <a:r>
              <a:rPr lang="tr-TR" dirty="0" err="1">
                <a:latin typeface="Garamond" panose="02020404030301010803" pitchFamily="18" charset="0"/>
              </a:rPr>
              <a:t>arayüzü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uygulayan (</a:t>
            </a:r>
            <a:r>
              <a:rPr lang="tr-TR" dirty="0" err="1" smtClean="0">
                <a:latin typeface="Garamond" panose="02020404030301010803" pitchFamily="18" charset="0"/>
              </a:rPr>
              <a:t>implement</a:t>
            </a:r>
            <a:r>
              <a:rPr lang="tr-TR" dirty="0" smtClean="0">
                <a:latin typeface="Garamond" panose="02020404030301010803" pitchFamily="18" charset="0"/>
              </a:rPr>
              <a:t> eden) </a:t>
            </a:r>
            <a:r>
              <a:rPr lang="tr-TR" dirty="0">
                <a:latin typeface="Garamond" panose="02020404030301010803" pitchFamily="18" charset="0"/>
              </a:rPr>
              <a:t>bir </a:t>
            </a:r>
            <a:r>
              <a:rPr lang="tr-TR" dirty="0" smtClean="0">
                <a:latin typeface="Garamond" panose="02020404030301010803" pitchFamily="18" charset="0"/>
              </a:rPr>
              <a:t>sınıf demek zorunlu olarak </a:t>
            </a:r>
            <a:r>
              <a:rPr lang="tr-TR" b="1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metoduna sahip bir sınıf demektir. </a:t>
            </a:r>
            <a:r>
              <a:rPr lang="tr-TR" b="1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metodunu örtmemiz </a:t>
            </a:r>
            <a:r>
              <a:rPr lang="tr-TR" dirty="0">
                <a:latin typeface="Garamond" panose="02020404030301010803" pitchFamily="18" charset="0"/>
              </a:rPr>
              <a:t>(gövdesini yazmamız) </a:t>
            </a:r>
            <a:r>
              <a:rPr lang="tr-TR" b="1" dirty="0" smtClean="0">
                <a:latin typeface="Garamond" panose="02020404030301010803" pitchFamily="18" charset="0"/>
              </a:rPr>
              <a:t>mecburi</a:t>
            </a:r>
            <a:r>
              <a:rPr lang="tr-TR" dirty="0" smtClean="0">
                <a:latin typeface="Garamond" panose="02020404030301010803" pitchFamily="18" charset="0"/>
              </a:rPr>
              <a:t> kılınır. 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</a:t>
            </a:r>
            <a:r>
              <a:rPr lang="tr-TR" dirty="0" err="1">
                <a:latin typeface="Garamond" panose="02020404030301010803" pitchFamily="18" charset="0"/>
              </a:rPr>
              <a:t>interface’i</a:t>
            </a:r>
            <a:r>
              <a:rPr lang="tr-TR" dirty="0">
                <a:latin typeface="Garamond" panose="02020404030301010803" pitchFamily="18" charset="0"/>
              </a:rPr>
              <a:t> uygulayan sınıfımızdan bir nesne oluşturup (dinleyici) bir görsele (örneğin bir butona) atarız. Sonuçta görsel (buton) tıklandığında </a:t>
            </a:r>
            <a:r>
              <a:rPr lang="tr-TR" b="1" dirty="0" err="1">
                <a:latin typeface="Garamond" panose="02020404030301010803" pitchFamily="18" charset="0"/>
              </a:rPr>
              <a:t>onClick</a:t>
            </a:r>
            <a:r>
              <a:rPr lang="tr-TR" dirty="0">
                <a:latin typeface="Garamond" panose="02020404030301010803" pitchFamily="18" charset="0"/>
              </a:rPr>
              <a:t> metodunun içindeki kod çalıştırılır.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07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3163487"/>
            <a:ext cx="3838575" cy="24574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5274" y="850102"/>
            <a:ext cx="12036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yaklaşımda önceki yaklaşımdan farklı olarak </a:t>
            </a:r>
            <a:r>
              <a:rPr lang="tr-TR" sz="2000" b="1" dirty="0" smtClean="0">
                <a:latin typeface="Garamond" panose="02020404030301010803" pitchFamily="18" charset="0"/>
              </a:rPr>
              <a:t>butonlara </a:t>
            </a:r>
            <a:r>
              <a:rPr lang="tr-TR" sz="2000" b="1" dirty="0" err="1" smtClean="0">
                <a:latin typeface="Garamond" panose="02020404030301010803" pitchFamily="18" charset="0"/>
              </a:rPr>
              <a:t>id</a:t>
            </a:r>
            <a:r>
              <a:rPr lang="tr-TR" sz="2000" b="1" dirty="0" smtClean="0">
                <a:latin typeface="Garamond" panose="02020404030301010803" pitchFamily="18" charset="0"/>
              </a:rPr>
              <a:t> vermek zorundayız.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OnClickListener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arayüzü</a:t>
            </a:r>
            <a:r>
              <a:rPr lang="tr-TR" sz="2000" dirty="0" smtClean="0">
                <a:latin typeface="Garamond" panose="02020404030301010803" pitchFamily="18" charset="0"/>
              </a:rPr>
              <a:t> 3 biçimde kullanılabilir. İlk kullanım biçimine, daha önce yaptığımız örnek üzerinden bakalım.</a:t>
            </a:r>
          </a:p>
          <a:p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xml’deki</a:t>
            </a:r>
            <a:r>
              <a:rPr lang="tr-TR" sz="2000" dirty="0" smtClean="0">
                <a:latin typeface="Garamond" panose="02020404030301010803" pitchFamily="18" charset="0"/>
              </a:rPr>
              <a:t> görsellerimizi Java’da tanıtmamız gerekir. Bunlar için önce kullanacağımız Java değişkenlerini deklare edelim.</a:t>
            </a:r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670560" y="5776390"/>
            <a:ext cx="10534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b="1" dirty="0" err="1" smtClean="0">
                <a:latin typeface="Garamond" panose="02020404030301010803" pitchFamily="18" charset="0"/>
              </a:rPr>
              <a:t>onCreate</a:t>
            </a:r>
            <a:r>
              <a:rPr lang="tr-TR" sz="2000" b="1" dirty="0" smtClean="0">
                <a:latin typeface="Garamond" panose="02020404030301010803" pitchFamily="18" charset="0"/>
              </a:rPr>
              <a:t>() </a:t>
            </a:r>
            <a:r>
              <a:rPr lang="tr-TR" sz="2000" dirty="0">
                <a:latin typeface="Garamond" panose="02020404030301010803" pitchFamily="18" charset="0"/>
              </a:rPr>
              <a:t>metodu </a:t>
            </a:r>
            <a:r>
              <a:rPr lang="tr-TR" sz="2000" dirty="0" smtClean="0">
                <a:latin typeface="Garamond" panose="02020404030301010803" pitchFamily="18" charset="0"/>
              </a:rPr>
              <a:t>içerisinde, </a:t>
            </a:r>
            <a:r>
              <a:rPr lang="tr-TR" sz="2000" dirty="0" err="1" smtClean="0">
                <a:latin typeface="Garamond" panose="02020404030301010803" pitchFamily="18" charset="0"/>
              </a:rPr>
              <a:t>xml’deki</a:t>
            </a:r>
            <a:r>
              <a:rPr lang="tr-TR" sz="2000" dirty="0" smtClean="0">
                <a:latin typeface="Garamond" panose="02020404030301010803" pitchFamily="18" charset="0"/>
              </a:rPr>
              <a:t> görselleri </a:t>
            </a:r>
            <a:r>
              <a:rPr lang="tr-TR" sz="2000" dirty="0" err="1" smtClean="0">
                <a:latin typeface="Garamond" panose="02020404030301010803" pitchFamily="18" charset="0"/>
              </a:rPr>
              <a:t>id’leri</a:t>
            </a:r>
            <a:r>
              <a:rPr lang="tr-TR" sz="2000" dirty="0" smtClean="0">
                <a:latin typeface="Garamond" panose="02020404030301010803" pitchFamily="18" charset="0"/>
              </a:rPr>
              <a:t> ile bularak  Java değişkenlerine atayalım.</a:t>
            </a:r>
            <a:endParaRPr lang="tr-TR" sz="2000" dirty="0">
              <a:latin typeface="Garamond" panose="02020404030301010803" pitchFamily="18" charset="0"/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1121434" y="3503606"/>
            <a:ext cx="2018581" cy="3955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51" y="3527087"/>
            <a:ext cx="1819275" cy="36195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46" y="4756815"/>
            <a:ext cx="3124200" cy="3810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649" y="2860205"/>
            <a:ext cx="4430804" cy="2760732"/>
          </a:xfrm>
          <a:prstGeom prst="rect">
            <a:avLst/>
          </a:prstGeom>
        </p:spPr>
      </p:pic>
      <p:sp>
        <p:nvSpPr>
          <p:cNvPr id="11" name="Yuvarlatılmış Dikdörtgen 10"/>
          <p:cNvSpPr/>
          <p:nvPr/>
        </p:nvSpPr>
        <p:spPr>
          <a:xfrm>
            <a:off x="1291746" y="4790153"/>
            <a:ext cx="3124200" cy="31432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545869" y="0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C000"/>
                </a:solidFill>
                <a:latin typeface="Garamond" panose="02020404030301010803" pitchFamily="18" charset="0"/>
              </a:rPr>
              <a:t>TIKLAMA DİNLEYİCİ(ONCLICKLISTENER)-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1</a:t>
            </a:r>
          </a:p>
          <a:p>
            <a:pPr algn="ctr"/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Uygulayan Dahili Bir Sınıf Tanımlamak</a:t>
            </a:r>
            <a:endParaRPr lang="tr-TR" sz="22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5348713" y="3163487"/>
            <a:ext cx="101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93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1193" y="848411"/>
            <a:ext cx="11889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İlk yöntemimizde; </a:t>
            </a:r>
            <a:r>
              <a:rPr lang="tr-TR" sz="2000" dirty="0">
                <a:latin typeface="Garamond" panose="02020404030301010803" pitchFamily="18" charset="0"/>
              </a:rPr>
              <a:t>aktivitemizin içerisine (MainActivity.java dosyasına) </a:t>
            </a:r>
            <a:r>
              <a:rPr lang="tr-TR" sz="2000" dirty="0" err="1">
                <a:latin typeface="Garamond" panose="02020404030301010803" pitchFamily="18" charset="0"/>
              </a:rPr>
              <a:t>View.OnClickListener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err="1">
                <a:latin typeface="Garamond" panose="02020404030301010803" pitchFamily="18" charset="0"/>
              </a:rPr>
              <a:t>arayüzünü</a:t>
            </a:r>
            <a:r>
              <a:rPr lang="tr-TR" sz="2000" dirty="0">
                <a:latin typeface="Garamond" panose="02020404030301010803" pitchFamily="18" charset="0"/>
              </a:rPr>
              <a:t> uygulayan </a:t>
            </a:r>
            <a:r>
              <a:rPr lang="tr-TR" sz="2000" dirty="0" smtClean="0">
                <a:latin typeface="Garamond" panose="02020404030301010803" pitchFamily="18" charset="0"/>
              </a:rPr>
              <a:t>(</a:t>
            </a:r>
            <a:r>
              <a:rPr lang="tr-TR" sz="2000" dirty="0" err="1" smtClean="0">
                <a:latin typeface="Garamond" panose="02020404030301010803" pitchFamily="18" charset="0"/>
              </a:rPr>
              <a:t>implement</a:t>
            </a:r>
            <a:r>
              <a:rPr lang="tr-TR" sz="2000" dirty="0" smtClean="0">
                <a:latin typeface="Garamond" panose="02020404030301010803" pitchFamily="18" charset="0"/>
              </a:rPr>
              <a:t> eden) dahili (iç) bir sınıf (Inner Class) tanımlarız. Bu sınıfı dahili tanımlamamızın nedeni en başta deklare ettiğimiz global değişkenlerin (bu örnekte </a:t>
            </a:r>
            <a:r>
              <a:rPr lang="tr-TR" sz="2000" i="1" dirty="0" err="1" smtClean="0">
                <a:latin typeface="Garamond" panose="02020404030301010803" pitchFamily="18" charset="0"/>
              </a:rPr>
              <a:t>yazdirButon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ve </a:t>
            </a:r>
            <a:r>
              <a:rPr lang="tr-TR" sz="2000" i="1" dirty="0" err="1" smtClean="0">
                <a:latin typeface="Garamond" panose="02020404030301010803" pitchFamily="18" charset="0"/>
              </a:rPr>
              <a:t>mesajTV</a:t>
            </a:r>
            <a:r>
              <a:rPr lang="tr-TR" sz="2000" dirty="0" smtClean="0">
                <a:latin typeface="Garamond" panose="02020404030301010803" pitchFamily="18" charset="0"/>
              </a:rPr>
              <a:t>) , bu sınıf içinde de tanınıyor olmasıdır.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985163" y="40391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Daha sonra bu sınıftan oluşturacağımız bir nesneyi, dinleyeceğimiz (tıklandığında bir metodu çalıştırmak isteyeceğimiz) görsele (butona) atayabiliriz.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0" y="2377297"/>
            <a:ext cx="3867150" cy="43815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8" y="5253847"/>
            <a:ext cx="3848100" cy="118110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52091" y="5253847"/>
            <a:ext cx="4097547" cy="1181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Yuvarlatılmış Dikdörtgen 14"/>
          <p:cNvSpPr/>
          <p:nvPr/>
        </p:nvSpPr>
        <p:spPr>
          <a:xfrm>
            <a:off x="911627" y="4372784"/>
            <a:ext cx="3050773" cy="39052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5" y="4402167"/>
            <a:ext cx="2924175" cy="333375"/>
          </a:xfrm>
          <a:prstGeom prst="rect">
            <a:avLst/>
          </a:prstGeom>
        </p:spPr>
      </p:pic>
      <p:sp>
        <p:nvSpPr>
          <p:cNvPr id="18" name="Metin kutusu 17"/>
          <p:cNvSpPr txBox="1"/>
          <p:nvPr/>
        </p:nvSpPr>
        <p:spPr>
          <a:xfrm>
            <a:off x="545869" y="0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C000"/>
                </a:solidFill>
                <a:latin typeface="Garamond" panose="02020404030301010803" pitchFamily="18" charset="0"/>
              </a:rPr>
              <a:t>TIKLAMA DİNLEYİCİ(ONCLICKLISTENER)-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1</a:t>
            </a:r>
          </a:p>
          <a:p>
            <a:pPr algn="ctr"/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Uygulayan Dahili Bir Sınıf Tanımlamak</a:t>
            </a:r>
            <a:endParaRPr lang="tr-TR" sz="22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40140" y="1905242"/>
            <a:ext cx="101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55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98" y="3095180"/>
            <a:ext cx="2113321" cy="36368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10" y="3095179"/>
            <a:ext cx="2045486" cy="362908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91193" y="848411"/>
            <a:ext cx="118899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Özetle </a:t>
            </a:r>
            <a:r>
              <a:rPr lang="tr-TR" sz="2000" dirty="0" err="1" smtClean="0">
                <a:latin typeface="Garamond" panose="02020404030301010803" pitchFamily="18" charset="0"/>
              </a:rPr>
              <a:t>View.OnClickListener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arayüzünü</a:t>
            </a:r>
            <a:r>
              <a:rPr lang="tr-TR" sz="2000" dirty="0" smtClean="0">
                <a:latin typeface="Garamond" panose="02020404030301010803" pitchFamily="18" charset="0"/>
              </a:rPr>
              <a:t> uygulayan (dolayısıyla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 isimli bir metodu olan) </a:t>
            </a:r>
            <a:r>
              <a:rPr lang="tr-TR" sz="2000" b="1" i="1" dirty="0" smtClean="0">
                <a:latin typeface="Garamond" panose="02020404030301010803" pitchFamily="18" charset="0"/>
              </a:rPr>
              <a:t>Dinleyici</a:t>
            </a:r>
            <a:r>
              <a:rPr lang="tr-TR" sz="2000" dirty="0" smtClean="0">
                <a:latin typeface="Garamond" panose="02020404030301010803" pitchFamily="18" charset="0"/>
              </a:rPr>
              <a:t> sınıfından oluşturduğumuz </a:t>
            </a:r>
            <a:r>
              <a:rPr lang="tr-TR" sz="2000" b="1" i="1" dirty="0" smtClean="0">
                <a:latin typeface="Garamond" panose="02020404030301010803" pitchFamily="18" charset="0"/>
              </a:rPr>
              <a:t>dinleyici</a:t>
            </a:r>
            <a:r>
              <a:rPr lang="tr-TR" sz="2000" dirty="0" smtClean="0">
                <a:latin typeface="Garamond" panose="02020404030301010803" pitchFamily="18" charset="0"/>
              </a:rPr>
              <a:t> ismindeki  nesneyi  butonumuza atadık.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Sonuçta butona tıkladığımızda, bu dinleyici nesnesinin ait olduğu sınıftaki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 metodu çalıştırılacak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 ve </a:t>
            </a:r>
            <a:r>
              <a:rPr lang="tr-TR" sz="2000" dirty="0" err="1" smtClean="0">
                <a:latin typeface="Garamond" panose="02020404030301010803" pitchFamily="18" charset="0"/>
              </a:rPr>
              <a:t>TextView’e</a:t>
            </a:r>
            <a:r>
              <a:rPr lang="tr-TR" sz="2000" dirty="0" smtClean="0">
                <a:latin typeface="Garamond" panose="02020404030301010803" pitchFamily="18" charset="0"/>
              </a:rPr>
              <a:t> «HELLO WORLD» </a:t>
            </a:r>
            <a:r>
              <a:rPr lang="tr-TR" sz="2000" dirty="0" err="1" smtClean="0">
                <a:latin typeface="Garamond" panose="02020404030301010803" pitchFamily="18" charset="0"/>
              </a:rPr>
              <a:t>stringi</a:t>
            </a:r>
            <a:r>
              <a:rPr lang="tr-TR" sz="2000" dirty="0" smtClean="0">
                <a:latin typeface="Garamond" panose="02020404030301010803" pitchFamily="18" charset="0"/>
              </a:rPr>
              <a:t> yazdırılacaktır. Daha sonra tekrar tıklarsak yine metot çalıştırılacaktır. 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 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     Ancak aynı mesaj yazdırılacağı için değişikliği fark etmeyebiliriz. 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 </a:t>
            </a:r>
            <a:endParaRPr lang="tr-TR" sz="2000" dirty="0">
              <a:latin typeface="Garamond" panose="02020404030301010803" pitchFamily="18" charset="0"/>
            </a:endParaRPr>
          </a:p>
        </p:txBody>
      </p:sp>
      <p:sp>
        <p:nvSpPr>
          <p:cNvPr id="7" name="Sağ Ok 6"/>
          <p:cNvSpPr/>
          <p:nvPr/>
        </p:nvSpPr>
        <p:spPr>
          <a:xfrm>
            <a:off x="4060385" y="3706813"/>
            <a:ext cx="2638425" cy="84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4442590" y="342826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butona tıklanınca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45869" y="0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C000"/>
                </a:solidFill>
                <a:latin typeface="Garamond" panose="02020404030301010803" pitchFamily="18" charset="0"/>
              </a:rPr>
              <a:t>TIKLAMA DİNLEYİCİ(ONCLICKLISTENER)-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1</a:t>
            </a:r>
          </a:p>
          <a:p>
            <a:pPr algn="ctr"/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Uygulayan Dahili Bir Sınıf Tanımlamak</a:t>
            </a:r>
            <a:endParaRPr lang="tr-TR" sz="22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794513" y="2937780"/>
            <a:ext cx="101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43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Resi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2" y="1668293"/>
            <a:ext cx="3781425" cy="487680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62" y="43346"/>
            <a:ext cx="4616887" cy="3695249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18140" y="139714"/>
            <a:ext cx="7398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Şimdi örneğimizi biraz değiştirelim. Butona tıklandığında sabit bir mesajı yazdırmak yerine bir </a:t>
            </a:r>
            <a:r>
              <a:rPr lang="tr-TR" dirty="0" err="1" smtClean="0">
                <a:latin typeface="Garamond" panose="02020404030301010803" pitchFamily="18" charset="0"/>
              </a:rPr>
              <a:t>EditText</a:t>
            </a:r>
            <a:r>
              <a:rPr lang="tr-TR" dirty="0" smtClean="0">
                <a:latin typeface="Garamond" panose="02020404030301010803" pitchFamily="18" charset="0"/>
              </a:rPr>
              <a:t> ile kullanıcıdan alacağımız bir </a:t>
            </a:r>
            <a:r>
              <a:rPr lang="tr-TR" dirty="0" err="1" smtClean="0">
                <a:latin typeface="Garamond" panose="02020404030301010803" pitchFamily="18" charset="0"/>
              </a:rPr>
              <a:t>stringi</a:t>
            </a:r>
            <a:r>
              <a:rPr lang="tr-TR" dirty="0" smtClean="0">
                <a:latin typeface="Garamond" panose="02020404030301010803" pitchFamily="18" charset="0"/>
              </a:rPr>
              <a:t> yazdıralım. Bunun için </a:t>
            </a:r>
            <a:r>
              <a:rPr lang="tr-TR" dirty="0" err="1" smtClean="0">
                <a:latin typeface="Garamond" panose="02020404030301010803" pitchFamily="18" charset="0"/>
              </a:rPr>
              <a:t>xml</a:t>
            </a:r>
            <a:r>
              <a:rPr lang="tr-TR" dirty="0" smtClean="0">
                <a:latin typeface="Garamond" panose="02020404030301010803" pitchFamily="18" charset="0"/>
              </a:rPr>
              <a:t> dosyamıza bir </a:t>
            </a:r>
            <a:r>
              <a:rPr lang="tr-TR" dirty="0" err="1" smtClean="0">
                <a:latin typeface="Garamond" panose="02020404030301010803" pitchFamily="18" charset="0"/>
              </a:rPr>
              <a:t>EditText</a:t>
            </a:r>
            <a:r>
              <a:rPr lang="tr-TR" dirty="0" smtClean="0">
                <a:latin typeface="Garamond" panose="02020404030301010803" pitchFamily="18" charset="0"/>
              </a:rPr>
              <a:t> ekleyip, buna bir </a:t>
            </a:r>
            <a:r>
              <a:rPr lang="tr-TR" dirty="0" err="1" smtClean="0">
                <a:latin typeface="Garamond" panose="02020404030301010803" pitchFamily="18" charset="0"/>
              </a:rPr>
              <a:t>id</a:t>
            </a:r>
            <a:r>
              <a:rPr lang="tr-TR" dirty="0" smtClean="0">
                <a:latin typeface="Garamond" panose="02020404030301010803" pitchFamily="18" charset="0"/>
              </a:rPr>
              <a:t> veriyoruz.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267789" y="3341716"/>
            <a:ext cx="69759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Aktivitemizde (Java </a:t>
            </a:r>
            <a:r>
              <a:rPr lang="tr-TR" dirty="0" err="1" smtClean="0">
                <a:latin typeface="Garamond" panose="02020404030301010803" pitchFamily="18" charset="0"/>
              </a:rPr>
              <a:t>MainActivity.java’da</a:t>
            </a:r>
            <a:r>
              <a:rPr lang="tr-TR" dirty="0" smtClean="0">
                <a:latin typeface="Garamond" panose="02020404030301010803" pitchFamily="18" charset="0"/>
              </a:rPr>
              <a:t>) bu yeni görseli de deklare edip,</a:t>
            </a:r>
          </a:p>
          <a:p>
            <a:pPr>
              <a:buClr>
                <a:srgbClr val="0070C0"/>
              </a:buClr>
            </a:pPr>
            <a:r>
              <a:rPr lang="tr-TR" dirty="0" smtClean="0">
                <a:latin typeface="Garamond" panose="02020404030301010803" pitchFamily="18" charset="0"/>
              </a:rPr>
              <a:t> atamasını yapmamız gerekir.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sonra dinleyici sınıfımızın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metodunu güncelleyelim.  Bu</a:t>
            </a:r>
          </a:p>
          <a:p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    defa </a:t>
            </a:r>
            <a:r>
              <a:rPr lang="tr-T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tr-TR" dirty="0" err="1">
                <a:latin typeface="Consolas" panose="020B0609020204030204" pitchFamily="49" charset="0"/>
                <a:cs typeface="Arial" panose="020B0604020202020204" pitchFamily="34" charset="0"/>
              </a:rPr>
              <a:t>esajET</a:t>
            </a:r>
            <a:r>
              <a:rPr lang="tr-TR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EditText</a:t>
            </a:r>
            <a:r>
              <a:rPr lang="tr-TR" dirty="0" smtClean="0">
                <a:latin typeface="Garamond" panose="02020404030301010803" pitchFamily="18" charset="0"/>
              </a:rPr>
              <a:t> kutusundan bilgiyi alıp </a:t>
            </a:r>
            <a:r>
              <a:rPr lang="tr-TR" dirty="0" err="1" smtClean="0">
                <a:latin typeface="Garamond" panose="02020404030301010803" pitchFamily="18" charset="0"/>
              </a:rPr>
              <a:t>stringe</a:t>
            </a:r>
            <a:r>
              <a:rPr lang="tr-TR" dirty="0" smtClean="0">
                <a:latin typeface="Garamond" panose="02020404030301010803" pitchFamily="18" charset="0"/>
              </a:rPr>
              <a:t> dönüştürüyoruz.</a:t>
            </a:r>
          </a:p>
          <a:p>
            <a:r>
              <a:rPr lang="tr-TR" dirty="0"/>
              <a:t> </a:t>
            </a:r>
            <a:endParaRPr lang="tr-TR" dirty="0" smtClean="0"/>
          </a:p>
        </p:txBody>
      </p:sp>
      <p:sp>
        <p:nvSpPr>
          <p:cNvPr id="22" name="Dikdörtgen 21"/>
          <p:cNvSpPr/>
          <p:nvPr/>
        </p:nvSpPr>
        <p:spPr>
          <a:xfrm>
            <a:off x="4267789" y="5449252"/>
            <a:ext cx="58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sonra bu </a:t>
            </a:r>
            <a:r>
              <a:rPr lang="tr-TR" dirty="0" err="1">
                <a:latin typeface="Garamond" panose="02020404030301010803" pitchFamily="18" charset="0"/>
              </a:rPr>
              <a:t>stringi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err="1">
                <a:latin typeface="Consolas" panose="020B0609020204030204" pitchFamily="49" charset="0"/>
                <a:cs typeface="Arial" panose="020B0604020202020204" pitchFamily="34" charset="0"/>
              </a:rPr>
              <a:t>mesajTV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>
                <a:latin typeface="Garamond" panose="02020404030301010803" pitchFamily="18" charset="0"/>
              </a:rPr>
              <a:t>TextView’ine</a:t>
            </a:r>
            <a:r>
              <a:rPr lang="tr-TR" dirty="0">
                <a:latin typeface="Garamond" panose="02020404030301010803" pitchFamily="18" charset="0"/>
              </a:rPr>
              <a:t> yazdırıyoruz.</a:t>
            </a:r>
          </a:p>
        </p:txBody>
      </p:sp>
      <p:pic>
        <p:nvPicPr>
          <p:cNvPr id="26" name="Resi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891" y="970633"/>
            <a:ext cx="3114675" cy="857250"/>
          </a:xfrm>
          <a:prstGeom prst="rect">
            <a:avLst/>
          </a:prstGeom>
        </p:spPr>
      </p:pic>
      <p:sp>
        <p:nvSpPr>
          <p:cNvPr id="14" name="Yuvarlatılmış Dikdörtgen 13"/>
          <p:cNvSpPr/>
          <p:nvPr/>
        </p:nvSpPr>
        <p:spPr>
          <a:xfrm>
            <a:off x="7758886" y="970633"/>
            <a:ext cx="3036369" cy="87525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65" y="2334377"/>
            <a:ext cx="1733550" cy="190500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65" y="3835548"/>
            <a:ext cx="2352675" cy="161925"/>
          </a:xfrm>
          <a:prstGeom prst="rect">
            <a:avLst/>
          </a:prstGeom>
        </p:spPr>
      </p:pic>
      <p:sp>
        <p:nvSpPr>
          <p:cNvPr id="24" name="Yuvarlatılmış Dikdörtgen 23"/>
          <p:cNvSpPr/>
          <p:nvPr/>
        </p:nvSpPr>
        <p:spPr>
          <a:xfrm>
            <a:off x="350565" y="2333625"/>
            <a:ext cx="1771650" cy="1912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Yuvarlatılmış Dikdörtgen 24"/>
          <p:cNvSpPr/>
          <p:nvPr/>
        </p:nvSpPr>
        <p:spPr>
          <a:xfrm>
            <a:off x="613660" y="3835547"/>
            <a:ext cx="2436086" cy="16192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2" name="Resim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06" y="5559161"/>
            <a:ext cx="2733675" cy="171450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06" y="5763274"/>
            <a:ext cx="1590675" cy="142875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205" y="5910088"/>
            <a:ext cx="1438275" cy="171450"/>
          </a:xfrm>
          <a:prstGeom prst="rect">
            <a:avLst/>
          </a:prstGeom>
        </p:spPr>
      </p:pic>
      <p:sp>
        <p:nvSpPr>
          <p:cNvPr id="35" name="Yuvarlatılmış Dikdörtgen 34"/>
          <p:cNvSpPr/>
          <p:nvPr/>
        </p:nvSpPr>
        <p:spPr>
          <a:xfrm>
            <a:off x="850205" y="5577462"/>
            <a:ext cx="2753254" cy="138646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Yuvarlatılmış Dikdörtgen 35"/>
          <p:cNvSpPr/>
          <p:nvPr/>
        </p:nvSpPr>
        <p:spPr>
          <a:xfrm>
            <a:off x="825562" y="5763274"/>
            <a:ext cx="1495363" cy="142875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4286231" y="6063237"/>
            <a:ext cx="593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Son olarak mesaj girdiğimiz </a:t>
            </a:r>
            <a:r>
              <a:rPr lang="tr-TR" dirty="0" err="1" smtClean="0">
                <a:latin typeface="Garamond" panose="02020404030301010803" pitchFamily="18" charset="0"/>
              </a:rPr>
              <a:t>EditText’in</a:t>
            </a:r>
            <a:r>
              <a:rPr lang="tr-TR" dirty="0" smtClean="0">
                <a:latin typeface="Garamond" panose="02020404030301010803" pitchFamily="18" charset="0"/>
              </a:rPr>
              <a:t> içini temizleyebiliriz.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38" name="Yuvarlatılmış Dikdörtgen 37"/>
          <p:cNvSpPr/>
          <p:nvPr/>
        </p:nvSpPr>
        <p:spPr>
          <a:xfrm>
            <a:off x="850205" y="5933582"/>
            <a:ext cx="1412119" cy="124461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5174677" y="1518164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17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35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36" y="1452071"/>
            <a:ext cx="3095096" cy="527312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" y="1413164"/>
            <a:ext cx="3053039" cy="535085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356680" y="3184814"/>
            <a:ext cx="48512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EditText</a:t>
            </a:r>
            <a:r>
              <a:rPr lang="tr-TR" sz="2000" dirty="0" smtClean="0">
                <a:latin typeface="Garamond" panose="02020404030301010803" pitchFamily="18" charset="0"/>
              </a:rPr>
              <a:t> tanımında </a:t>
            </a:r>
            <a:r>
              <a:rPr lang="tr-TR" sz="2000" i="1" dirty="0" err="1" smtClean="0">
                <a:latin typeface="Garamond" panose="02020404030301010803" pitchFamily="18" charset="0"/>
              </a:rPr>
              <a:t>hint</a:t>
            </a:r>
            <a:r>
              <a:rPr lang="tr-TR" sz="2000" i="1" dirty="0" smtClean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özelliğini kullandık. Burada </a:t>
            </a:r>
            <a:r>
              <a:rPr lang="tr-TR" sz="2000" dirty="0" err="1" smtClean="0">
                <a:latin typeface="Garamond" panose="02020404030301010803" pitchFamily="18" charset="0"/>
              </a:rPr>
              <a:t>Text</a:t>
            </a:r>
            <a:r>
              <a:rPr lang="tr-TR" sz="2000" dirty="0" smtClean="0">
                <a:latin typeface="Garamond" panose="02020404030301010803" pitchFamily="18" charset="0"/>
              </a:rPr>
              <a:t> özelliğini de kullanabilirdik, ancak bu sefer </a:t>
            </a:r>
            <a:r>
              <a:rPr lang="tr-TR" sz="2000" dirty="0" err="1" smtClean="0">
                <a:latin typeface="Garamond" panose="02020404030301010803" pitchFamily="18" charset="0"/>
              </a:rPr>
              <a:t>EditText</a:t>
            </a:r>
            <a:r>
              <a:rPr lang="tr-TR" sz="2000" dirty="0" smtClean="0">
                <a:latin typeface="Garamond" panose="02020404030301010803" pitchFamily="18" charset="0"/>
              </a:rPr>
              <a:t> kutusunda tıkladıktan sonra burada yazılı metni (ipucunu, bu örnekte </a:t>
            </a:r>
            <a:r>
              <a:rPr lang="tr-TR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Mesajınızı buraya giriniz.</a:t>
            </a:r>
            <a:r>
              <a:rPr lang="tr-TR" sz="2000" dirty="0" smtClean="0">
                <a:latin typeface="Garamond" panose="02020404030301010803" pitchFamily="18" charset="0"/>
              </a:rPr>
              <a:t>)  silmemiz gerekecekti. </a:t>
            </a:r>
          </a:p>
          <a:p>
            <a:pPr algn="just"/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İpucu anlamına gelen </a:t>
            </a:r>
            <a:r>
              <a:rPr lang="tr-TR" sz="2000" dirty="0" err="1" smtClean="0">
                <a:latin typeface="Garamond" panose="02020404030301010803" pitchFamily="18" charset="0"/>
              </a:rPr>
              <a:t>hint</a:t>
            </a:r>
            <a:r>
              <a:rPr lang="tr-TR" sz="2000" dirty="0" smtClean="0">
                <a:latin typeface="Garamond" panose="02020404030301010803" pitchFamily="18" charset="0"/>
              </a:rPr>
              <a:t> özelliği ise </a:t>
            </a:r>
            <a:r>
              <a:rPr lang="tr-TR" sz="2000" dirty="0" err="1" smtClean="0">
                <a:latin typeface="Garamond" panose="02020404030301010803" pitchFamily="18" charset="0"/>
              </a:rPr>
              <a:t>EditText’e</a:t>
            </a:r>
            <a:r>
              <a:rPr lang="tr-TR" sz="2000" dirty="0" smtClean="0">
                <a:latin typeface="Garamond" panose="02020404030301010803" pitchFamily="18" charset="0"/>
              </a:rPr>
              <a:t> tıklandığında, yazılı olan bu metnin kaybolmasını sağlar.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396557" y="966660"/>
            <a:ext cx="320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Metin girişi ve tıklamadan sonra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5471" y="966660"/>
            <a:ext cx="176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Tıklamadan önce</a:t>
            </a:r>
            <a:endParaRPr lang="tr-TR" dirty="0"/>
          </a:p>
        </p:txBody>
      </p:sp>
      <p:sp>
        <p:nvSpPr>
          <p:cNvPr id="9" name="Sağ Ok 8"/>
          <p:cNvSpPr/>
          <p:nvPr/>
        </p:nvSpPr>
        <p:spPr>
          <a:xfrm>
            <a:off x="3912178" y="2241839"/>
            <a:ext cx="4295775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545869" y="0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C000"/>
                </a:solidFill>
                <a:latin typeface="Garamond" panose="02020404030301010803" pitchFamily="18" charset="0"/>
              </a:rPr>
              <a:t>TIKLAMA DİNLEYİCİ(ONCLICKLISTENER)-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1</a:t>
            </a:r>
          </a:p>
          <a:p>
            <a:pPr algn="ctr"/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Uygulayan Dahili Bir Sınıf Tanımlamak</a:t>
            </a:r>
            <a:endParaRPr lang="tr-TR" sz="22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0043" y="652913"/>
            <a:ext cx="11889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İkinci yöntemimiz, ilk yöntemimiz ile çok benzerdir. Burada  aktivite sınıfımıza </a:t>
            </a:r>
            <a:r>
              <a:rPr lang="tr-TR" dirty="0">
                <a:latin typeface="Garamond" panose="02020404030301010803" pitchFamily="18" charset="0"/>
              </a:rPr>
              <a:t>(</a:t>
            </a:r>
            <a:r>
              <a:rPr lang="tr-TR" dirty="0" err="1" smtClean="0">
                <a:latin typeface="Garamond" panose="02020404030301010803" pitchFamily="18" charset="0"/>
              </a:rPr>
              <a:t>MainActivity</a:t>
            </a:r>
            <a:r>
              <a:rPr lang="tr-TR" dirty="0" smtClean="0">
                <a:latin typeface="Garamond" panose="02020404030301010803" pitchFamily="18" charset="0"/>
              </a:rPr>
              <a:t>) </a:t>
            </a: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>
                <a:latin typeface="Garamond" panose="02020404030301010803" pitchFamily="18" charset="0"/>
              </a:rPr>
              <a:t>arayüzünü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uygulatırız. Sonuçta aktivite sınıfımıza, programın nasıl çalışacağını tanımladığımız </a:t>
            </a:r>
            <a:r>
              <a:rPr lang="tr-TR" dirty="0" err="1" smtClean="0">
                <a:latin typeface="Garamond" panose="02020404030301010803" pitchFamily="18" charset="0"/>
              </a:rPr>
              <a:t>onCreate</a:t>
            </a:r>
            <a:r>
              <a:rPr lang="tr-TR" dirty="0" smtClean="0">
                <a:latin typeface="Garamond" panose="02020404030301010803" pitchFamily="18" charset="0"/>
              </a:rPr>
              <a:t> metodunun yanı sıra,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metodu ile bir dinleyici özelliği kazandırmış oluruz. Aynı örnek üzerinden gidersek;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158677" y="2219307"/>
            <a:ext cx="8033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Kullanmayacağımız dahili sınıfımızı silelim. Silince bu sınıftan oluşturduğumuz nesne ile ilgili de hatalar ortaya çıkar. Bunları en son silelim.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uygulamak (</a:t>
            </a:r>
            <a:r>
              <a:rPr lang="tr-TR" dirty="0" err="1" smtClean="0">
                <a:latin typeface="Garamond" panose="02020404030301010803" pitchFamily="18" charset="0"/>
              </a:rPr>
              <a:t>implement</a:t>
            </a:r>
            <a:r>
              <a:rPr lang="tr-TR" dirty="0" smtClean="0">
                <a:latin typeface="Garamond" panose="02020404030301010803" pitchFamily="18" charset="0"/>
              </a:rPr>
              <a:t>) etmek istediğimizi</a:t>
            </a:r>
          </a:p>
          <a:p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     </a:t>
            </a:r>
            <a:r>
              <a:rPr lang="tr-TR" dirty="0" smtClean="0">
                <a:latin typeface="Garamond" panose="02020404030301010803" pitchFamily="18" charset="0"/>
              </a:rPr>
              <a:t>belirtelim (</a:t>
            </a:r>
            <a:r>
              <a:rPr lang="tr-TR" sz="1200" dirty="0" err="1" smtClean="0">
                <a:latin typeface="Garamond" panose="02020404030301010803" pitchFamily="18" charset="0"/>
              </a:rPr>
              <a:t>implement</a:t>
            </a:r>
            <a:r>
              <a:rPr lang="tr-TR" sz="1200" dirty="0" smtClean="0">
                <a:latin typeface="Garamond" panose="02020404030301010803" pitchFamily="18" charset="0"/>
              </a:rPr>
              <a:t> </a:t>
            </a:r>
            <a:r>
              <a:rPr lang="tr-TR" sz="1200" dirty="0" err="1" smtClean="0">
                <a:latin typeface="Garamond" panose="02020404030301010803" pitchFamily="18" charset="0"/>
              </a:rPr>
              <a:t>methods</a:t>
            </a:r>
            <a:r>
              <a:rPr lang="tr-TR" dirty="0" smtClean="0">
                <a:latin typeface="Garamond" panose="02020404030301010803" pitchFamily="18" charset="0"/>
              </a:rPr>
              <a:t>).</a:t>
            </a:r>
            <a:endParaRPr lang="tr-TR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i="1" dirty="0">
              <a:latin typeface="Garamond" panose="02020404030301010803" pitchFamily="18" charset="0"/>
            </a:endParaRP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tr-TR" i="1" dirty="0" err="1" smtClean="0">
                <a:latin typeface="Garamond" panose="02020404030301010803" pitchFamily="18" charset="0"/>
              </a:rPr>
              <a:t>implements</a:t>
            </a:r>
            <a:r>
              <a:rPr lang="tr-TR" i="1" dirty="0" smtClean="0">
                <a:latin typeface="Garamond" panose="02020404030301010803" pitchFamily="18" charset="0"/>
              </a:rPr>
              <a:t> </a:t>
            </a:r>
            <a:r>
              <a:rPr lang="tr-TR" i="1" dirty="0" err="1" smtClean="0">
                <a:latin typeface="Garamond" panose="02020404030301010803" pitchFamily="18" charset="0"/>
              </a:rPr>
              <a:t>View.OnClickListener</a:t>
            </a:r>
            <a:r>
              <a:rPr lang="tr-TR" i="1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ifadesini ekleyince beliren hata,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metodunu yazınca kaybolacaktır.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Tıklama sonucu yapmak istediğimiz işlem aynı olduğu için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() metodunun içeriği de yine aynı olacaktır.</a:t>
            </a:r>
            <a:endParaRPr lang="tr-TR" i="1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i="1" dirty="0">
              <a:latin typeface="Garamond" panose="02020404030301010803" pitchFamily="18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tr-TR" i="1" dirty="0" err="1" smtClean="0">
                <a:latin typeface="Garamond" panose="02020404030301010803" pitchFamily="18" charset="0"/>
              </a:rPr>
              <a:t>yazdirButon</a:t>
            </a:r>
            <a:r>
              <a:rPr lang="tr-TR" dirty="0" smtClean="0">
                <a:latin typeface="Garamond" panose="02020404030301010803" pitchFamily="18" charset="0"/>
              </a:rPr>
              <a:t> butonuna dinleyici özelliği olan (</a:t>
            </a:r>
            <a:r>
              <a:rPr lang="tr-TR" dirty="0" err="1" smtClean="0">
                <a:latin typeface="Garamond" panose="02020404030301010803" pitchFamily="18" charset="0"/>
              </a:rPr>
              <a:t>View.OnClickListener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uygulayan) değişken olarak MainActivity.java sınıfının kendisini atarız. Bunun için </a:t>
            </a:r>
            <a:r>
              <a:rPr lang="tr-TR" b="1" dirty="0" err="1">
                <a:latin typeface="Garamond" panose="02020404030301010803" pitchFamily="18" charset="0"/>
              </a:rPr>
              <a:t>this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ifadesini kullanırız (Artık </a:t>
            </a:r>
            <a:r>
              <a:rPr lang="tr-TR" dirty="0">
                <a:latin typeface="Garamond" panose="02020404030301010803" pitchFamily="18" charset="0"/>
              </a:rPr>
              <a:t>k</a:t>
            </a:r>
            <a:r>
              <a:rPr lang="tr-TR" dirty="0" smtClean="0">
                <a:latin typeface="Garamond" panose="02020404030301010803" pitchFamily="18" charset="0"/>
              </a:rPr>
              <a:t>ullanmadığımız dahili sınıfla ilgili kısmı siliyoruz).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" y="1898757"/>
            <a:ext cx="3996283" cy="4959243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297690" y="5172075"/>
            <a:ext cx="3481379" cy="14735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4" y="4366870"/>
            <a:ext cx="2914650" cy="3524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8168"/>
            <a:ext cx="5943600" cy="20002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84" y="5251636"/>
            <a:ext cx="2009775" cy="13144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70" y="5642161"/>
            <a:ext cx="2705100" cy="533400"/>
          </a:xfrm>
          <a:prstGeom prst="rect">
            <a:avLst/>
          </a:prstGeom>
        </p:spPr>
      </p:pic>
      <p:sp>
        <p:nvSpPr>
          <p:cNvPr id="18" name="Yuvarlatılmış Dikdörtgen 17"/>
          <p:cNvSpPr/>
          <p:nvPr/>
        </p:nvSpPr>
        <p:spPr>
          <a:xfrm>
            <a:off x="589619" y="4361484"/>
            <a:ext cx="2705100" cy="1763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29" y="4543082"/>
            <a:ext cx="866775" cy="152400"/>
          </a:xfrm>
          <a:prstGeom prst="rect">
            <a:avLst/>
          </a:prstGeom>
        </p:spPr>
      </p:pic>
      <p:sp>
        <p:nvSpPr>
          <p:cNvPr id="25" name="Yuvarlatılmış Dikdörtgen 24"/>
          <p:cNvSpPr/>
          <p:nvPr/>
        </p:nvSpPr>
        <p:spPr>
          <a:xfrm>
            <a:off x="2628929" y="4543082"/>
            <a:ext cx="514095" cy="152400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373883" y="5249332"/>
            <a:ext cx="3033713" cy="13167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28" name="Dikdörtgen 27"/>
          <p:cNvSpPr/>
          <p:nvPr/>
        </p:nvSpPr>
        <p:spPr>
          <a:xfrm>
            <a:off x="3495704" y="1898756"/>
            <a:ext cx="2235992" cy="1894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Yuvarlatılmış Dikdörtgen 28"/>
          <p:cNvSpPr/>
          <p:nvPr/>
        </p:nvSpPr>
        <p:spPr>
          <a:xfrm>
            <a:off x="438431" y="5642161"/>
            <a:ext cx="2745339" cy="5334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Metin kutusu 29"/>
          <p:cNvSpPr txBox="1"/>
          <p:nvPr/>
        </p:nvSpPr>
        <p:spPr>
          <a:xfrm>
            <a:off x="289575" y="-35284"/>
            <a:ext cx="1175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)-2</a:t>
            </a:r>
          </a:p>
          <a:p>
            <a:pPr algn="ctr"/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  <a:endParaRPr lang="tr-TR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5753" y="1542153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9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36" y="1452071"/>
            <a:ext cx="3095096" cy="527312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" y="1413164"/>
            <a:ext cx="3053039" cy="535085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356680" y="3184814"/>
            <a:ext cx="4851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Sonuçta </a:t>
            </a:r>
            <a:r>
              <a:rPr lang="tr-TR" sz="2000" dirty="0" err="1" smtClean="0">
                <a:latin typeface="Garamond" panose="02020404030301010803" pitchFamily="18" charset="0"/>
              </a:rPr>
              <a:t>OnClickListener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arayüzünü</a:t>
            </a:r>
            <a:r>
              <a:rPr lang="tr-TR" sz="2000" dirty="0" smtClean="0">
                <a:latin typeface="Garamond" panose="02020404030301010803" pitchFamily="18" charset="0"/>
              </a:rPr>
              <a:t> kullanma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yaklaşımındaki ikinci yöntemimizle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aynı sonucu elde ettik.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396557" y="966660"/>
            <a:ext cx="320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Metin girişi ve tıklamadan sonra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5471" y="966660"/>
            <a:ext cx="176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Tıklamadan önce</a:t>
            </a:r>
            <a:endParaRPr lang="tr-TR" dirty="0"/>
          </a:p>
        </p:txBody>
      </p:sp>
      <p:sp>
        <p:nvSpPr>
          <p:cNvPr id="9" name="Sağ Ok 8"/>
          <p:cNvSpPr/>
          <p:nvPr/>
        </p:nvSpPr>
        <p:spPr>
          <a:xfrm>
            <a:off x="3912178" y="2241839"/>
            <a:ext cx="4295775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)-2</a:t>
            </a:r>
          </a:p>
          <a:p>
            <a:pPr algn="ctr"/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Doğrudan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MainActivity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sınıfında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FF0000"/>
                </a:solidFill>
                <a:latin typeface="Garamond" panose="02020404030301010803" pitchFamily="18" charset="0"/>
              </a:rPr>
              <a:t> Uygulamak</a:t>
            </a:r>
          </a:p>
        </p:txBody>
      </p:sp>
    </p:spTree>
    <p:extLst>
      <p:ext uri="{BB962C8B-B14F-4D97-AF65-F5344CB8AC3E}">
        <p14:creationId xmlns:p14="http://schemas.microsoft.com/office/powerpoint/2010/main" val="32474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1324</Words>
  <Application>Microsoft Office PowerPoint</Application>
  <PresentationFormat>Geniş ekran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Garamond</vt:lpstr>
      <vt:lpstr>Times New Roman</vt:lpstr>
      <vt:lpstr>Wingdings</vt:lpstr>
      <vt:lpstr>Office Teması</vt:lpstr>
      <vt:lpstr>BİLP 210-MOBİL UYGULAMALAR I Hafta 6 Hazırlayan: E. Öner Tartan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77</cp:revision>
  <dcterms:created xsi:type="dcterms:W3CDTF">2018-11-15T09:35:25Z</dcterms:created>
  <dcterms:modified xsi:type="dcterms:W3CDTF">2020-08-06T08:30:24Z</dcterms:modified>
</cp:coreProperties>
</file>