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6" r:id="rId4"/>
    <p:sldId id="260" r:id="rId5"/>
    <p:sldId id="259" r:id="rId6"/>
    <p:sldId id="261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22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16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47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201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8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18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310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11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653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11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039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7BD9-A8E4-4A03-96AC-A36AD5ACDB79}" type="datetimeFigureOut">
              <a:rPr lang="tr-TR" smtClean="0"/>
              <a:t>7.08.2020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72E60-A215-487C-A6EB-E9EAD723E5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508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5" y="1992436"/>
            <a:ext cx="3762375" cy="4524375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20043" y="977710"/>
            <a:ext cx="118899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arayüzünü</a:t>
            </a:r>
            <a:r>
              <a:rPr lang="tr-TR" dirty="0" smtClean="0">
                <a:latin typeface="Garamond" panose="02020404030301010803" pitchFamily="18" charset="0"/>
              </a:rPr>
              <a:t> uygulayan yaklaşımda üçüncü yöntem </a:t>
            </a:r>
            <a:r>
              <a:rPr lang="tr-TR" b="1" dirty="0" smtClean="0">
                <a:latin typeface="Garamond" panose="02020404030301010803" pitchFamily="18" charset="0"/>
              </a:rPr>
              <a:t>anonim</a:t>
            </a:r>
            <a:r>
              <a:rPr lang="tr-TR" dirty="0" smtClean="0">
                <a:latin typeface="Garamond" panose="02020404030301010803" pitchFamily="18" charset="0"/>
              </a:rPr>
              <a:t> sınıf tanımlamaktır. Bu yöntem </a:t>
            </a: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endParaRPr lang="tr-TR" dirty="0" smtClean="0">
              <a:latin typeface="Garamond" panose="02020404030301010803" pitchFamily="18" charset="0"/>
            </a:endParaRPr>
          </a:p>
          <a:p>
            <a:r>
              <a:rPr lang="tr-TR" dirty="0" err="1" smtClean="0">
                <a:latin typeface="Garamond" panose="02020404030301010803" pitchFamily="18" charset="0"/>
              </a:rPr>
              <a:t>arayüzünü</a:t>
            </a:r>
            <a:r>
              <a:rPr lang="tr-TR" dirty="0" smtClean="0">
                <a:latin typeface="Garamond" panose="02020404030301010803" pitchFamily="18" charset="0"/>
              </a:rPr>
              <a:t> uyguladığımız (</a:t>
            </a:r>
            <a:r>
              <a:rPr lang="tr-TR" dirty="0" err="1" smtClean="0">
                <a:latin typeface="Garamond" panose="02020404030301010803" pitchFamily="18" charset="0"/>
              </a:rPr>
              <a:t>implement</a:t>
            </a:r>
            <a:r>
              <a:rPr lang="tr-TR" dirty="0" smtClean="0">
                <a:latin typeface="Garamond" panose="02020404030301010803" pitchFamily="18" charset="0"/>
              </a:rPr>
              <a:t>) ilk yöntemimizle benzerdir. Daha önce kullandığımız bu ilk yöntemi yaptığımız örnekle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hatırlayalım. 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4075578" y="2188234"/>
            <a:ext cx="803155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 örnekte </a:t>
            </a: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arayüzünü</a:t>
            </a:r>
            <a:r>
              <a:rPr lang="tr-TR" dirty="0" smtClean="0">
                <a:latin typeface="Garamond" panose="02020404030301010803" pitchFamily="18" charset="0"/>
              </a:rPr>
              <a:t> uygulayan (</a:t>
            </a:r>
            <a:r>
              <a:rPr lang="tr-TR" dirty="0" err="1" smtClean="0">
                <a:latin typeface="Garamond" panose="02020404030301010803" pitchFamily="18" charset="0"/>
              </a:rPr>
              <a:t>onClick</a:t>
            </a:r>
            <a:r>
              <a:rPr lang="tr-TR" dirty="0" smtClean="0">
                <a:latin typeface="Garamond" panose="02020404030301010803" pitchFamily="18" charset="0"/>
              </a:rPr>
              <a:t> metoduna sahip olan) </a:t>
            </a:r>
          </a:p>
          <a:p>
            <a:r>
              <a:rPr lang="tr-TR" dirty="0" smtClean="0">
                <a:solidFill>
                  <a:srgbClr val="FF0000"/>
                </a:solidFill>
                <a:latin typeface="Garamond" panose="02020404030301010803" pitchFamily="18" charset="0"/>
              </a:rPr>
              <a:t>dahili bir sınıf </a:t>
            </a:r>
            <a:r>
              <a:rPr lang="tr-TR" dirty="0" smtClean="0">
                <a:latin typeface="Garamond" panose="02020404030301010803" pitchFamily="18" charset="0"/>
              </a:rPr>
              <a:t>tanımlıyorduk.</a:t>
            </a:r>
          </a:p>
          <a:p>
            <a:endParaRPr lang="tr-TR" dirty="0" smtClean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Daha sonra bu sınıftan bir dinleyici nesnesini </a:t>
            </a:r>
            <a:r>
              <a:rPr lang="tr-TR" dirty="0" err="1" smtClean="0">
                <a:latin typeface="Garamond" panose="02020404030301010803" pitchFamily="18" charset="0"/>
              </a:rPr>
              <a:t>setOnlickListener</a:t>
            </a:r>
            <a:r>
              <a:rPr lang="tr-TR" dirty="0" smtClean="0">
                <a:latin typeface="Garamond" panose="02020404030301010803" pitchFamily="18" charset="0"/>
              </a:rPr>
              <a:t> metoduna parametre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olarak veriyorduk. Bu metot dinleyicimizi butona atıyordu.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 Böyle bir dinleyici bir butona özel ise, bir başka deyişle bir kez kullanılacaksa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 bu işlemleri doğrudan </a:t>
            </a:r>
            <a:r>
              <a:rPr lang="tr-TR" dirty="0" err="1" smtClean="0">
                <a:latin typeface="Garamond" panose="02020404030301010803" pitchFamily="18" charset="0"/>
              </a:rPr>
              <a:t>setOnlickListener</a:t>
            </a:r>
            <a:r>
              <a:rPr lang="tr-TR" dirty="0" smtClean="0">
                <a:latin typeface="Garamond" panose="02020404030301010803" pitchFamily="18" charset="0"/>
              </a:rPr>
              <a:t> metodunun parametre beklediği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parantezleri arasında yapabiliriz.</a:t>
            </a:r>
          </a:p>
          <a:p>
            <a:endParaRPr lang="tr-TR" dirty="0" smtClean="0">
              <a:latin typeface="Garamond" panose="02020404030301010803" pitchFamily="18" charset="0"/>
            </a:endParaRPr>
          </a:p>
          <a:p>
            <a:endParaRPr lang="tr-TR" dirty="0">
              <a:latin typeface="Garamond" panose="02020404030301010803" pitchFamily="18" charset="0"/>
            </a:endParaRPr>
          </a:p>
        </p:txBody>
      </p:sp>
      <p:sp>
        <p:nvSpPr>
          <p:cNvPr id="13" name="Yuvarlatılmış Dikdörtgen 12"/>
          <p:cNvSpPr/>
          <p:nvPr/>
        </p:nvSpPr>
        <p:spPr>
          <a:xfrm>
            <a:off x="631872" y="4412202"/>
            <a:ext cx="2510823" cy="17155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Yuvarlatılmış Dikdörtgen 13"/>
          <p:cNvSpPr/>
          <p:nvPr/>
        </p:nvSpPr>
        <p:spPr>
          <a:xfrm>
            <a:off x="2752328" y="4601511"/>
            <a:ext cx="612560" cy="18552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/>
          <p:cNvSpPr/>
          <p:nvPr/>
        </p:nvSpPr>
        <p:spPr>
          <a:xfrm>
            <a:off x="334154" y="4893306"/>
            <a:ext cx="3400148" cy="1331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)-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3</a:t>
            </a:r>
            <a:endParaRPr lang="tr-TR" sz="2200" dirty="0" smtClean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7030A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7030A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Uygulayan Anonim Sınıf Tanımlamak</a:t>
            </a:r>
            <a:endParaRPr lang="tr-TR" sz="2200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3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28" y="1896108"/>
            <a:ext cx="2113321" cy="363687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40" y="1896107"/>
            <a:ext cx="2045486" cy="3629087"/>
          </a:xfrm>
          <a:prstGeom prst="rect">
            <a:avLst/>
          </a:prstGeom>
        </p:spPr>
      </p:pic>
      <p:sp>
        <p:nvSpPr>
          <p:cNvPr id="4" name="Sağ Ok 3"/>
          <p:cNvSpPr/>
          <p:nvPr/>
        </p:nvSpPr>
        <p:spPr>
          <a:xfrm>
            <a:off x="4854015" y="2507741"/>
            <a:ext cx="2638425" cy="847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/>
          <p:cNvSpPr/>
          <p:nvPr/>
        </p:nvSpPr>
        <p:spPr>
          <a:xfrm>
            <a:off x="5236220" y="222919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latin typeface="Garamond" panose="02020404030301010803" pitchFamily="18" charset="0"/>
              </a:rPr>
              <a:t>butona tıklanınca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5588143" y="1738708"/>
            <a:ext cx="101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8035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)-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3</a:t>
            </a:r>
            <a:endParaRPr lang="tr-TR" sz="2200" dirty="0" smtClean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7030A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7030A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Uygulayan Anonim Sınıf Tanımlamak</a:t>
            </a:r>
            <a:endParaRPr lang="tr-TR" sz="2200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20043" y="939031"/>
            <a:ext cx="1188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arayüzünü</a:t>
            </a:r>
            <a:r>
              <a:rPr lang="tr-TR" dirty="0" smtClean="0">
                <a:latin typeface="Garamond" panose="02020404030301010803" pitchFamily="18" charset="0"/>
              </a:rPr>
              <a:t> uygulayan yaklaşımda üçüncü yöntem </a:t>
            </a:r>
            <a:r>
              <a:rPr lang="tr-TR" b="1" dirty="0" smtClean="0">
                <a:latin typeface="Garamond" panose="02020404030301010803" pitchFamily="18" charset="0"/>
              </a:rPr>
              <a:t>Anonim</a:t>
            </a:r>
            <a:r>
              <a:rPr lang="tr-TR" dirty="0" smtClean="0">
                <a:latin typeface="Garamond" panose="02020404030301010803" pitchFamily="18" charset="0"/>
              </a:rPr>
              <a:t> sınıf tanımlamaktır. Bu yöntem ilk yöntemimizle benzerdir. Aşağıda </a:t>
            </a:r>
            <a:r>
              <a:rPr lang="tr-TR" dirty="0">
                <a:latin typeface="Garamond" panose="02020404030301010803" pitchFamily="18" charset="0"/>
              </a:rPr>
              <a:t>b</a:t>
            </a:r>
            <a:r>
              <a:rPr lang="tr-TR" dirty="0" smtClean="0">
                <a:latin typeface="Garamond" panose="02020404030301010803" pitchFamily="18" charset="0"/>
              </a:rPr>
              <a:t>u </a:t>
            </a: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ilk yöntemi uygulayan önceki örneğe bakalım. </a:t>
            </a:r>
            <a:endParaRPr lang="tr-TR" dirty="0"/>
          </a:p>
        </p:txBody>
      </p:sp>
      <p:sp>
        <p:nvSpPr>
          <p:cNvPr id="11" name="Dikdörtgen 10"/>
          <p:cNvSpPr/>
          <p:nvPr/>
        </p:nvSpPr>
        <p:spPr>
          <a:xfrm>
            <a:off x="3329775" y="2134433"/>
            <a:ext cx="443670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Özetle soldaki, </a:t>
            </a:r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tr-TR" dirty="0" err="1" smtClean="0">
                <a:latin typeface="Garamond" panose="02020404030301010803" pitchFamily="18" charset="0"/>
              </a:rPr>
              <a:t>arayüzünü</a:t>
            </a:r>
            <a:r>
              <a:rPr lang="tr-TR" dirty="0" smtClean="0">
                <a:latin typeface="Garamond" panose="02020404030301010803" pitchFamily="18" charset="0"/>
              </a:rPr>
              <a:t> uygulayan dahili bir sınıf tanımlayıp, bu sınıftan bir nesne oluşturma işini, sağdaki gibi </a:t>
            </a:r>
            <a:r>
              <a:rPr lang="tr-TR" dirty="0" err="1" smtClean="0">
                <a:latin typeface="Garamond" panose="02020404030301010803" pitchFamily="18" charset="0"/>
              </a:rPr>
              <a:t>setOnlickListener</a:t>
            </a:r>
            <a:r>
              <a:rPr lang="tr-TR" dirty="0" smtClean="0">
                <a:latin typeface="Garamond" panose="02020404030301010803" pitchFamily="18" charset="0"/>
              </a:rPr>
              <a:t> metodunun parantezleri arasında yapacağız.</a:t>
            </a:r>
          </a:p>
          <a:p>
            <a:pPr algn="just"/>
            <a:endParaRPr lang="tr-TR" dirty="0" smtClean="0">
              <a:latin typeface="Garamond" panose="020204040303010108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Bu sınıfa ayrıca bir isim vermediğimiz için bu tip sınıflara Anonim Sınıf (</a:t>
            </a:r>
            <a:r>
              <a:rPr lang="tr-TR" dirty="0" err="1" smtClean="0">
                <a:latin typeface="Garamond" panose="02020404030301010803" pitchFamily="18" charset="0"/>
              </a:rPr>
              <a:t>Anonymous</a:t>
            </a:r>
            <a:r>
              <a:rPr lang="tr-TR" dirty="0" smtClean="0">
                <a:latin typeface="Garamond" panose="02020404030301010803" pitchFamily="18" charset="0"/>
              </a:rPr>
              <a:t> Class) denir.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tr-TR" dirty="0">
              <a:latin typeface="Garamond" panose="020204040303010108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dirty="0" smtClean="0">
                <a:latin typeface="Garamond" panose="02020404030301010803" pitchFamily="18" charset="0"/>
              </a:rPr>
              <a:t>Böylelikle soldaki gibi ayrıca isim verdiğimiz</a:t>
            </a:r>
          </a:p>
          <a:p>
            <a:pPr algn="just"/>
            <a:r>
              <a:rPr lang="tr-TR" dirty="0" smtClean="0">
                <a:latin typeface="Garamond" panose="02020404030301010803" pitchFamily="18" charset="0"/>
              </a:rPr>
              <a:t>bir sınıf tanımlamamıza gerek kalmaz. Bu bir kez</a:t>
            </a:r>
            <a:r>
              <a:rPr lang="tr-TR" dirty="0">
                <a:latin typeface="Garamond" panose="02020404030301010803" pitchFamily="18" charset="0"/>
              </a:rPr>
              <a:t> </a:t>
            </a:r>
            <a:r>
              <a:rPr lang="tr-TR" dirty="0" smtClean="0">
                <a:latin typeface="Garamond" panose="02020404030301010803" pitchFamily="18" charset="0"/>
              </a:rPr>
              <a:t>kullanacağımız bir dinleyici atamak için</a:t>
            </a:r>
          </a:p>
          <a:p>
            <a:pPr algn="just"/>
            <a:r>
              <a:rPr lang="tr-TR" dirty="0" smtClean="0">
                <a:latin typeface="Garamond" panose="02020404030301010803" pitchFamily="18" charset="0"/>
              </a:rPr>
              <a:t>kullanışlıdır. Soldaki ise birden fazla butonu</a:t>
            </a:r>
          </a:p>
          <a:p>
            <a:pPr algn="just"/>
            <a:r>
              <a:rPr lang="tr-TR" dirty="0" smtClean="0">
                <a:latin typeface="Garamond" panose="02020404030301010803" pitchFamily="18" charset="0"/>
              </a:rPr>
              <a:t>ortak bir dinleyici ile dinlemekte avantajlıdır.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2171700"/>
            <a:ext cx="3258754" cy="4008268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530" y="2361460"/>
            <a:ext cx="4302256" cy="4020290"/>
          </a:xfrm>
          <a:prstGeom prst="rect">
            <a:avLst/>
          </a:prstGeom>
        </p:spPr>
      </p:pic>
      <p:sp>
        <p:nvSpPr>
          <p:cNvPr id="21" name="Dikdörtgen 20"/>
          <p:cNvSpPr/>
          <p:nvPr/>
        </p:nvSpPr>
        <p:spPr>
          <a:xfrm>
            <a:off x="8078680" y="4669654"/>
            <a:ext cx="4113321" cy="1438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/>
          <p:cNvSpPr/>
          <p:nvPr/>
        </p:nvSpPr>
        <p:spPr>
          <a:xfrm>
            <a:off x="220043" y="4785064"/>
            <a:ext cx="2977684" cy="1260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/>
          <p:cNvSpPr/>
          <p:nvPr/>
        </p:nvSpPr>
        <p:spPr>
          <a:xfrm>
            <a:off x="505471" y="4198726"/>
            <a:ext cx="2468548" cy="3845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Dikdörtgen 9"/>
          <p:cNvSpPr/>
          <p:nvPr/>
        </p:nvSpPr>
        <p:spPr>
          <a:xfrm>
            <a:off x="220043" y="1623700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916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Resim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" y="1019175"/>
            <a:ext cx="4857750" cy="58388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273" y="1655733"/>
            <a:ext cx="2862611" cy="5072062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7886448" y="3472707"/>
            <a:ext cx="1609725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Horizontal</a:t>
            </a:r>
            <a:endParaRPr lang="tr-TR" dirty="0" smtClean="0"/>
          </a:p>
          <a:p>
            <a:pPr algn="ctr"/>
            <a:r>
              <a:rPr lang="tr-TR" dirty="0" err="1" smtClean="0"/>
              <a:t>LinearLayout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6700992" y="4789300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s1ET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9691204" y="4797634"/>
            <a:ext cx="738536" cy="4393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s2ET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7830170" y="4797634"/>
            <a:ext cx="1609725" cy="439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Vertical</a:t>
            </a:r>
            <a:endParaRPr lang="tr-TR" dirty="0" smtClean="0"/>
          </a:p>
          <a:p>
            <a:pPr algn="ctr"/>
            <a:r>
              <a:rPr lang="tr-TR" dirty="0" err="1" smtClean="0"/>
              <a:t>LinearLayout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7830170" y="5910391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cikarButon</a:t>
            </a:r>
            <a:endParaRPr lang="tr-TR" sz="1200" dirty="0"/>
          </a:p>
        </p:txBody>
      </p:sp>
      <p:sp>
        <p:nvSpPr>
          <p:cNvPr id="12" name="Dikdörtgen 11"/>
          <p:cNvSpPr/>
          <p:nvPr/>
        </p:nvSpPr>
        <p:spPr>
          <a:xfrm>
            <a:off x="6704332" y="5910391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toplaButon</a:t>
            </a:r>
            <a:endParaRPr lang="tr-TR" sz="1200" dirty="0"/>
          </a:p>
        </p:txBody>
      </p:sp>
      <p:sp>
        <p:nvSpPr>
          <p:cNvPr id="13" name="Dikdörtgen 12"/>
          <p:cNvSpPr/>
          <p:nvPr/>
        </p:nvSpPr>
        <p:spPr>
          <a:xfrm>
            <a:off x="8956008" y="5910391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carpButon</a:t>
            </a:r>
            <a:endParaRPr lang="tr-TR" sz="1200" dirty="0"/>
          </a:p>
        </p:txBody>
      </p:sp>
      <p:sp>
        <p:nvSpPr>
          <p:cNvPr id="14" name="Dikdörtgen 13"/>
          <p:cNvSpPr/>
          <p:nvPr/>
        </p:nvSpPr>
        <p:spPr>
          <a:xfrm>
            <a:off x="10081846" y="5910391"/>
            <a:ext cx="926190" cy="221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bolButon</a:t>
            </a:r>
            <a:endParaRPr lang="tr-TR" sz="1200" dirty="0"/>
          </a:p>
        </p:txBody>
      </p:sp>
      <p:cxnSp>
        <p:nvCxnSpPr>
          <p:cNvPr id="16" name="Düz Ok Bağlayıcısı 15"/>
          <p:cNvCxnSpPr>
            <a:stCxn id="5" idx="0"/>
            <a:endCxn id="4" idx="2"/>
          </p:cNvCxnSpPr>
          <p:nvPr/>
        </p:nvCxnSpPr>
        <p:spPr>
          <a:xfrm flipV="1">
            <a:off x="7070260" y="4097547"/>
            <a:ext cx="1621051" cy="69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/>
          <p:cNvCxnSpPr>
            <a:stCxn id="7" idx="0"/>
            <a:endCxn id="4" idx="2"/>
          </p:cNvCxnSpPr>
          <p:nvPr/>
        </p:nvCxnSpPr>
        <p:spPr>
          <a:xfrm flipV="1">
            <a:off x="8635033" y="4097547"/>
            <a:ext cx="56278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stCxn id="6" idx="0"/>
            <a:endCxn id="4" idx="2"/>
          </p:cNvCxnSpPr>
          <p:nvPr/>
        </p:nvCxnSpPr>
        <p:spPr>
          <a:xfrm flipH="1" flipV="1">
            <a:off x="8691311" y="4097547"/>
            <a:ext cx="1369161" cy="700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kdörtgen 25"/>
          <p:cNvSpPr/>
          <p:nvPr/>
        </p:nvSpPr>
        <p:spPr>
          <a:xfrm>
            <a:off x="10681049" y="4789300"/>
            <a:ext cx="1025911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sonucTV</a:t>
            </a:r>
            <a:endParaRPr lang="tr-TR" dirty="0"/>
          </a:p>
        </p:txBody>
      </p:sp>
      <p:cxnSp>
        <p:nvCxnSpPr>
          <p:cNvPr id="27" name="Düz Ok Bağlayıcısı 26"/>
          <p:cNvCxnSpPr>
            <a:stCxn id="26" idx="0"/>
            <a:endCxn id="4" idx="2"/>
          </p:cNvCxnSpPr>
          <p:nvPr/>
        </p:nvCxnSpPr>
        <p:spPr>
          <a:xfrm flipH="1" flipV="1">
            <a:off x="8691311" y="4097547"/>
            <a:ext cx="2502694" cy="69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/>
          <p:cNvCxnSpPr>
            <a:stCxn id="12" idx="0"/>
            <a:endCxn id="7" idx="2"/>
          </p:cNvCxnSpPr>
          <p:nvPr/>
        </p:nvCxnSpPr>
        <p:spPr>
          <a:xfrm flipV="1">
            <a:off x="7167427" y="5236976"/>
            <a:ext cx="1467606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stCxn id="9" idx="0"/>
            <a:endCxn id="7" idx="2"/>
          </p:cNvCxnSpPr>
          <p:nvPr/>
        </p:nvCxnSpPr>
        <p:spPr>
          <a:xfrm flipV="1">
            <a:off x="8293265" y="5236976"/>
            <a:ext cx="341768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Ok Bağlayıcısı 38"/>
          <p:cNvCxnSpPr>
            <a:endCxn id="7" idx="2"/>
          </p:cNvCxnSpPr>
          <p:nvPr/>
        </p:nvCxnSpPr>
        <p:spPr>
          <a:xfrm flipH="1" flipV="1">
            <a:off x="8635033" y="5236976"/>
            <a:ext cx="774718" cy="56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/>
          <p:cNvCxnSpPr>
            <a:stCxn id="14" idx="0"/>
            <a:endCxn id="7" idx="2"/>
          </p:cNvCxnSpPr>
          <p:nvPr/>
        </p:nvCxnSpPr>
        <p:spPr>
          <a:xfrm flipH="1" flipV="1">
            <a:off x="8635033" y="5236976"/>
            <a:ext cx="1909908" cy="67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Dikdörtgen 80"/>
          <p:cNvSpPr/>
          <p:nvPr/>
        </p:nvSpPr>
        <p:spPr>
          <a:xfrm>
            <a:off x="6786059" y="1415139"/>
            <a:ext cx="53926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Garamond" panose="02020404030301010803" pitchFamily="18" charset="0"/>
              </a:rPr>
              <a:t>Daha önce yaptığımız hesap makinesi örneğini bu sefer</a:t>
            </a:r>
          </a:p>
          <a:p>
            <a:r>
              <a:rPr lang="tr-TR" dirty="0" err="1" smtClean="0">
                <a:latin typeface="Garamond" panose="02020404030301010803" pitchFamily="18" charset="0"/>
              </a:rPr>
              <a:t>OnClickListener</a:t>
            </a:r>
            <a:r>
              <a:rPr lang="tr-TR" dirty="0" smtClean="0">
                <a:latin typeface="Garamond" panose="02020404030301010803" pitchFamily="18" charset="0"/>
              </a:rPr>
              <a:t> kullanan üçüncü yöntemimizle yapalım.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Garamond" panose="02020404030301010803" pitchFamily="18" charset="0"/>
              </a:rPr>
              <a:t> Uygulama butonlardan birine tıklandığında </a:t>
            </a:r>
          </a:p>
          <a:p>
            <a:r>
              <a:rPr lang="tr-TR" dirty="0" err="1" smtClean="0">
                <a:latin typeface="Garamond" panose="02020404030301010803" pitchFamily="18" charset="0"/>
              </a:rPr>
              <a:t>EditText’lerden</a:t>
            </a:r>
            <a:r>
              <a:rPr lang="tr-TR" dirty="0" smtClean="0">
                <a:latin typeface="Garamond" panose="02020404030301010803" pitchFamily="18" charset="0"/>
              </a:rPr>
              <a:t> iki sayıyı alıp, butonun temsil ettiği işlemi </a:t>
            </a:r>
          </a:p>
          <a:p>
            <a:r>
              <a:rPr lang="tr-TR" dirty="0" smtClean="0">
                <a:latin typeface="Garamond" panose="02020404030301010803" pitchFamily="18" charset="0"/>
              </a:rPr>
              <a:t>yaparak </a:t>
            </a:r>
            <a:r>
              <a:rPr lang="tr-TR" dirty="0" err="1" smtClean="0">
                <a:latin typeface="Garamond" panose="02020404030301010803" pitchFamily="18" charset="0"/>
              </a:rPr>
              <a:t>sonucTV’ye</a:t>
            </a:r>
            <a:r>
              <a:rPr lang="tr-TR" dirty="0" smtClean="0">
                <a:latin typeface="Garamond" panose="02020404030301010803" pitchFamily="18" charset="0"/>
              </a:rPr>
              <a:t> yazdırıyordu.</a:t>
            </a:r>
          </a:p>
        </p:txBody>
      </p:sp>
      <p:sp>
        <p:nvSpPr>
          <p:cNvPr id="83" name="Dikdörtgen 82"/>
          <p:cNvSpPr/>
          <p:nvPr/>
        </p:nvSpPr>
        <p:spPr>
          <a:xfrm>
            <a:off x="2558287" y="2233547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s1ET</a:t>
            </a:r>
            <a:endParaRPr lang="tr-TR" dirty="0"/>
          </a:p>
        </p:txBody>
      </p:sp>
      <p:sp>
        <p:nvSpPr>
          <p:cNvPr id="84" name="Dikdörtgen 83"/>
          <p:cNvSpPr/>
          <p:nvPr/>
        </p:nvSpPr>
        <p:spPr>
          <a:xfrm>
            <a:off x="2558287" y="4797634"/>
            <a:ext cx="738536" cy="4476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s2ET</a:t>
            </a:r>
            <a:endParaRPr lang="tr-TR" dirty="0"/>
          </a:p>
        </p:txBody>
      </p:sp>
      <p:sp>
        <p:nvSpPr>
          <p:cNvPr id="25" name="Dikdörtgen 24"/>
          <p:cNvSpPr/>
          <p:nvPr/>
        </p:nvSpPr>
        <p:spPr>
          <a:xfrm>
            <a:off x="229336" y="557901"/>
            <a:ext cx="926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Örnek2</a:t>
            </a:r>
            <a:endParaRPr lang="tr-TR" dirty="0"/>
          </a:p>
        </p:txBody>
      </p:sp>
      <p:sp>
        <p:nvSpPr>
          <p:cNvPr id="29" name="Dikdörtgen 28"/>
          <p:cNvSpPr/>
          <p:nvPr/>
        </p:nvSpPr>
        <p:spPr>
          <a:xfrm>
            <a:off x="2556389" y="3932738"/>
            <a:ext cx="926190" cy="163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cikarButon</a:t>
            </a:r>
            <a:endParaRPr lang="tr-TR" sz="1200" dirty="0"/>
          </a:p>
        </p:txBody>
      </p:sp>
      <p:sp>
        <p:nvSpPr>
          <p:cNvPr id="30" name="Dikdörtgen 29"/>
          <p:cNvSpPr/>
          <p:nvPr/>
        </p:nvSpPr>
        <p:spPr>
          <a:xfrm>
            <a:off x="2556389" y="3756301"/>
            <a:ext cx="926190" cy="163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toplaButon</a:t>
            </a:r>
            <a:endParaRPr lang="tr-TR" sz="1200" dirty="0"/>
          </a:p>
        </p:txBody>
      </p:sp>
      <p:sp>
        <p:nvSpPr>
          <p:cNvPr id="31" name="Dikdörtgen 30"/>
          <p:cNvSpPr/>
          <p:nvPr/>
        </p:nvSpPr>
        <p:spPr>
          <a:xfrm>
            <a:off x="2556389" y="4122519"/>
            <a:ext cx="926190" cy="163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carpButon</a:t>
            </a:r>
            <a:endParaRPr lang="tr-TR" sz="1200" dirty="0"/>
          </a:p>
        </p:txBody>
      </p:sp>
      <p:sp>
        <p:nvSpPr>
          <p:cNvPr id="32" name="Dikdörtgen 31"/>
          <p:cNvSpPr/>
          <p:nvPr/>
        </p:nvSpPr>
        <p:spPr>
          <a:xfrm>
            <a:off x="2556389" y="4316717"/>
            <a:ext cx="926190" cy="1633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bolButon</a:t>
            </a:r>
            <a:endParaRPr lang="tr-TR" sz="1200" dirty="0"/>
          </a:p>
        </p:txBody>
      </p:sp>
      <p:sp>
        <p:nvSpPr>
          <p:cNvPr id="34" name="Dikdörtgen 33"/>
          <p:cNvSpPr/>
          <p:nvPr/>
        </p:nvSpPr>
        <p:spPr>
          <a:xfrm>
            <a:off x="2555035" y="5827817"/>
            <a:ext cx="1025911" cy="4476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sonucTV</a:t>
            </a:r>
            <a:endParaRPr lang="tr-TR" dirty="0"/>
          </a:p>
        </p:txBody>
      </p:sp>
      <p:sp>
        <p:nvSpPr>
          <p:cNvPr id="37" name="Metin kutusu 36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)-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3</a:t>
            </a:r>
            <a:endParaRPr lang="tr-TR" sz="2200" dirty="0" smtClean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7030A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7030A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Uygulayan Anonim Sınıf Tanımlamak</a:t>
            </a:r>
            <a:endParaRPr lang="tr-TR" sz="2200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" y="1019175"/>
            <a:ext cx="4857750" cy="58388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290" y="2000250"/>
            <a:ext cx="2724150" cy="468630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266330" y="3133816"/>
            <a:ext cx="2778711" cy="142930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Sağ Ok 5"/>
          <p:cNvSpPr/>
          <p:nvPr/>
        </p:nvSpPr>
        <p:spPr>
          <a:xfrm>
            <a:off x="3045041" y="3260326"/>
            <a:ext cx="896644" cy="1083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8225155" y="2666891"/>
            <a:ext cx="387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latin typeface="Garamond" panose="02020404030301010803" pitchFamily="18" charset="0"/>
              </a:rPr>
              <a:t>Butonlara birer </a:t>
            </a:r>
            <a:r>
              <a:rPr lang="tr-TR" dirty="0" err="1" smtClean="0">
                <a:latin typeface="Garamond" panose="02020404030301010803" pitchFamily="18" charset="0"/>
              </a:rPr>
              <a:t>id</a:t>
            </a:r>
            <a:r>
              <a:rPr lang="tr-TR" dirty="0" smtClean="0">
                <a:latin typeface="Garamond" panose="02020404030301010803" pitchFamily="18" charset="0"/>
              </a:rPr>
              <a:t> veriyorduk.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)-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3</a:t>
            </a:r>
            <a:endParaRPr lang="tr-TR" sz="2200" dirty="0" smtClean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7030A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7030A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Uygulayan Anonim Sınıf Tanımlamak</a:t>
            </a:r>
            <a:endParaRPr lang="tr-TR" sz="2200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7077"/>
            <a:ext cx="4038600" cy="359092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05471" y="20909"/>
            <a:ext cx="11093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TIKLAMA DİNLEYİCİ(ONCLICKLISTENER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)-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3</a:t>
            </a:r>
            <a:endParaRPr lang="tr-TR" sz="2200" dirty="0" smtClean="0">
              <a:solidFill>
                <a:srgbClr val="7030A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 smtClean="0">
                <a:solidFill>
                  <a:srgbClr val="7030A0"/>
                </a:solidFill>
                <a:latin typeface="Garamond" panose="02020404030301010803" pitchFamily="18" charset="0"/>
              </a:rPr>
              <a:t>OnClickListener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err="1">
                <a:solidFill>
                  <a:srgbClr val="7030A0"/>
                </a:solidFill>
                <a:latin typeface="Garamond" panose="02020404030301010803" pitchFamily="18" charset="0"/>
              </a:rPr>
              <a:t>Arayüzünü</a:t>
            </a:r>
            <a:r>
              <a:rPr lang="tr-TR" sz="2200" dirty="0">
                <a:solidFill>
                  <a:srgbClr val="7030A0"/>
                </a:solidFill>
                <a:latin typeface="Garamond" panose="02020404030301010803" pitchFamily="18" charset="0"/>
              </a:rPr>
              <a:t> </a:t>
            </a:r>
            <a:r>
              <a:rPr lang="tr-TR" sz="2200" dirty="0" smtClean="0">
                <a:solidFill>
                  <a:srgbClr val="7030A0"/>
                </a:solidFill>
                <a:latin typeface="Garamond" panose="02020404030301010803" pitchFamily="18" charset="0"/>
              </a:rPr>
              <a:t>Uygulayan Anonim Sınıf Tanımlamak</a:t>
            </a:r>
            <a:endParaRPr lang="tr-TR" sz="2200" dirty="0">
              <a:solidFill>
                <a:srgbClr val="7030A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164059" y="4176712"/>
            <a:ext cx="47140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latin typeface="Garamond" panose="02020404030301010803" pitchFamily="18" charset="0"/>
              </a:rPr>
              <a:t>Solda belirtilen yere sağda verilen; üçüncü yöntemimizi kullanarak her butona dinleyici atayan kodumuzu yazarız. 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76073" y="5519016"/>
            <a:ext cx="6930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 smtClean="0">
                <a:latin typeface="Garamond" panose="02020404030301010803" pitchFamily="18" charset="0"/>
              </a:rPr>
              <a:t>Bu örnekte üçüncü yöntem,  butonları ortak bir dinleyici ile dinlediğimiz önceki yöntemden daha uzundur. Çünkü </a:t>
            </a:r>
            <a:r>
              <a:rPr lang="tr-TR" dirty="0" err="1" smtClean="0">
                <a:latin typeface="Garamond" panose="02020404030301010803" pitchFamily="18" charset="0"/>
              </a:rPr>
              <a:t>sonuc</a:t>
            </a:r>
            <a:r>
              <a:rPr lang="tr-TR" dirty="0" smtClean="0">
                <a:latin typeface="Garamond" panose="02020404030301010803" pitchFamily="18" charset="0"/>
              </a:rPr>
              <a:t> değişkenini belirleyen satır dışındaki 5 satırı her dinleyicide yineliyoruz.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923" y="790350"/>
            <a:ext cx="3856077" cy="60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29" y="2076848"/>
            <a:ext cx="9265826" cy="4115977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2759826" y="58189"/>
            <a:ext cx="625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ÖRNEK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376973" y="875207"/>
            <a:ext cx="10925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Aşağıdaki örnekte tasarımın genel yapısı verilmiştir. Burada en dış çerçeve dikey(</a:t>
            </a:r>
            <a:r>
              <a:rPr lang="tr-TR" dirty="0" err="1" smtClean="0"/>
              <a:t>vertical</a:t>
            </a:r>
            <a:r>
              <a:rPr lang="tr-TR" dirty="0" smtClean="0"/>
              <a:t>) bir </a:t>
            </a:r>
            <a:r>
              <a:rPr lang="tr-TR" dirty="0" err="1" smtClean="0"/>
              <a:t>LinearLayout’tur</a:t>
            </a:r>
            <a:r>
              <a:rPr lang="tr-TR" dirty="0" smtClean="0"/>
              <a:t>. İçteki</a:t>
            </a:r>
          </a:p>
          <a:p>
            <a:r>
              <a:rPr lang="tr-TR" dirty="0" smtClean="0"/>
              <a:t> – butonu, sipariş adedini gösteren </a:t>
            </a:r>
            <a:r>
              <a:rPr lang="tr-TR" dirty="0" err="1" smtClean="0"/>
              <a:t>TextView</a:t>
            </a:r>
            <a:r>
              <a:rPr lang="tr-TR" dirty="0" smtClean="0"/>
              <a:t> ve + butonu ise bir yatay (</a:t>
            </a:r>
            <a:r>
              <a:rPr lang="tr-TR" dirty="0" err="1" smtClean="0"/>
              <a:t>vertical</a:t>
            </a:r>
            <a:r>
              <a:rPr lang="tr-TR" dirty="0" smtClean="0"/>
              <a:t>) </a:t>
            </a:r>
            <a:r>
              <a:rPr lang="tr-TR" dirty="0" err="1" smtClean="0"/>
              <a:t>LinearLayout</a:t>
            </a:r>
            <a:r>
              <a:rPr lang="tr-TR" dirty="0" smtClean="0"/>
              <a:t> içindedir.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208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277" y="573578"/>
            <a:ext cx="2657006" cy="608491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3" y="1209675"/>
            <a:ext cx="6057900" cy="56483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685" y="1346023"/>
            <a:ext cx="2597742" cy="453528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2759826" y="58189"/>
            <a:ext cx="6259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ÖRNEK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94123" y="531305"/>
            <a:ext cx="82377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Aşağıda </a:t>
            </a:r>
            <a:r>
              <a:rPr lang="tr-TR" dirty="0"/>
              <a:t>t</a:t>
            </a:r>
            <a:r>
              <a:rPr lang="tr-TR" dirty="0" smtClean="0"/>
              <a:t>ıklama dinleme işlemi 4. yöntem ile (</a:t>
            </a:r>
            <a:r>
              <a:rPr lang="tr-TR" dirty="0" err="1" smtClean="0"/>
              <a:t>xml’de</a:t>
            </a:r>
            <a:r>
              <a:rPr lang="tr-TR" dirty="0" smtClean="0"/>
              <a:t> </a:t>
            </a:r>
            <a:r>
              <a:rPr lang="tr-TR" dirty="0" err="1" smtClean="0"/>
              <a:t>id</a:t>
            </a:r>
            <a:r>
              <a:rPr lang="tr-TR" dirty="0" smtClean="0"/>
              <a:t> vermeyip, </a:t>
            </a:r>
            <a:r>
              <a:rPr lang="tr-TR" dirty="0" err="1" smtClean="0"/>
              <a:t>onClick</a:t>
            </a:r>
            <a:r>
              <a:rPr lang="tr-TR" dirty="0" smtClean="0"/>
              <a:t> metodunun </a:t>
            </a:r>
          </a:p>
          <a:p>
            <a:r>
              <a:rPr lang="tr-TR" dirty="0" smtClean="0"/>
              <a:t>ismini yazarak) yapılmıştır.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23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219828" y="467666"/>
            <a:ext cx="118154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>
                <a:latin typeface="Garamond" panose="02020404030301010803" pitchFamily="18" charset="0"/>
              </a:rPr>
              <a:t>Bu örnekte önceki hesap makinesi örneğinden farklı olarak </a:t>
            </a:r>
            <a:r>
              <a:rPr lang="tr-TR" sz="2000" dirty="0" err="1" smtClean="0">
                <a:latin typeface="Garamond" panose="02020404030301010803" pitchFamily="18" charset="0"/>
              </a:rPr>
              <a:t>EditText</a:t>
            </a:r>
            <a:r>
              <a:rPr lang="tr-TR" sz="2000" dirty="0" smtClean="0">
                <a:latin typeface="Garamond" panose="02020404030301010803" pitchFamily="18" charset="0"/>
              </a:rPr>
              <a:t> ile sayı girişi yapmak yerine </a:t>
            </a:r>
            <a:r>
              <a:rPr lang="tr-TR" sz="2000" b="1" dirty="0" smtClean="0">
                <a:latin typeface="Garamond" panose="02020404030301010803" pitchFamily="18" charset="0"/>
              </a:rPr>
              <a:t>tuş paneli </a:t>
            </a:r>
            <a:r>
              <a:rPr lang="tr-TR" sz="2000" dirty="0" smtClean="0">
                <a:latin typeface="Garamond" panose="02020404030301010803" pitchFamily="18" charset="0"/>
              </a:rPr>
              <a:t>tasarlayacaksınız.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Kullanıcı rakam butonlarına tıklayarak 1.sayıyı girecektir.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Daha sonra bir işlem seçmektedir. İşlem seçilince </a:t>
            </a:r>
            <a:r>
              <a:rPr lang="tr-TR" sz="2000" dirty="0" err="1">
                <a:latin typeface="Garamond" panose="02020404030301010803" pitchFamily="18" charset="0"/>
              </a:rPr>
              <a:t>TextView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temizlenmelidir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ve</a:t>
            </a:r>
            <a:r>
              <a:rPr lang="tr-TR" sz="2000" dirty="0">
                <a:latin typeface="Garamond" panose="02020404030301010803" pitchFamily="18" charset="0"/>
              </a:rPr>
              <a:t> </a:t>
            </a:r>
            <a:r>
              <a:rPr lang="tr-TR" sz="2000" dirty="0" smtClean="0">
                <a:latin typeface="Garamond" panose="02020404030301010803" pitchFamily="18" charset="0"/>
              </a:rPr>
              <a:t>kullanıcı 2. sayıyı girebilmelidir.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>
                <a:latin typeface="Garamond" panose="02020404030301010803" pitchFamily="18" charset="0"/>
              </a:rPr>
              <a:t>Son olarak = butonuna tıklanınca sonuç </a:t>
            </a:r>
            <a:r>
              <a:rPr lang="tr-TR" sz="2000" dirty="0" err="1" smtClean="0">
                <a:latin typeface="Garamond" panose="02020404030301010803" pitchFamily="18" charset="0"/>
              </a:rPr>
              <a:t>TextView</a:t>
            </a:r>
            <a:r>
              <a:rPr lang="tr-TR" sz="2000" dirty="0" smtClean="0">
                <a:latin typeface="Garamond" panose="02020404030301010803" pitchFamily="18" charset="0"/>
              </a:rPr>
              <a:t> içine yazdırılmalıdır.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8" y="2635449"/>
            <a:ext cx="2540789" cy="415114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962" y="2538316"/>
            <a:ext cx="2604423" cy="421495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739" y="2471668"/>
            <a:ext cx="2601389" cy="4281606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5006573" y="-30778"/>
            <a:ext cx="1307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u="sng" dirty="0" smtClean="0">
                <a:solidFill>
                  <a:srgbClr val="7030A0"/>
                </a:solidFill>
                <a:latin typeface="Garamond" panose="02020404030301010803" pitchFamily="18" charset="0"/>
              </a:rPr>
              <a:t>Uygulama</a:t>
            </a:r>
            <a:endParaRPr lang="tr-TR" sz="2000" dirty="0"/>
          </a:p>
        </p:txBody>
      </p:sp>
      <p:sp>
        <p:nvSpPr>
          <p:cNvPr id="2" name="Sağ Ayraç 1"/>
          <p:cNvSpPr/>
          <p:nvPr/>
        </p:nvSpPr>
        <p:spPr>
          <a:xfrm>
            <a:off x="2881223" y="3243532"/>
            <a:ext cx="353683" cy="10006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/>
          <p:cNvSpPr txBox="1"/>
          <p:nvPr/>
        </p:nvSpPr>
        <p:spPr>
          <a:xfrm>
            <a:off x="3392302" y="35591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9" name="Sağ Ayraç 8"/>
          <p:cNvSpPr/>
          <p:nvPr/>
        </p:nvSpPr>
        <p:spPr>
          <a:xfrm>
            <a:off x="2881223" y="4287328"/>
            <a:ext cx="353683" cy="405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3392302" y="4305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1" name="Sağ Ayraç 10"/>
          <p:cNvSpPr/>
          <p:nvPr/>
        </p:nvSpPr>
        <p:spPr>
          <a:xfrm>
            <a:off x="2881223" y="4735902"/>
            <a:ext cx="353683" cy="405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Metin kutusu 11"/>
          <p:cNvSpPr txBox="1"/>
          <p:nvPr/>
        </p:nvSpPr>
        <p:spPr>
          <a:xfrm>
            <a:off x="3392302" y="47539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3" name="Sağ Ayraç 12"/>
          <p:cNvSpPr/>
          <p:nvPr/>
        </p:nvSpPr>
        <p:spPr>
          <a:xfrm>
            <a:off x="2881222" y="5299070"/>
            <a:ext cx="353683" cy="405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3392301" y="5317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5" name="Sağ Ayraç 14"/>
          <p:cNvSpPr/>
          <p:nvPr/>
        </p:nvSpPr>
        <p:spPr>
          <a:xfrm>
            <a:off x="2881222" y="5765699"/>
            <a:ext cx="353683" cy="405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Metin kutusu 15"/>
          <p:cNvSpPr txBox="1"/>
          <p:nvPr/>
        </p:nvSpPr>
        <p:spPr>
          <a:xfrm>
            <a:off x="3392301" y="5783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17" name="Sağ Ayraç 16"/>
          <p:cNvSpPr/>
          <p:nvPr/>
        </p:nvSpPr>
        <p:spPr>
          <a:xfrm>
            <a:off x="2881222" y="6268438"/>
            <a:ext cx="353683" cy="4054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/>
          <p:cNvSpPr txBox="1"/>
          <p:nvPr/>
        </p:nvSpPr>
        <p:spPr>
          <a:xfrm>
            <a:off x="3392301" y="6286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507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475</Words>
  <Application>Microsoft Office PowerPoint</Application>
  <PresentationFormat>Geniş ekran</PresentationFormat>
  <Paragraphs>78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27</cp:revision>
  <dcterms:created xsi:type="dcterms:W3CDTF">2019-11-23T16:32:09Z</dcterms:created>
  <dcterms:modified xsi:type="dcterms:W3CDTF">2020-08-07T08:52:42Z</dcterms:modified>
</cp:coreProperties>
</file>