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57" r:id="rId6"/>
    <p:sldId id="271" r:id="rId7"/>
    <p:sldId id="280" r:id="rId8"/>
    <p:sldId id="281" r:id="rId9"/>
    <p:sldId id="282" r:id="rId10"/>
    <p:sldId id="258" r:id="rId11"/>
    <p:sldId id="285" r:id="rId12"/>
    <p:sldId id="286" r:id="rId13"/>
    <p:sldId id="259" r:id="rId14"/>
    <p:sldId id="260" r:id="rId15"/>
    <p:sldId id="261" r:id="rId16"/>
    <p:sldId id="276" r:id="rId17"/>
    <p:sldId id="277" r:id="rId18"/>
    <p:sldId id="279" r:id="rId19"/>
    <p:sldId id="265" r:id="rId20"/>
    <p:sldId id="262" r:id="rId21"/>
    <p:sldId id="264" r:id="rId22"/>
    <p:sldId id="287" r:id="rId23"/>
    <p:sldId id="288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BDC2-0FD6-41D3-8139-C3D89BC3B1F0}" type="datetimeFigureOut">
              <a:rPr lang="tr-TR" smtClean="0"/>
              <a:t>29.04.2020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299E-0B9E-4C27-8EAD-7FB8572905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088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BDC2-0FD6-41D3-8139-C3D89BC3B1F0}" type="datetimeFigureOut">
              <a:rPr lang="tr-TR" smtClean="0"/>
              <a:t>29.04.2020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299E-0B9E-4C27-8EAD-7FB8572905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756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BDC2-0FD6-41D3-8139-C3D89BC3B1F0}" type="datetimeFigureOut">
              <a:rPr lang="tr-TR" smtClean="0"/>
              <a:t>29.04.2020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299E-0B9E-4C27-8EAD-7FB8572905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913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BDC2-0FD6-41D3-8139-C3D89BC3B1F0}" type="datetimeFigureOut">
              <a:rPr lang="tr-TR" smtClean="0"/>
              <a:t>29.04.2020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299E-0B9E-4C27-8EAD-7FB8572905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387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BDC2-0FD6-41D3-8139-C3D89BC3B1F0}" type="datetimeFigureOut">
              <a:rPr lang="tr-TR" smtClean="0"/>
              <a:t>29.04.2020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299E-0B9E-4C27-8EAD-7FB8572905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769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BDC2-0FD6-41D3-8139-C3D89BC3B1F0}" type="datetimeFigureOut">
              <a:rPr lang="tr-TR" smtClean="0"/>
              <a:t>29.04.2020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299E-0B9E-4C27-8EAD-7FB8572905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356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BDC2-0FD6-41D3-8139-C3D89BC3B1F0}" type="datetimeFigureOut">
              <a:rPr lang="tr-TR" smtClean="0"/>
              <a:t>29.04.2020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299E-0B9E-4C27-8EAD-7FB8572905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241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BDC2-0FD6-41D3-8139-C3D89BC3B1F0}" type="datetimeFigureOut">
              <a:rPr lang="tr-TR" smtClean="0"/>
              <a:t>29.04.2020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299E-0B9E-4C27-8EAD-7FB8572905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804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BDC2-0FD6-41D3-8139-C3D89BC3B1F0}" type="datetimeFigureOut">
              <a:rPr lang="tr-TR" smtClean="0"/>
              <a:t>29.04.2020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299E-0B9E-4C27-8EAD-7FB8572905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798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BDC2-0FD6-41D3-8139-C3D89BC3B1F0}" type="datetimeFigureOut">
              <a:rPr lang="tr-TR" smtClean="0"/>
              <a:t>29.04.2020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299E-0B9E-4C27-8EAD-7FB8572905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614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BDC2-0FD6-41D3-8139-C3D89BC3B1F0}" type="datetimeFigureOut">
              <a:rPr lang="tr-TR" smtClean="0"/>
              <a:t>29.04.2020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299E-0B9E-4C27-8EAD-7FB8572905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27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DC2-0FD6-41D3-8139-C3D89BC3B1F0}" type="datetimeFigureOut">
              <a:rPr lang="tr-TR" smtClean="0"/>
              <a:t>29.04.2020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A299E-0B9E-4C27-8EAD-7FB8572905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383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256655" y="491666"/>
            <a:ext cx="1132470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API </a:t>
            </a:r>
            <a:r>
              <a:rPr lang="tr-TR" sz="2000" dirty="0"/>
              <a:t>(Application Programming </a:t>
            </a:r>
            <a:r>
              <a:rPr lang="tr-TR" sz="2000" dirty="0" err="1"/>
              <a:t>Interface</a:t>
            </a:r>
            <a:r>
              <a:rPr lang="tr-TR" sz="2000" dirty="0"/>
              <a:t>) yani Uygulama Programlama </a:t>
            </a:r>
            <a:r>
              <a:rPr lang="tr-TR" sz="2000" dirty="0" err="1"/>
              <a:t>Arayüzü</a:t>
            </a:r>
            <a:r>
              <a:rPr lang="tr-TR" sz="2000" dirty="0"/>
              <a:t>, bir </a:t>
            </a:r>
            <a:r>
              <a:rPr lang="tr-TR" sz="2000" dirty="0" smtClean="0"/>
              <a:t>uygulamanın/servisin/platformun </a:t>
            </a:r>
            <a:r>
              <a:rPr lang="tr-TR" sz="2000" dirty="0"/>
              <a:t>(</a:t>
            </a:r>
            <a:r>
              <a:rPr lang="tr-TR" sz="2000" dirty="0" err="1"/>
              <a:t>Örn</a:t>
            </a:r>
            <a:r>
              <a:rPr lang="tr-TR" sz="2000" dirty="0"/>
              <a:t>. Youtube, </a:t>
            </a:r>
            <a:r>
              <a:rPr lang="tr-TR" sz="2000" dirty="0" err="1" smtClean="0"/>
              <a:t>Twitter</a:t>
            </a:r>
            <a:r>
              <a:rPr lang="tr-TR" sz="2000" dirty="0" smtClean="0"/>
              <a:t>, </a:t>
            </a:r>
            <a:r>
              <a:rPr lang="tr-TR" sz="2000" dirty="0"/>
              <a:t>Facebook, </a:t>
            </a:r>
            <a:r>
              <a:rPr lang="tr-TR" sz="2000" dirty="0" smtClean="0"/>
              <a:t>Google...) </a:t>
            </a:r>
            <a:r>
              <a:rPr lang="tr-TR" sz="2000" dirty="0"/>
              <a:t>sahip olduğu </a:t>
            </a:r>
            <a:r>
              <a:rPr lang="tr-TR" sz="2000" dirty="0" smtClean="0"/>
              <a:t>işlev-verilerin  </a:t>
            </a:r>
            <a:r>
              <a:rPr lang="tr-TR" sz="2000" dirty="0"/>
              <a:t>dışarıdan izin verilen sınırlandırmalar dahilinde </a:t>
            </a:r>
            <a:r>
              <a:rPr lang="tr-TR" sz="2000" dirty="0" smtClean="0"/>
              <a:t>paylaşılarak, başka uygulamalar tarafından kullanılabilmesini </a:t>
            </a:r>
            <a:r>
              <a:rPr lang="tr-TR" sz="2000" dirty="0"/>
              <a:t>sağlayan bir </a:t>
            </a:r>
            <a:r>
              <a:rPr lang="tr-TR" sz="2000" dirty="0" err="1"/>
              <a:t>arayüzdür</a:t>
            </a:r>
            <a:r>
              <a:rPr lang="tr-TR" sz="2000" dirty="0" smtClean="0"/>
              <a:t>.</a:t>
            </a:r>
          </a:p>
          <a:p>
            <a:pPr algn="just"/>
            <a:endParaRPr lang="tr-TR" sz="2000" dirty="0">
              <a:latin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/>
              <a:t>Örneğin, </a:t>
            </a:r>
            <a:r>
              <a:rPr lang="tr-TR" sz="2000" dirty="0" smtClean="0"/>
              <a:t>geliştirdiğimiz </a:t>
            </a:r>
            <a:r>
              <a:rPr lang="tr-TR" sz="2000" dirty="0"/>
              <a:t>bir projede </a:t>
            </a:r>
            <a:r>
              <a:rPr lang="tr-TR" sz="2000" dirty="0" err="1"/>
              <a:t>Twitter</a:t>
            </a:r>
            <a:r>
              <a:rPr lang="tr-TR" sz="2000" dirty="0"/>
              <a:t> </a:t>
            </a:r>
            <a:r>
              <a:rPr lang="tr-TR" sz="2000" dirty="0" err="1"/>
              <a:t>API’yi</a:t>
            </a:r>
            <a:r>
              <a:rPr lang="tr-TR" sz="2000" dirty="0"/>
              <a:t> çağırarak, </a:t>
            </a:r>
            <a:r>
              <a:rPr lang="tr-TR" sz="2000" dirty="0" err="1"/>
              <a:t>Twitter’ın</a:t>
            </a:r>
            <a:r>
              <a:rPr lang="tr-TR" sz="2000" dirty="0"/>
              <a:t> bize izin verdiği </a:t>
            </a:r>
            <a:r>
              <a:rPr lang="tr-TR" sz="2000" i="1" dirty="0"/>
              <a:t>(</a:t>
            </a:r>
            <a:r>
              <a:rPr lang="tr-TR" sz="2000" i="1" dirty="0" err="1"/>
              <a:t>tweet</a:t>
            </a:r>
            <a:r>
              <a:rPr lang="tr-TR" sz="2000" i="1" dirty="0"/>
              <a:t> atma, hesap takip etme, vb.)</a:t>
            </a:r>
            <a:r>
              <a:rPr lang="tr-TR" sz="2000" dirty="0"/>
              <a:t> işlemleri, API yetkimiz olan </a:t>
            </a:r>
            <a:r>
              <a:rPr lang="tr-TR" sz="2000" dirty="0" err="1"/>
              <a:t>Twitter</a:t>
            </a:r>
            <a:r>
              <a:rPr lang="tr-TR" sz="2000" dirty="0"/>
              <a:t> hesaplarında, kendi uygulamamız üzerinden de </a:t>
            </a:r>
            <a:r>
              <a:rPr lang="tr-TR" sz="2000" dirty="0" smtClean="0"/>
              <a:t>gerçekleştirebiliriz. API </a:t>
            </a:r>
            <a:r>
              <a:rPr lang="tr-TR" sz="2000" dirty="0"/>
              <a:t>ile </a:t>
            </a:r>
            <a:r>
              <a:rPr lang="tr-TR" sz="2000" dirty="0" err="1"/>
              <a:t>Twitter</a:t>
            </a:r>
            <a:r>
              <a:rPr lang="tr-TR" sz="2000" dirty="0"/>
              <a:t> özelliklerini (</a:t>
            </a:r>
            <a:r>
              <a:rPr lang="tr-TR" sz="2000" dirty="0" err="1"/>
              <a:t>tweet</a:t>
            </a:r>
            <a:r>
              <a:rPr lang="tr-TR" sz="2000" dirty="0"/>
              <a:t> atma, görüntüleme, hesap takip etme vb</a:t>
            </a:r>
            <a:r>
              <a:rPr lang="tr-TR" sz="2000" dirty="0" smtClean="0"/>
              <a:t>.) kullanabiliriz. Örneğin, bu API belirli </a:t>
            </a:r>
            <a:r>
              <a:rPr lang="tr-TR" sz="2000" dirty="0" err="1" smtClean="0"/>
              <a:t>hashtag’leri</a:t>
            </a:r>
            <a:r>
              <a:rPr lang="tr-TR" sz="2000" dirty="0" smtClean="0"/>
              <a:t> filtreleyerek sosyal medya analizinde kullanılmaktadır.</a:t>
            </a:r>
            <a:endParaRPr lang="tr-TR" sz="2000" i="1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i="1" dirty="0"/>
          </a:p>
          <a:p>
            <a:pPr algn="just"/>
            <a:r>
              <a:rPr lang="tr-TR" sz="2000" dirty="0" smtClean="0"/>
              <a:t>  Ya </a:t>
            </a:r>
            <a:r>
              <a:rPr lang="tr-TR" sz="2000" dirty="0"/>
              <a:t>da </a:t>
            </a:r>
            <a:r>
              <a:rPr lang="tr-TR" sz="2000" dirty="0" smtClean="0"/>
              <a:t>Google </a:t>
            </a:r>
            <a:r>
              <a:rPr lang="tr-TR" sz="2000" dirty="0" err="1" smtClean="0"/>
              <a:t>Maps</a:t>
            </a:r>
            <a:r>
              <a:rPr lang="tr-TR" sz="2000" dirty="0" smtClean="0"/>
              <a:t> </a:t>
            </a:r>
            <a:r>
              <a:rPr lang="tr-TR" sz="2000" dirty="0"/>
              <a:t>API ile </a:t>
            </a:r>
            <a:r>
              <a:rPr lang="tr-TR" sz="2000" dirty="0" smtClean="0"/>
              <a:t>verilen </a:t>
            </a:r>
            <a:r>
              <a:rPr lang="tr-TR" sz="2000" dirty="0"/>
              <a:t>bir koordinatı harita üzerinde gösterebiliriz ve yer işaretine  </a:t>
            </a:r>
            <a:r>
              <a:rPr lang="tr-TR" sz="2000" dirty="0" smtClean="0"/>
              <a:t>  </a:t>
            </a:r>
          </a:p>
          <a:p>
            <a:pPr algn="just"/>
            <a:r>
              <a:rPr lang="tr-TR" sz="2000" dirty="0" smtClean="0"/>
              <a:t>  tıklandığında </a:t>
            </a:r>
            <a:r>
              <a:rPr lang="tr-TR" sz="2000" dirty="0"/>
              <a:t>en yakın yerleşim yeri ile tarifini (‘’Gölbaşı- Çiğdemli Köyü’nün 5 km kuzeyi’’ gibi) </a:t>
            </a:r>
            <a:r>
              <a:rPr lang="tr-TR" sz="2000" dirty="0" smtClean="0"/>
              <a:t>belirtebiliriz.</a:t>
            </a:r>
          </a:p>
          <a:p>
            <a:pPr algn="just"/>
            <a:endParaRPr lang="tr-TR" sz="2000" dirty="0"/>
          </a:p>
          <a:p>
            <a:pPr algn="just"/>
            <a:r>
              <a:rPr lang="tr-TR" sz="2000" dirty="0"/>
              <a:t> </a:t>
            </a:r>
            <a:r>
              <a:rPr lang="tr-TR" sz="2000" dirty="0" smtClean="0"/>
              <a:t> Google </a:t>
            </a:r>
            <a:r>
              <a:rPr lang="tr-TR" sz="2000" dirty="0" err="1" smtClean="0"/>
              <a:t>Firebase</a:t>
            </a:r>
            <a:r>
              <a:rPr lang="tr-TR" sz="2000" dirty="0" smtClean="0"/>
              <a:t> API ile bulut üzerinde bir </a:t>
            </a:r>
            <a:r>
              <a:rPr lang="tr-TR" sz="2000" dirty="0" err="1" smtClean="0"/>
              <a:t>veritabanına</a:t>
            </a:r>
            <a:r>
              <a:rPr lang="tr-TR" sz="2000" dirty="0" smtClean="0"/>
              <a:t> veri kaydedebiliriz.</a:t>
            </a:r>
            <a:endParaRPr lang="tr-TR" sz="2000" dirty="0"/>
          </a:p>
          <a:p>
            <a:pPr algn="just"/>
            <a:endParaRPr lang="tr-TR" sz="2000" dirty="0" smtClean="0"/>
          </a:p>
          <a:p>
            <a:pPr algn="just"/>
            <a:endParaRPr lang="tr-TR" sz="2000" dirty="0"/>
          </a:p>
          <a:p>
            <a:pPr algn="just"/>
            <a:endParaRPr lang="tr-TR" sz="2000" dirty="0">
              <a:latin typeface="Verdana" panose="020B0604030504040204" pitchFamily="34" charset="0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2660073" y="0"/>
            <a:ext cx="636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B050"/>
                </a:solidFill>
              </a:rPr>
              <a:t>API Nedir?</a:t>
            </a:r>
            <a:endParaRPr lang="tr-TR" sz="3200" dirty="0">
              <a:solidFill>
                <a:srgbClr val="00B050"/>
              </a:solidFill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4" y="4933352"/>
            <a:ext cx="3881643" cy="192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62" y="1220214"/>
            <a:ext cx="9734620" cy="2954971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351118" y="573882"/>
            <a:ext cx="10469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Verilen </a:t>
            </a:r>
            <a:r>
              <a:rPr lang="tr-TR" dirty="0" err="1" smtClean="0">
                <a:solidFill>
                  <a:srgbClr val="545454"/>
                </a:solidFill>
                <a:latin typeface="arial" panose="020B0604020202020204" pitchFamily="34" charset="0"/>
              </a:rPr>
              <a:t>url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ile yaptığımız sorgu sonucunda, USGS sunucusunun verdiği </a:t>
            </a:r>
            <a:r>
              <a:rPr lang="tr-TR" dirty="0" err="1" smtClean="0">
                <a:solidFill>
                  <a:srgbClr val="545454"/>
                </a:solidFill>
                <a:latin typeface="arial" panose="020B0604020202020204" pitchFamily="34" charset="0"/>
              </a:rPr>
              <a:t>json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 cevabı (</a:t>
            </a:r>
            <a:r>
              <a:rPr lang="tr-TR" dirty="0" err="1" smtClean="0">
                <a:solidFill>
                  <a:srgbClr val="545454"/>
                </a:solidFill>
                <a:latin typeface="arial" panose="020B0604020202020204" pitchFamily="34" charset="0"/>
              </a:rPr>
              <a:t>json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545454"/>
                </a:solidFill>
                <a:latin typeface="arial" panose="020B0604020202020204" pitchFamily="34" charset="0"/>
              </a:rPr>
              <a:t>response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),</a:t>
            </a:r>
          </a:p>
          <a:p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tarayıcımızda aşağıdaki gibi görünecektir.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82377" y="4084913"/>
            <a:ext cx="115593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Bunu kopyalayıp 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«</a:t>
            </a:r>
            <a:r>
              <a:rPr lang="tr-TR" dirty="0" err="1" smtClean="0">
                <a:solidFill>
                  <a:srgbClr val="545454"/>
                </a:solidFill>
                <a:latin typeface="arial" panose="020B0604020202020204" pitchFamily="34" charset="0"/>
              </a:rPr>
              <a:t>deprem.json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» isimli bir dosyaya kaydedip, </a:t>
            </a:r>
            <a:r>
              <a:rPr lang="tr-TR" dirty="0" err="1" smtClean="0">
                <a:solidFill>
                  <a:srgbClr val="545454"/>
                </a:solidFill>
                <a:latin typeface="arial" panose="020B0604020202020204" pitchFamily="34" charset="0"/>
              </a:rPr>
              <a:t>assets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 klasörüne atalım. </a:t>
            </a:r>
          </a:p>
          <a:p>
            <a:endParaRPr lang="tr-TR" dirty="0" smtClean="0">
              <a:solidFill>
                <a:srgbClr val="545454"/>
              </a:solidFill>
              <a:latin typeface="arial" panose="020B0604020202020204" pitchFamily="34" charset="0"/>
            </a:endParaRPr>
          </a:p>
          <a:p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Daha 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sonra da dosyadan okuyarak </a:t>
            </a:r>
            <a:r>
              <a:rPr lang="tr-TR" dirty="0" err="1" smtClean="0">
                <a:solidFill>
                  <a:srgbClr val="545454"/>
                </a:solidFill>
                <a:latin typeface="arial" panose="020B0604020202020204" pitchFamily="34" charset="0"/>
              </a:rPr>
              <a:t>jsonCevabi</a:t>
            </a:r>
            <a:r>
              <a:rPr lang="tr-TR" dirty="0">
                <a:solidFill>
                  <a:srgbClr val="545454"/>
                </a:solidFill>
                <a:latin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isimli bir </a:t>
            </a:r>
            <a:r>
              <a:rPr lang="tr-TR" dirty="0" err="1" smtClean="0">
                <a:solidFill>
                  <a:srgbClr val="545454"/>
                </a:solidFill>
                <a:latin typeface="arial" panose="020B0604020202020204" pitchFamily="34" charset="0"/>
              </a:rPr>
              <a:t>stringe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kaydedebiliriz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. 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Daha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sonra 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bilgi okumayı dinamik 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biçimde, 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uygulama 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içinden internete bağlanıp yapacağız.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242762" y="0"/>
            <a:ext cx="9574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solidFill>
                  <a:srgbClr val="00B050"/>
                </a:solidFill>
              </a:rPr>
              <a:t>Deprem Takip </a:t>
            </a:r>
            <a:r>
              <a:rPr lang="tr-TR" sz="2400" dirty="0" smtClean="0">
                <a:solidFill>
                  <a:srgbClr val="00B050"/>
                </a:solidFill>
              </a:rPr>
              <a:t>Örneği-1 Veriyi dosyaya kaydetme ve </a:t>
            </a:r>
            <a:r>
              <a:rPr lang="tr-TR" sz="2400" dirty="0" err="1" smtClean="0">
                <a:solidFill>
                  <a:srgbClr val="00B050"/>
                </a:solidFill>
              </a:rPr>
              <a:t>assets</a:t>
            </a:r>
            <a:r>
              <a:rPr lang="tr-TR" sz="2400" dirty="0" smtClean="0">
                <a:solidFill>
                  <a:srgbClr val="00B050"/>
                </a:solidFill>
              </a:rPr>
              <a:t> klasörüne atma </a:t>
            </a:r>
            <a:endParaRPr lang="tr-TR" sz="2400" dirty="0">
              <a:solidFill>
                <a:srgbClr val="00B050"/>
              </a:solidFill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226" y="4990685"/>
            <a:ext cx="2399279" cy="179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69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882998" y="0"/>
            <a:ext cx="9468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rgbClr val="00B050"/>
                </a:solidFill>
              </a:rPr>
              <a:t>Deprem Takip </a:t>
            </a:r>
            <a:r>
              <a:rPr lang="tr-TR" sz="2400" dirty="0" smtClean="0">
                <a:solidFill>
                  <a:srgbClr val="00B050"/>
                </a:solidFill>
              </a:rPr>
              <a:t>Örneği-2 </a:t>
            </a:r>
            <a:r>
              <a:rPr lang="tr-TR" sz="2400" dirty="0" err="1" smtClean="0">
                <a:solidFill>
                  <a:srgbClr val="00B050"/>
                </a:solidFill>
              </a:rPr>
              <a:t>xml’e</a:t>
            </a:r>
            <a:r>
              <a:rPr lang="tr-TR" sz="2400" dirty="0" smtClean="0">
                <a:solidFill>
                  <a:srgbClr val="00B050"/>
                </a:solidFill>
              </a:rPr>
              <a:t> </a:t>
            </a:r>
            <a:r>
              <a:rPr lang="tr-TR" sz="2400" dirty="0" err="1" smtClean="0">
                <a:solidFill>
                  <a:srgbClr val="00B050"/>
                </a:solidFill>
              </a:rPr>
              <a:t>ListView</a:t>
            </a:r>
            <a:r>
              <a:rPr lang="tr-TR" sz="2400" dirty="0" smtClean="0">
                <a:solidFill>
                  <a:srgbClr val="00B050"/>
                </a:solidFill>
              </a:rPr>
              <a:t> ekleme ve Java’da </a:t>
            </a:r>
            <a:r>
              <a:rPr lang="tr-TR" sz="2400" dirty="0" err="1" smtClean="0">
                <a:solidFill>
                  <a:srgbClr val="00B050"/>
                </a:solidFill>
              </a:rPr>
              <a:t>id’si</a:t>
            </a:r>
            <a:r>
              <a:rPr lang="tr-TR" sz="2400" dirty="0" smtClean="0">
                <a:solidFill>
                  <a:srgbClr val="00B050"/>
                </a:solidFill>
              </a:rPr>
              <a:t> ile tanıtma</a:t>
            </a:r>
            <a:endParaRPr lang="tr-TR" sz="2400" dirty="0">
              <a:solidFill>
                <a:srgbClr val="00B050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568780" y="935682"/>
            <a:ext cx="110005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latin typeface="Garamond" panose="02020404030301010803" pitchFamily="18" charset="0"/>
              </a:rPr>
              <a:t>Tek bir aktivitemiz vardır. Bu aktivitemize ilişkin </a:t>
            </a:r>
            <a:r>
              <a:rPr lang="tr-TR" dirty="0" err="1" smtClean="0">
                <a:latin typeface="Garamond" panose="02020404030301010803" pitchFamily="18" charset="0"/>
              </a:rPr>
              <a:t>xml</a:t>
            </a:r>
            <a:r>
              <a:rPr lang="tr-TR" dirty="0" smtClean="0">
                <a:latin typeface="Garamond" panose="02020404030301010803" pitchFamily="18" charset="0"/>
              </a:rPr>
              <a:t> dosyamıza </a:t>
            </a:r>
            <a:r>
              <a:rPr lang="tr-TR" dirty="0" err="1" smtClean="0">
                <a:latin typeface="Garamond" panose="02020404030301010803" pitchFamily="18" charset="0"/>
              </a:rPr>
              <a:t>id</a:t>
            </a:r>
            <a:r>
              <a:rPr lang="tr-TR" dirty="0" smtClean="0">
                <a:latin typeface="Garamond" panose="02020404030301010803" pitchFamily="18" charset="0"/>
              </a:rPr>
              <a:t> vererek bir </a:t>
            </a:r>
            <a:r>
              <a:rPr lang="tr-TR" dirty="0" err="1" smtClean="0">
                <a:latin typeface="Garamond" panose="02020404030301010803" pitchFamily="18" charset="0"/>
              </a:rPr>
              <a:t>ListView</a:t>
            </a:r>
            <a:r>
              <a:rPr lang="tr-TR" dirty="0" smtClean="0">
                <a:latin typeface="Garamond" panose="02020404030301010803" pitchFamily="18" charset="0"/>
              </a:rPr>
              <a:t> ekleyip, </a:t>
            </a:r>
            <a:r>
              <a:rPr lang="tr-TR" dirty="0" err="1" smtClean="0">
                <a:latin typeface="Garamond" panose="02020404030301010803" pitchFamily="18" charset="0"/>
              </a:rPr>
              <a:t>java’da</a:t>
            </a:r>
            <a:r>
              <a:rPr lang="tr-TR" dirty="0" smtClean="0">
                <a:latin typeface="Garamond" panose="02020404030301010803" pitchFamily="18" charset="0"/>
              </a:rPr>
              <a:t>  </a:t>
            </a:r>
            <a:r>
              <a:rPr lang="tr-TR" dirty="0" err="1" smtClean="0">
                <a:latin typeface="Garamond" panose="02020404030301010803" pitchFamily="18" charset="0"/>
              </a:rPr>
              <a:t>id’si</a:t>
            </a:r>
            <a:r>
              <a:rPr lang="tr-TR" dirty="0" smtClean="0">
                <a:latin typeface="Garamond" panose="02020404030301010803" pitchFamily="18" charset="0"/>
              </a:rPr>
              <a:t> tanıtalım.</a:t>
            </a:r>
          </a:p>
          <a:p>
            <a:r>
              <a:rPr lang="tr-TR" dirty="0" smtClean="0">
                <a:latin typeface="Garamond" panose="02020404030301010803" pitchFamily="18" charset="0"/>
              </a:rPr>
              <a:t> </a:t>
            </a:r>
            <a:endParaRPr lang="tr-TR" dirty="0">
              <a:latin typeface="Garamond" panose="02020404030301010803" pitchFamily="18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61" y="2353310"/>
            <a:ext cx="4200525" cy="2238375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177411" y="1833808"/>
            <a:ext cx="180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smtClean="0"/>
              <a:t>MainActivity.java</a:t>
            </a:r>
            <a:endParaRPr lang="tr-TR" i="1" dirty="0"/>
          </a:p>
        </p:txBody>
      </p:sp>
      <p:sp>
        <p:nvSpPr>
          <p:cNvPr id="8" name="Dikdörtgen 7"/>
          <p:cNvSpPr/>
          <p:nvPr/>
        </p:nvSpPr>
        <p:spPr>
          <a:xfrm>
            <a:off x="7913161" y="1833808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smtClean="0"/>
              <a:t>activity_main.xml</a:t>
            </a:r>
            <a:endParaRPr lang="tr-TR" i="1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99" y="2693127"/>
            <a:ext cx="4439270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5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83" y="2067217"/>
            <a:ext cx="5335747" cy="4116805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188098" y="584775"/>
            <a:ext cx="12003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6" indent="-342900" algn="just">
              <a:buFont typeface="Wingdings" panose="05000000000000000000" pitchFamily="2" charset="2"/>
              <a:buChar char="v"/>
            </a:pPr>
            <a:r>
              <a:rPr lang="tr-TR" sz="2000" dirty="0" err="1" smtClean="0">
                <a:latin typeface="Garamond" panose="02020404030301010803" pitchFamily="18" charset="0"/>
              </a:rPr>
              <a:t>assets</a:t>
            </a:r>
            <a:r>
              <a:rPr lang="tr-TR" sz="2000" dirty="0" smtClean="0">
                <a:latin typeface="Garamond" panose="02020404030301010803" pitchFamily="18" charset="0"/>
              </a:rPr>
              <a:t> klasöründeki dosyamızı okuyup içeriğini </a:t>
            </a:r>
            <a:r>
              <a:rPr lang="tr-TR" sz="2000" dirty="0" err="1" smtClean="0">
                <a:latin typeface="Garamond" panose="02020404030301010803" pitchFamily="18" charset="0"/>
              </a:rPr>
              <a:t>jsonCevabi</a:t>
            </a:r>
            <a:r>
              <a:rPr lang="tr-TR" sz="2000" dirty="0" smtClean="0">
                <a:latin typeface="Garamond" panose="02020404030301010803" pitchFamily="18" charset="0"/>
              </a:rPr>
              <a:t> isimli bir </a:t>
            </a:r>
            <a:r>
              <a:rPr lang="tr-TR" sz="2000" dirty="0" err="1" smtClean="0">
                <a:latin typeface="Garamond" panose="02020404030301010803" pitchFamily="18" charset="0"/>
              </a:rPr>
              <a:t>String’de</a:t>
            </a:r>
            <a:r>
              <a:rPr lang="tr-TR" sz="2000" dirty="0" smtClean="0">
                <a:latin typeface="Garamond" panose="02020404030301010803" pitchFamily="18" charset="0"/>
              </a:rPr>
              <a:t> kaydedelim. Bunun için daha</a:t>
            </a:r>
          </a:p>
          <a:p>
            <a:pPr marL="0" lvl="6" algn="just"/>
            <a:r>
              <a:rPr lang="tr-TR" sz="2000" dirty="0" smtClean="0">
                <a:latin typeface="Garamond" panose="02020404030301010803" pitchFamily="18" charset="0"/>
              </a:rPr>
              <a:t>önce kullandığımız, bizden okunacak dosya adını bekleyen </a:t>
            </a:r>
            <a:r>
              <a:rPr lang="tr-TR" sz="2000" dirty="0" err="1" smtClean="0">
                <a:latin typeface="Garamond" panose="02020404030301010803" pitchFamily="18" charset="0"/>
              </a:rPr>
              <a:t>dosyadanOku</a:t>
            </a:r>
            <a:r>
              <a:rPr lang="tr-TR" sz="2000" dirty="0" smtClean="0">
                <a:latin typeface="Garamond" panose="02020404030301010803" pitchFamily="18" charset="0"/>
              </a:rPr>
              <a:t> metodumuzu kullanıyoruz.</a:t>
            </a:r>
            <a:endParaRPr lang="tr-TR" dirty="0">
              <a:latin typeface="Garamond" panose="02020404030301010803" pitchFamily="18" charset="0"/>
            </a:endParaRPr>
          </a:p>
        </p:txBody>
      </p:sp>
      <p:sp>
        <p:nvSpPr>
          <p:cNvPr id="5" name="Yuvarlatılmış Dikdörtgen 4"/>
          <p:cNvSpPr/>
          <p:nvPr/>
        </p:nvSpPr>
        <p:spPr>
          <a:xfrm>
            <a:off x="3554083" y="2475780"/>
            <a:ext cx="2812212" cy="29329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Yuvarlatılmış Dikdörtgen 6"/>
          <p:cNvSpPr/>
          <p:nvPr/>
        </p:nvSpPr>
        <p:spPr>
          <a:xfrm>
            <a:off x="3554083" y="5500777"/>
            <a:ext cx="4744528" cy="27892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Yuvarlatılmış Dikdörtgen 7"/>
          <p:cNvSpPr/>
          <p:nvPr/>
        </p:nvSpPr>
        <p:spPr>
          <a:xfrm>
            <a:off x="3861757" y="4803155"/>
            <a:ext cx="4436853" cy="29329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882998" y="0"/>
            <a:ext cx="9468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rgbClr val="00B050"/>
                </a:solidFill>
              </a:rPr>
              <a:t>Deprem Takip </a:t>
            </a:r>
            <a:r>
              <a:rPr lang="tr-TR" sz="2400" dirty="0" smtClean="0">
                <a:solidFill>
                  <a:srgbClr val="00B050"/>
                </a:solidFill>
              </a:rPr>
              <a:t>Örneği-3 Dosyayı Okuma</a:t>
            </a:r>
            <a:endParaRPr lang="tr-TR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33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96" y="1566499"/>
            <a:ext cx="10695190" cy="3219199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78904" y="595972"/>
            <a:ext cx="12034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Tarayıcıdaki ham veriden veri formatını anlamak zordur. Bunun için </a:t>
            </a:r>
            <a:r>
              <a:rPr lang="tr-TR" dirty="0" err="1" smtClean="0">
                <a:solidFill>
                  <a:srgbClr val="545454"/>
                </a:solidFill>
                <a:latin typeface="arial" panose="020B0604020202020204" pitchFamily="34" charset="0"/>
              </a:rPr>
              <a:t>Firefox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 tarayıcısı kullanıyorsak JSON seçeneğini</a:t>
            </a:r>
          </a:p>
          <a:p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seçerek, solda anahtar sağda değerin gösterildiği, bir ağaç yapısında JSON formatını inceleyebiliriz. 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882998" y="0"/>
            <a:ext cx="10710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rgbClr val="00B050"/>
                </a:solidFill>
              </a:rPr>
              <a:t>Deprem Takip </a:t>
            </a:r>
            <a:r>
              <a:rPr lang="tr-TR" sz="2400" dirty="0" smtClean="0">
                <a:solidFill>
                  <a:srgbClr val="00B050"/>
                </a:solidFill>
              </a:rPr>
              <a:t>Örneği-4 </a:t>
            </a:r>
            <a:r>
              <a:rPr lang="tr-TR" sz="2400" dirty="0" err="1" smtClean="0">
                <a:solidFill>
                  <a:srgbClr val="00B050"/>
                </a:solidFill>
              </a:rPr>
              <a:t>json</a:t>
            </a:r>
            <a:r>
              <a:rPr lang="tr-TR" sz="2400" dirty="0" smtClean="0">
                <a:solidFill>
                  <a:srgbClr val="00B050"/>
                </a:solidFill>
              </a:rPr>
              <a:t> veri yapısını inceleme ve Özel Sınıf (Deprem) Tanımlama</a:t>
            </a:r>
            <a:endParaRPr lang="tr-TR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435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12" y="1166647"/>
            <a:ext cx="10517189" cy="558499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78904" y="595972"/>
            <a:ext cx="12004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>
                <a:solidFill>
                  <a:srgbClr val="545454"/>
                </a:solidFill>
                <a:latin typeface="arial" panose="020B0604020202020204" pitchFamily="34" charset="0"/>
              </a:rPr>
              <a:t>Firefox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 tarayıcısı yoksa da </a:t>
            </a:r>
            <a:r>
              <a:rPr lang="tr-TR" dirty="0" err="1" smtClean="0">
                <a:solidFill>
                  <a:srgbClr val="545454"/>
                </a:solidFill>
                <a:latin typeface="arial" panose="020B0604020202020204" pitchFamily="34" charset="0"/>
              </a:rPr>
              <a:t>json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 cevabını kopyalayıp, ‘’JSON Editor’’ aramasıyla bulacağımız bir editöre  yapıştırarak</a:t>
            </a:r>
          </a:p>
          <a:p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aynı yapıyı görüntüleyebiliriz.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882998" y="0"/>
            <a:ext cx="10710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rgbClr val="00B050"/>
                </a:solidFill>
              </a:rPr>
              <a:t>Deprem Takip </a:t>
            </a:r>
            <a:r>
              <a:rPr lang="tr-TR" sz="2400" dirty="0" smtClean="0">
                <a:solidFill>
                  <a:srgbClr val="00B050"/>
                </a:solidFill>
              </a:rPr>
              <a:t>Örneği-4 </a:t>
            </a:r>
            <a:r>
              <a:rPr lang="tr-TR" sz="2400" dirty="0" err="1" smtClean="0">
                <a:solidFill>
                  <a:srgbClr val="00B050"/>
                </a:solidFill>
              </a:rPr>
              <a:t>json</a:t>
            </a:r>
            <a:r>
              <a:rPr lang="tr-TR" sz="2400" dirty="0" smtClean="0">
                <a:solidFill>
                  <a:srgbClr val="00B050"/>
                </a:solidFill>
              </a:rPr>
              <a:t> veri yapısını inceleme ve Özel Sınıf (Deprem) Tanımlama</a:t>
            </a:r>
            <a:endParaRPr lang="tr-TR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548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047" y="1155469"/>
            <a:ext cx="5346238" cy="5485101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191047" y="1010039"/>
            <a:ext cx="56402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Bu yapıda </a:t>
            </a:r>
            <a:r>
              <a:rPr lang="tr-TR" dirty="0" err="1" smtClean="0">
                <a:solidFill>
                  <a:srgbClr val="545454"/>
                </a:solidFill>
                <a:latin typeface="arial" panose="020B0604020202020204" pitchFamily="34" charset="0"/>
              </a:rPr>
              <a:t>features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 JSON dizisinin her bir elemanı bir depremi temsil etmektedir. Depremi temsil eden bu JSON objesinin ise </a:t>
            </a:r>
            <a:r>
              <a:rPr lang="tr-TR" i="1" dirty="0" err="1" smtClean="0">
                <a:solidFill>
                  <a:srgbClr val="545454"/>
                </a:solidFill>
                <a:latin typeface="arial" panose="020B0604020202020204" pitchFamily="34" charset="0"/>
              </a:rPr>
              <a:t>type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 anahtarı ile </a:t>
            </a:r>
            <a:r>
              <a:rPr lang="tr-TR" dirty="0" err="1" smtClean="0">
                <a:solidFill>
                  <a:srgbClr val="545454"/>
                </a:solidFill>
                <a:latin typeface="arial" panose="020B0604020202020204" pitchFamily="34" charset="0"/>
              </a:rPr>
              <a:t>String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 değeri, </a:t>
            </a:r>
            <a:r>
              <a:rPr lang="tr-TR" i="1" dirty="0" err="1" smtClean="0">
                <a:solidFill>
                  <a:srgbClr val="545454"/>
                </a:solidFill>
                <a:latin typeface="arial" panose="020B0604020202020204" pitchFamily="34" charset="0"/>
              </a:rPr>
              <a:t>geometry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 anahtarı ile JSON objesi gibi veriler içermektedir.</a:t>
            </a:r>
          </a:p>
          <a:p>
            <a:endParaRPr lang="tr-TR" dirty="0">
              <a:solidFill>
                <a:srgbClr val="545454"/>
              </a:solidFill>
              <a:latin typeface="arial" panose="020B0604020202020204" pitchFamily="34" charset="0"/>
            </a:endParaRPr>
          </a:p>
          <a:p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Bizim ilgilendiğimiz deprem özellikleri </a:t>
            </a:r>
            <a:r>
              <a:rPr lang="tr-TR" i="1" dirty="0" err="1">
                <a:solidFill>
                  <a:srgbClr val="545454"/>
                </a:solidFill>
                <a:latin typeface="arial" panose="020B0604020202020204" pitchFamily="34" charset="0"/>
              </a:rPr>
              <a:t>properties</a:t>
            </a:r>
            <a:r>
              <a:rPr lang="tr-TR" dirty="0">
                <a:solidFill>
                  <a:srgbClr val="545454"/>
                </a:solidFill>
                <a:latin typeface="arial" panose="020B0604020202020204" pitchFamily="34" charset="0"/>
              </a:rPr>
              <a:t> anahtarı ile JSON 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objesi içinde saklıdır.</a:t>
            </a:r>
          </a:p>
          <a:p>
            <a:endParaRPr lang="tr-TR" dirty="0">
              <a:solidFill>
                <a:srgbClr val="545454"/>
              </a:solidFill>
              <a:latin typeface="arial" panose="020B0604020202020204" pitchFamily="34" charset="0"/>
            </a:endParaRPr>
          </a:p>
          <a:p>
            <a:endParaRPr lang="tr-TR" dirty="0">
              <a:solidFill>
                <a:srgbClr val="545454"/>
              </a:solidFill>
              <a:latin typeface="arial" panose="020B0604020202020204" pitchFamily="34" charset="0"/>
            </a:endParaRPr>
          </a:p>
          <a:p>
            <a:endParaRPr lang="tr-TR" dirty="0" smtClean="0">
              <a:solidFill>
                <a:srgbClr val="545454"/>
              </a:solidFill>
              <a:latin typeface="arial" panose="020B0604020202020204" pitchFamily="34" charset="0"/>
            </a:endParaRPr>
          </a:p>
          <a:p>
            <a:endParaRPr lang="tr-TR" dirty="0">
              <a:solidFill>
                <a:srgbClr val="545454"/>
              </a:solidFill>
              <a:latin typeface="arial" panose="020B0604020202020204" pitchFamily="34" charset="0"/>
            </a:endParaRPr>
          </a:p>
          <a:p>
            <a:endParaRPr lang="tr-TR" dirty="0" smtClean="0">
              <a:solidFill>
                <a:srgbClr val="545454"/>
              </a:solidFill>
              <a:latin typeface="arial" panose="020B0604020202020204" pitchFamily="34" charset="0"/>
            </a:endParaRPr>
          </a:p>
        </p:txBody>
      </p:sp>
      <p:sp>
        <p:nvSpPr>
          <p:cNvPr id="2" name="Yuvarlatılmış Dikdörtgen 1"/>
          <p:cNvSpPr/>
          <p:nvPr/>
        </p:nvSpPr>
        <p:spPr>
          <a:xfrm>
            <a:off x="6461185" y="1846053"/>
            <a:ext cx="2450060" cy="8798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/>
          <p:cNvSpPr txBox="1"/>
          <p:nvPr/>
        </p:nvSpPr>
        <p:spPr>
          <a:xfrm>
            <a:off x="882998" y="0"/>
            <a:ext cx="10710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rgbClr val="00B050"/>
                </a:solidFill>
              </a:rPr>
              <a:t>Deprem Takip </a:t>
            </a:r>
            <a:r>
              <a:rPr lang="tr-TR" sz="2400" dirty="0" smtClean="0">
                <a:solidFill>
                  <a:srgbClr val="00B050"/>
                </a:solidFill>
              </a:rPr>
              <a:t>Örneği-4 </a:t>
            </a:r>
            <a:r>
              <a:rPr lang="tr-TR" sz="2400" dirty="0" err="1" smtClean="0">
                <a:solidFill>
                  <a:srgbClr val="00B050"/>
                </a:solidFill>
              </a:rPr>
              <a:t>json</a:t>
            </a:r>
            <a:r>
              <a:rPr lang="tr-TR" sz="2400" dirty="0" smtClean="0">
                <a:solidFill>
                  <a:srgbClr val="00B050"/>
                </a:solidFill>
              </a:rPr>
              <a:t> veri yapısını inceleme ve Özel Sınıf (Deprem) Tanımlama</a:t>
            </a:r>
            <a:endParaRPr lang="tr-TR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535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665"/>
            <a:ext cx="8486775" cy="635317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5894717" y="107862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545454"/>
                </a:solidFill>
                <a:latin typeface="arial" panose="020B0604020202020204" pitchFamily="34" charset="0"/>
              </a:rPr>
              <a:t>Bizim ilgilendiğimiz deprem özellikleri </a:t>
            </a:r>
            <a:r>
              <a:rPr lang="tr-TR" i="1" dirty="0" err="1">
                <a:solidFill>
                  <a:srgbClr val="545454"/>
                </a:solidFill>
                <a:latin typeface="arial" panose="020B0604020202020204" pitchFamily="34" charset="0"/>
              </a:rPr>
              <a:t>properties</a:t>
            </a:r>
            <a:r>
              <a:rPr lang="tr-TR" dirty="0">
                <a:solidFill>
                  <a:srgbClr val="545454"/>
                </a:solidFill>
                <a:latin typeface="arial" panose="020B0604020202020204" pitchFamily="34" charset="0"/>
              </a:rPr>
              <a:t> anahtarı ile 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verilen JSON objelerinin içindeki;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‘’</a:t>
            </a:r>
            <a:r>
              <a:rPr lang="tr-TR" dirty="0" err="1" smtClean="0">
                <a:solidFill>
                  <a:srgbClr val="545454"/>
                </a:solidFill>
                <a:latin typeface="arial" panose="020B0604020202020204" pitchFamily="34" charset="0"/>
              </a:rPr>
              <a:t>mag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’’ anahtarı ile verilen deprem şiddeti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‘’</a:t>
            </a:r>
            <a:r>
              <a:rPr lang="tr-TR" dirty="0" err="1" smtClean="0">
                <a:solidFill>
                  <a:srgbClr val="545454"/>
                </a:solidFill>
                <a:latin typeface="arial" panose="020B0604020202020204" pitchFamily="34" charset="0"/>
              </a:rPr>
              <a:t>place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’’ anahtarı ile verilen yer bilgisi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‘’time’’ anahtarı ile verilen  zaman bilgisidir.</a:t>
            </a:r>
            <a:endParaRPr lang="tr-TR" dirty="0">
              <a:solidFill>
                <a:srgbClr val="545454"/>
              </a:solidFill>
              <a:latin typeface="arial" panose="020B0604020202020204" pitchFamily="34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882998" y="0"/>
            <a:ext cx="10710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rgbClr val="00B050"/>
                </a:solidFill>
              </a:rPr>
              <a:t>Deprem Takip </a:t>
            </a:r>
            <a:r>
              <a:rPr lang="tr-TR" sz="2400" dirty="0" smtClean="0">
                <a:solidFill>
                  <a:srgbClr val="00B050"/>
                </a:solidFill>
              </a:rPr>
              <a:t>Örneği-4 </a:t>
            </a:r>
            <a:r>
              <a:rPr lang="tr-TR" sz="2400" dirty="0" err="1" smtClean="0">
                <a:solidFill>
                  <a:srgbClr val="00B050"/>
                </a:solidFill>
              </a:rPr>
              <a:t>json</a:t>
            </a:r>
            <a:r>
              <a:rPr lang="tr-TR" sz="2400" dirty="0" smtClean="0">
                <a:solidFill>
                  <a:srgbClr val="00B050"/>
                </a:solidFill>
              </a:rPr>
              <a:t> veri yapısını inceleme ve Özel Sınıf (Deprem) Tanımlama</a:t>
            </a:r>
            <a:endParaRPr lang="tr-TR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2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8" y="2151103"/>
            <a:ext cx="5657850" cy="434340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787879" y="259119"/>
            <a:ext cx="102884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Her depreme ilişkin bu bilgileri bir </a:t>
            </a:r>
            <a:r>
              <a:rPr lang="tr-TR" dirty="0" err="1" smtClean="0">
                <a:solidFill>
                  <a:srgbClr val="545454"/>
                </a:solidFill>
                <a:latin typeface="arial" panose="020B0604020202020204" pitchFamily="34" charset="0"/>
              </a:rPr>
              <a:t>ListView’de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 her satırda gösterebilmek için özel (</a:t>
            </a:r>
            <a:r>
              <a:rPr lang="tr-TR" dirty="0" err="1" smtClean="0">
                <a:solidFill>
                  <a:srgbClr val="545454"/>
                </a:solidFill>
                <a:latin typeface="arial" panose="020B0604020202020204" pitchFamily="34" charset="0"/>
              </a:rPr>
              <a:t>custom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) bir sınıf tanımlarız ve bu sınıftan nesneler içerisinde saklarız.</a:t>
            </a:r>
          </a:p>
          <a:p>
            <a:endParaRPr lang="tr-TR" dirty="0">
              <a:solidFill>
                <a:srgbClr val="54545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Örneğin aşağıdaki Uçak Bileti uygulamasında Flight isimli bir sınıf ile her satırdaki bilgiler birer Flight nesnesi içinde saklanır. Bu nesnelerde bir liste haline getirilip, </a:t>
            </a:r>
            <a:r>
              <a:rPr lang="tr-TR" dirty="0" err="1" smtClean="0">
                <a:solidFill>
                  <a:srgbClr val="545454"/>
                </a:solidFill>
                <a:latin typeface="arial" panose="020B0604020202020204" pitchFamily="34" charset="0"/>
              </a:rPr>
              <a:t>ListView’de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 gösterilebilir.</a:t>
            </a:r>
            <a:endParaRPr lang="tr-TR" dirty="0">
              <a:solidFill>
                <a:srgbClr val="545454"/>
              </a:solidFill>
              <a:latin typeface="arial" panose="020B0604020202020204" pitchFamily="34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936" y="2151103"/>
            <a:ext cx="57531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09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3" y="1819626"/>
            <a:ext cx="5772150" cy="450532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207" y="2766036"/>
            <a:ext cx="5743575" cy="3629025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580844" y="361681"/>
            <a:ext cx="110475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Bir başka örnek de aşağıdaki müzik uygulamasıdır. Burada bir satırdaki şarkıya ilişkin bilgiler için </a:t>
            </a:r>
            <a:r>
              <a:rPr lang="tr-TR" dirty="0" err="1" smtClean="0">
                <a:solidFill>
                  <a:srgbClr val="545454"/>
                </a:solidFill>
                <a:latin typeface="arial" panose="020B0604020202020204" pitchFamily="34" charset="0"/>
              </a:rPr>
              <a:t>Song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 sınıfı tanımlanmış ve bu bilgiler </a:t>
            </a:r>
            <a:r>
              <a:rPr lang="tr-TR" dirty="0" err="1" smtClean="0">
                <a:solidFill>
                  <a:srgbClr val="545454"/>
                </a:solidFill>
                <a:latin typeface="arial" panose="020B0604020202020204" pitchFamily="34" charset="0"/>
              </a:rPr>
              <a:t>Song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 sınıfından nesne haline getirilmiştir. Birden fazla şarkı da </a:t>
            </a:r>
            <a:r>
              <a:rPr lang="tr-TR" dirty="0" err="1" smtClean="0">
                <a:solidFill>
                  <a:srgbClr val="545454"/>
                </a:solidFill>
                <a:latin typeface="arial" panose="020B0604020202020204" pitchFamily="34" charset="0"/>
              </a:rPr>
              <a:t>Song</a:t>
            </a:r>
            <a:endParaRPr lang="tr-TR" dirty="0" smtClean="0">
              <a:solidFill>
                <a:srgbClr val="545454"/>
              </a:solidFill>
              <a:latin typeface="arial" panose="020B0604020202020204" pitchFamily="34" charset="0"/>
            </a:endParaRPr>
          </a:p>
          <a:p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    nesneleri olarak bir liste içinde saklanıp, </a:t>
            </a:r>
            <a:r>
              <a:rPr lang="tr-TR" dirty="0" err="1" smtClean="0">
                <a:solidFill>
                  <a:srgbClr val="545454"/>
                </a:solidFill>
                <a:latin typeface="arial" panose="020B0604020202020204" pitchFamily="34" charset="0"/>
              </a:rPr>
              <a:t>ListView’de</a:t>
            </a:r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 gösterilebilmektedir.</a:t>
            </a:r>
          </a:p>
          <a:p>
            <a:r>
              <a:rPr lang="tr-TR" dirty="0" smtClean="0">
                <a:solidFill>
                  <a:srgbClr val="545454"/>
                </a:solidFill>
                <a:latin typeface="arial" panose="020B0604020202020204" pitchFamily="34" charset="0"/>
              </a:rPr>
              <a:t>  </a:t>
            </a:r>
            <a:endParaRPr lang="tr-TR" dirty="0">
              <a:solidFill>
                <a:srgbClr val="54545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54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188098" y="584775"/>
            <a:ext cx="120039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6" indent="-342900" algn="just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Örneğimize dönersek; istediğimiz üç değer bize </a:t>
            </a:r>
            <a:r>
              <a:rPr lang="tr-TR" sz="2000" dirty="0" err="1" smtClean="0">
                <a:latin typeface="Garamond" panose="02020404030301010803" pitchFamily="18" charset="0"/>
              </a:rPr>
              <a:t>String</a:t>
            </a:r>
            <a:r>
              <a:rPr lang="tr-TR" sz="2000" dirty="0" smtClean="0">
                <a:latin typeface="Garamond" panose="02020404030301010803" pitchFamily="18" charset="0"/>
              </a:rPr>
              <a:t>, </a:t>
            </a:r>
            <a:r>
              <a:rPr lang="tr-TR" sz="2000" dirty="0" err="1" smtClean="0">
                <a:latin typeface="Garamond" panose="02020404030301010803" pitchFamily="18" charset="0"/>
              </a:rPr>
              <a:t>String</a:t>
            </a:r>
            <a:r>
              <a:rPr lang="tr-TR" sz="2000" dirty="0" smtClean="0">
                <a:latin typeface="Garamond" panose="02020404030301010803" pitchFamily="18" charset="0"/>
              </a:rPr>
              <a:t> ve </a:t>
            </a:r>
            <a:r>
              <a:rPr lang="tr-TR" sz="2000" dirty="0" err="1" smtClean="0">
                <a:latin typeface="Garamond" panose="02020404030301010803" pitchFamily="18" charset="0"/>
              </a:rPr>
              <a:t>long</a:t>
            </a:r>
            <a:r>
              <a:rPr lang="tr-TR" sz="2000" dirty="0" smtClean="0">
                <a:latin typeface="Garamond" panose="02020404030301010803" pitchFamily="18" charset="0"/>
              </a:rPr>
              <a:t> formatında sunulmaktadır. </a:t>
            </a:r>
          </a:p>
          <a:p>
            <a:pPr marL="342900" lvl="6" indent="-342900" algn="just">
              <a:buFont typeface="Wingdings" panose="05000000000000000000" pitchFamily="2" charset="2"/>
              <a:buChar char="v"/>
            </a:pPr>
            <a:endParaRPr lang="tr-TR" sz="2000" dirty="0">
              <a:latin typeface="Garamond" panose="02020404030301010803" pitchFamily="18" charset="0"/>
            </a:endParaRPr>
          </a:p>
          <a:p>
            <a:pPr marL="342900" lvl="6" indent="-342900" algn="just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Burada time anahtarı ile verilen </a:t>
            </a:r>
            <a:r>
              <a:rPr lang="tr-TR" sz="2000" dirty="0" err="1" smtClean="0">
                <a:latin typeface="Garamond" panose="02020404030301010803" pitchFamily="18" charset="0"/>
              </a:rPr>
              <a:t>long</a:t>
            </a:r>
            <a:r>
              <a:rPr lang="tr-TR" sz="2000" dirty="0" smtClean="0">
                <a:latin typeface="Garamond" panose="02020404030301010803" pitchFamily="18" charset="0"/>
              </a:rPr>
              <a:t> tipindeki tarih değeri Unix zaman formatıdır. Bu </a:t>
            </a:r>
            <a:r>
              <a:rPr lang="tr-TR" sz="2000" dirty="0" err="1" smtClean="0">
                <a:latin typeface="Garamond" panose="02020404030301010803" pitchFamily="18" charset="0"/>
              </a:rPr>
              <a:t>long</a:t>
            </a:r>
            <a:r>
              <a:rPr lang="tr-TR" sz="2000" dirty="0" smtClean="0">
                <a:latin typeface="Garamond" panose="02020404030301010803" pitchFamily="18" charset="0"/>
              </a:rPr>
              <a:t> değeri daha sonra gün-ay-yıl-saat-dk. gibi istediğimiz bir formata dönüştürebiliriz.</a:t>
            </a:r>
          </a:p>
          <a:p>
            <a:pPr marL="342900" lvl="6" indent="-342900" algn="just">
              <a:buFont typeface="Wingdings" panose="05000000000000000000" pitchFamily="2" charset="2"/>
              <a:buChar char="v"/>
            </a:pPr>
            <a:endParaRPr lang="tr-TR" sz="2000" dirty="0" smtClean="0">
              <a:latin typeface="Garamond" panose="02020404030301010803" pitchFamily="18" charset="0"/>
            </a:endParaRPr>
          </a:p>
          <a:p>
            <a:pPr marL="342900" lvl="6" indent="-342900" algn="just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 Ancak Deprem sınıfımızı tanımlarken bize verilen bu veri tiplerini kullanacağız. Buna göre Deprem sınıfını aşağıdaki gibi tanımlayabiliriz.</a:t>
            </a:r>
            <a:endParaRPr lang="tr-TR" dirty="0">
              <a:latin typeface="Garamond" panose="02020404030301010803" pitchFamily="18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82998" y="0"/>
            <a:ext cx="10710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rgbClr val="00B050"/>
                </a:solidFill>
              </a:rPr>
              <a:t>Deprem Takip </a:t>
            </a:r>
            <a:r>
              <a:rPr lang="tr-TR" sz="2400" dirty="0" smtClean="0">
                <a:solidFill>
                  <a:srgbClr val="00B050"/>
                </a:solidFill>
              </a:rPr>
              <a:t>Örneği-4 </a:t>
            </a:r>
            <a:r>
              <a:rPr lang="tr-TR" sz="2400" dirty="0" err="1" smtClean="0">
                <a:solidFill>
                  <a:srgbClr val="00B050"/>
                </a:solidFill>
              </a:rPr>
              <a:t>json</a:t>
            </a:r>
            <a:r>
              <a:rPr lang="tr-TR" sz="2400" dirty="0" smtClean="0">
                <a:solidFill>
                  <a:srgbClr val="00B050"/>
                </a:solidFill>
              </a:rPr>
              <a:t> veri yapısını inceleme ve Özel Sınıf (Deprem) Tanımlama</a:t>
            </a:r>
            <a:endParaRPr lang="tr-TR" sz="2400" dirty="0">
              <a:solidFill>
                <a:srgbClr val="00B050"/>
              </a:solidFill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083" y="2588538"/>
            <a:ext cx="6306430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3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7168"/>
            <a:ext cx="4572000" cy="304800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387" y="3552825"/>
            <a:ext cx="7629525" cy="31051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434" y="465768"/>
            <a:ext cx="6396242" cy="25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9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75409" y="393009"/>
            <a:ext cx="117619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>
                <a:latin typeface="Garamond" panose="02020404030301010803" pitchFamily="18" charset="0"/>
              </a:rPr>
              <a:t>Geliştireceğimiz </a:t>
            </a:r>
            <a:r>
              <a:rPr lang="tr-TR" sz="2000" dirty="0">
                <a:latin typeface="Garamond" panose="02020404030301010803" pitchFamily="18" charset="0"/>
              </a:rPr>
              <a:t>uygulamanın son halini hatırlarsak aşağıdaki gibi olacaktı.</a:t>
            </a:r>
          </a:p>
          <a:p>
            <a:endParaRPr lang="tr-TR" sz="2000" dirty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>
                <a:latin typeface="Garamond" panose="02020404030301010803" pitchFamily="18" charset="0"/>
              </a:rPr>
              <a:t>Buna göre sayfamız bir </a:t>
            </a:r>
            <a:r>
              <a:rPr lang="tr-TR" sz="2000" dirty="0" err="1">
                <a:latin typeface="Garamond" panose="02020404030301010803" pitchFamily="18" charset="0"/>
              </a:rPr>
              <a:t>ListView</a:t>
            </a:r>
            <a:r>
              <a:rPr lang="tr-TR" sz="2000" dirty="0">
                <a:latin typeface="Garamond" panose="02020404030301010803" pitchFamily="18" charset="0"/>
              </a:rPr>
              <a:t> içermekte ve bu </a:t>
            </a:r>
            <a:r>
              <a:rPr lang="tr-TR" sz="2000" dirty="0" err="1">
                <a:latin typeface="Garamond" panose="02020404030301010803" pitchFamily="18" charset="0"/>
              </a:rPr>
              <a:t>ListView’in</a:t>
            </a:r>
            <a:r>
              <a:rPr lang="tr-TR" sz="2000" dirty="0">
                <a:latin typeface="Garamond" panose="02020404030301010803" pitchFamily="18" charset="0"/>
              </a:rPr>
              <a:t> her parçasında depremin şiddet bilgisi, tarih </a:t>
            </a:r>
            <a:r>
              <a:rPr lang="tr-TR" sz="2000" dirty="0">
                <a:latin typeface="Garamond" panose="02020404030301010803" pitchFamily="18" charset="0"/>
              </a:rPr>
              <a:t>bilgisi ve konum bilgisi, yazdırılmaktadır.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sz="2000" dirty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err="1">
                <a:latin typeface="Garamond" panose="02020404030301010803" pitchFamily="18" charset="0"/>
              </a:rPr>
              <a:t>ListView’i</a:t>
            </a:r>
            <a:r>
              <a:rPr lang="tr-TR" sz="2000" dirty="0">
                <a:latin typeface="Garamond" panose="02020404030301010803" pitchFamily="18" charset="0"/>
              </a:rPr>
              <a:t> dolduracağımız Deprem nesnelerini elde etmek </a:t>
            </a:r>
            <a:r>
              <a:rPr lang="tr-TR" sz="2000" dirty="0">
                <a:latin typeface="Garamond" panose="02020404030301010803" pitchFamily="18" charset="0"/>
              </a:rPr>
              <a:t>için </a:t>
            </a:r>
            <a:r>
              <a:rPr lang="tr-TR" sz="2000" dirty="0" err="1">
                <a:latin typeface="Garamond" panose="02020404030301010803" pitchFamily="18" charset="0"/>
              </a:rPr>
              <a:t>json</a:t>
            </a:r>
            <a:r>
              <a:rPr lang="tr-TR" sz="2000" dirty="0">
                <a:latin typeface="Garamond" panose="02020404030301010803" pitchFamily="18" charset="0"/>
              </a:rPr>
              <a:t> ayıklama işlemi yapmalıyız. Bu nesneleri bir </a:t>
            </a:r>
            <a:r>
              <a:rPr lang="tr-TR" sz="2000" dirty="0" err="1">
                <a:latin typeface="Garamond" panose="02020404030301010803" pitchFamily="18" charset="0"/>
              </a:rPr>
              <a:t>ArrayList</a:t>
            </a:r>
            <a:r>
              <a:rPr lang="tr-TR" sz="2000" dirty="0">
                <a:latin typeface="Garamond" panose="02020404030301010803" pitchFamily="18" charset="0"/>
              </a:rPr>
              <a:t> içinde biriktirerek sonuçta </a:t>
            </a:r>
            <a:r>
              <a:rPr lang="tr-TR" sz="2000" dirty="0" smtClean="0">
                <a:latin typeface="Garamond" panose="02020404030301010803" pitchFamily="18" charset="0"/>
              </a:rPr>
              <a:t>adaptörü verebilir ve adaptörü </a:t>
            </a:r>
            <a:r>
              <a:rPr lang="tr-TR" sz="2000" dirty="0" err="1" smtClean="0">
                <a:latin typeface="Garamond" panose="02020404030301010803" pitchFamily="18" charset="0"/>
              </a:rPr>
              <a:t>ListView’e</a:t>
            </a:r>
            <a:r>
              <a:rPr lang="tr-TR" sz="2000" dirty="0" smtClean="0">
                <a:latin typeface="Garamond" panose="02020404030301010803" pitchFamily="18" charset="0"/>
              </a:rPr>
              <a:t> bağlayıp listeyi </a:t>
            </a:r>
            <a:r>
              <a:rPr lang="tr-TR" sz="2000" dirty="0" err="1">
                <a:latin typeface="Garamond" panose="02020404030301010803" pitchFamily="18" charset="0"/>
              </a:rPr>
              <a:t>ListView’de</a:t>
            </a:r>
            <a:r>
              <a:rPr lang="tr-TR" sz="2000" dirty="0">
                <a:latin typeface="Garamond" panose="02020404030301010803" pitchFamily="18" charset="0"/>
              </a:rPr>
              <a:t> gösterebiliriz</a:t>
            </a:r>
            <a:r>
              <a:rPr lang="tr-TR" sz="2000" dirty="0" smtClean="0">
                <a:latin typeface="Garamond" panose="02020404030301010803" pitchFamily="18" charset="0"/>
              </a:rPr>
              <a:t>.</a:t>
            </a:r>
            <a:r>
              <a:rPr lang="en-US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 err="1" smtClean="0">
                <a:latin typeface="Garamond" panose="02020404030301010803" pitchFamily="18" charset="0"/>
              </a:rPr>
              <a:t>json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 err="1" smtClean="0">
                <a:latin typeface="Garamond" panose="02020404030301010803" pitchFamily="18" charset="0"/>
              </a:rPr>
              <a:t>ayiklayip</a:t>
            </a:r>
            <a:r>
              <a:rPr lang="tr-TR" sz="2000" dirty="0" smtClean="0">
                <a:latin typeface="Garamond" panose="02020404030301010803" pitchFamily="18" charset="0"/>
              </a:rPr>
              <a:t> liste oluşturma işlemini </a:t>
            </a:r>
            <a:r>
              <a:rPr lang="tr-TR" sz="2000" dirty="0" err="1" smtClean="0">
                <a:latin typeface="Garamond" panose="02020404030301010803" pitchFamily="18" charset="0"/>
              </a:rPr>
              <a:t>jsonAyikla</a:t>
            </a:r>
            <a:r>
              <a:rPr lang="tr-TR" sz="2000" dirty="0" smtClean="0">
                <a:latin typeface="Garamond" panose="02020404030301010803" pitchFamily="18" charset="0"/>
              </a:rPr>
              <a:t> isimli bir yardımcı metot içinde yapalım.</a:t>
            </a:r>
            <a:endParaRPr lang="tr-TR" sz="2000" dirty="0">
              <a:latin typeface="Garamond" panose="02020404030301010803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285" y="3019341"/>
            <a:ext cx="2677429" cy="3682275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882998" y="0"/>
            <a:ext cx="10710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rgbClr val="00B050"/>
                </a:solidFill>
              </a:rPr>
              <a:t>Deprem Takip </a:t>
            </a:r>
            <a:r>
              <a:rPr lang="tr-TR" sz="2400" dirty="0" smtClean="0">
                <a:solidFill>
                  <a:srgbClr val="00B050"/>
                </a:solidFill>
              </a:rPr>
              <a:t>Örneği-5 </a:t>
            </a:r>
            <a:r>
              <a:rPr lang="tr-TR" sz="2400" dirty="0" err="1" smtClean="0">
                <a:solidFill>
                  <a:srgbClr val="00B050"/>
                </a:solidFill>
              </a:rPr>
              <a:t>json</a:t>
            </a:r>
            <a:r>
              <a:rPr lang="tr-TR" sz="2400" dirty="0" smtClean="0">
                <a:solidFill>
                  <a:srgbClr val="00B050"/>
                </a:solidFill>
              </a:rPr>
              <a:t> </a:t>
            </a:r>
            <a:r>
              <a:rPr lang="tr-TR" sz="2400" dirty="0" err="1" smtClean="0">
                <a:solidFill>
                  <a:srgbClr val="00B050"/>
                </a:solidFill>
              </a:rPr>
              <a:t>Parsing</a:t>
            </a:r>
            <a:endParaRPr lang="tr-TR" sz="2400" dirty="0">
              <a:solidFill>
                <a:srgbClr val="00B050"/>
              </a:solidFill>
            </a:endParaRP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76" y="2947554"/>
            <a:ext cx="5807065" cy="37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50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99116" y="869855"/>
            <a:ext cx="117794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6" indent="-342900" algn="just">
              <a:buFont typeface="Wingdings" panose="05000000000000000000" pitchFamily="2" charset="2"/>
              <a:buChar char="v"/>
            </a:pPr>
            <a:r>
              <a:rPr lang="tr-TR" sz="2000" dirty="0" err="1" smtClean="0"/>
              <a:t>ArrayList</a:t>
            </a:r>
            <a:r>
              <a:rPr lang="tr-TR" sz="2000" dirty="0" smtClean="0"/>
              <a:t> içindeki saklayacağımız veri formatı kendi tanımlayacağımız bir sınıfa ait nesneler olacaktır. Bu sınıfa Deprem demiştik. Bu sınıfın üç değişkeni </a:t>
            </a:r>
            <a:r>
              <a:rPr lang="tr-TR" sz="2000" dirty="0" smtClean="0"/>
              <a:t>vardı ve</a:t>
            </a:r>
            <a:r>
              <a:rPr lang="tr-TR" sz="2000" dirty="0" smtClean="0"/>
              <a:t> veri tiplerini tanımlarken, veriyi alacağımız JSON formatını incelemiştik.  </a:t>
            </a:r>
          </a:p>
          <a:p>
            <a:pPr marL="342900" lvl="6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Buna göre bu bilgileri ayıklayıp Deprem nesneleri haline getireceğiz.</a:t>
            </a:r>
            <a:endParaRPr lang="tr-TR" sz="20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600" y="3737804"/>
            <a:ext cx="5372100" cy="2781300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174245" y="3241868"/>
            <a:ext cx="660062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err="1">
                <a:solidFill>
                  <a:srgbClr val="FF0000"/>
                </a:solidFill>
              </a:rPr>
              <a:t>features</a:t>
            </a:r>
            <a:r>
              <a:rPr lang="tr-TR" sz="2000" dirty="0"/>
              <a:t> anahtarı ile verilen JSON dizisinin her </a:t>
            </a:r>
            <a:r>
              <a:rPr lang="tr-TR" sz="2000" dirty="0" smtClean="0"/>
              <a:t>bir  </a:t>
            </a:r>
            <a:r>
              <a:rPr lang="tr-TR" sz="2000" dirty="0"/>
              <a:t>elemanı bir </a:t>
            </a:r>
            <a:r>
              <a:rPr lang="tr-TR" sz="2000" dirty="0" smtClean="0"/>
              <a:t>depreme ilişkin bilgileri içeren bir JSON objesi.</a:t>
            </a:r>
            <a:endParaRPr lang="tr-TR" sz="2000" dirty="0" smtClean="0"/>
          </a:p>
          <a:p>
            <a:r>
              <a:rPr lang="tr-TR" sz="2000" dirty="0" smtClean="0"/>
              <a:t>Bu </a:t>
            </a:r>
            <a:r>
              <a:rPr lang="tr-TR" sz="2000" dirty="0" smtClean="0"/>
              <a:t>dizinin (JSON objesi olan) her elemanı da</a:t>
            </a:r>
            <a:endParaRPr lang="tr-TR" sz="2000" dirty="0" smtClean="0"/>
          </a:p>
          <a:p>
            <a:r>
              <a:rPr lang="tr-TR" sz="2000" dirty="0" err="1" smtClean="0">
                <a:solidFill>
                  <a:srgbClr val="FF0000"/>
                </a:solidFill>
              </a:rPr>
              <a:t>properties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smtClean="0"/>
              <a:t>anahtarı ile verilen bir JSON objesi içermektedir.</a:t>
            </a:r>
          </a:p>
          <a:p>
            <a:endParaRPr lang="tr-TR" sz="2000" dirty="0"/>
          </a:p>
          <a:p>
            <a:r>
              <a:rPr lang="tr-TR" sz="2000" dirty="0" smtClean="0"/>
              <a:t>Bizim kullanacağımız;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/>
              <a:t>şiddet değeri </a:t>
            </a:r>
            <a:r>
              <a:rPr lang="tr-TR" sz="2000" i="1" dirty="0" err="1" smtClean="0">
                <a:solidFill>
                  <a:srgbClr val="FF0000"/>
                </a:solidFill>
              </a:rPr>
              <a:t>mag</a:t>
            </a:r>
            <a:r>
              <a:rPr lang="tr-TR" sz="2000" dirty="0" smtClean="0"/>
              <a:t> anahtarı 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/>
              <a:t>konum </a:t>
            </a:r>
            <a:r>
              <a:rPr lang="tr-TR" sz="2000" dirty="0"/>
              <a:t>değeri </a:t>
            </a:r>
            <a:r>
              <a:rPr lang="tr-TR" sz="2000" i="1" dirty="0" err="1" smtClean="0">
                <a:solidFill>
                  <a:srgbClr val="FF0000"/>
                </a:solidFill>
              </a:rPr>
              <a:t>place</a:t>
            </a:r>
            <a:r>
              <a:rPr lang="tr-TR" sz="2000" i="1" dirty="0" smtClean="0">
                <a:solidFill>
                  <a:srgbClr val="FF0000"/>
                </a:solidFill>
              </a:rPr>
              <a:t> </a:t>
            </a:r>
            <a:r>
              <a:rPr lang="tr-TR" sz="2000" dirty="0" smtClean="0"/>
              <a:t>anahtarı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/>
              <a:t>tarih </a:t>
            </a:r>
            <a:r>
              <a:rPr lang="tr-TR" sz="2000" dirty="0"/>
              <a:t>değeri </a:t>
            </a:r>
            <a:r>
              <a:rPr lang="tr-TR" sz="2000" i="1" dirty="0" smtClean="0">
                <a:solidFill>
                  <a:srgbClr val="FF0000"/>
                </a:solidFill>
              </a:rPr>
              <a:t>time</a:t>
            </a:r>
            <a:r>
              <a:rPr lang="tr-TR" sz="2000" dirty="0" smtClean="0"/>
              <a:t> anahtarı ile , </a:t>
            </a:r>
          </a:p>
          <a:p>
            <a:r>
              <a:rPr lang="tr-TR" sz="2000" dirty="0" err="1" smtClean="0">
                <a:solidFill>
                  <a:srgbClr val="FF0000"/>
                </a:solidFill>
              </a:rPr>
              <a:t>properties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/>
              <a:t>anahtarı ile verilen bir JSON </a:t>
            </a:r>
            <a:r>
              <a:rPr lang="tr-TR" sz="2000" dirty="0" smtClean="0"/>
              <a:t>objesi içindedir. </a:t>
            </a:r>
          </a:p>
          <a:p>
            <a:endParaRPr lang="tr-TR" sz="2000" dirty="0" smtClean="0"/>
          </a:p>
        </p:txBody>
      </p:sp>
      <p:cxnSp>
        <p:nvCxnSpPr>
          <p:cNvPr id="15" name="Düz Ok Bağlayıcısı 14"/>
          <p:cNvCxnSpPr/>
          <p:nvPr/>
        </p:nvCxnSpPr>
        <p:spPr>
          <a:xfrm flipV="1">
            <a:off x="2780608" y="4776320"/>
            <a:ext cx="4260272" cy="50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 flipV="1">
            <a:off x="2543695" y="4942348"/>
            <a:ext cx="4495799" cy="64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/>
          <p:cNvCxnSpPr/>
          <p:nvPr/>
        </p:nvCxnSpPr>
        <p:spPr>
          <a:xfrm flipV="1">
            <a:off x="2542309" y="5109940"/>
            <a:ext cx="4497185" cy="78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ğri Bağlayıcı 24"/>
          <p:cNvCxnSpPr/>
          <p:nvPr/>
        </p:nvCxnSpPr>
        <p:spPr>
          <a:xfrm>
            <a:off x="1080655" y="3329614"/>
            <a:ext cx="5694218" cy="866459"/>
          </a:xfrm>
          <a:prstGeom prst="curvedConnector3">
            <a:avLst>
              <a:gd name="adj1" fmla="val 1009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Düz Ok Bağlayıcısı 42"/>
          <p:cNvCxnSpPr/>
          <p:nvPr/>
        </p:nvCxnSpPr>
        <p:spPr>
          <a:xfrm>
            <a:off x="5162204" y="4094588"/>
            <a:ext cx="1479665" cy="23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ğri Bağlayıcı 45"/>
          <p:cNvCxnSpPr/>
          <p:nvPr/>
        </p:nvCxnSpPr>
        <p:spPr>
          <a:xfrm>
            <a:off x="1080655" y="4457114"/>
            <a:ext cx="5760720" cy="175369"/>
          </a:xfrm>
          <a:prstGeom prst="curvedConnector3">
            <a:avLst>
              <a:gd name="adj1" fmla="val -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/>
          <p:cNvSpPr txBox="1"/>
          <p:nvPr/>
        </p:nvSpPr>
        <p:spPr>
          <a:xfrm>
            <a:off x="882998" y="0"/>
            <a:ext cx="10710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rgbClr val="00B050"/>
                </a:solidFill>
              </a:rPr>
              <a:t>Deprem Takip </a:t>
            </a:r>
            <a:r>
              <a:rPr lang="tr-TR" sz="2400" dirty="0" smtClean="0">
                <a:solidFill>
                  <a:srgbClr val="00B050"/>
                </a:solidFill>
              </a:rPr>
              <a:t>Örneği-5 </a:t>
            </a:r>
            <a:r>
              <a:rPr lang="tr-TR" sz="2400" dirty="0" err="1" smtClean="0">
                <a:solidFill>
                  <a:srgbClr val="00B050"/>
                </a:solidFill>
              </a:rPr>
              <a:t>json</a:t>
            </a:r>
            <a:r>
              <a:rPr lang="tr-TR" sz="2400" dirty="0" smtClean="0">
                <a:solidFill>
                  <a:srgbClr val="00B050"/>
                </a:solidFill>
              </a:rPr>
              <a:t> </a:t>
            </a:r>
            <a:r>
              <a:rPr lang="tr-TR" sz="2400" dirty="0" err="1" smtClean="0">
                <a:solidFill>
                  <a:srgbClr val="00B050"/>
                </a:solidFill>
              </a:rPr>
              <a:t>Parsing</a:t>
            </a:r>
            <a:endParaRPr lang="tr-TR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780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9" y="2019394"/>
            <a:ext cx="6936843" cy="4838606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695" y="1283358"/>
            <a:ext cx="5736636" cy="3659578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882998" y="0"/>
            <a:ext cx="10710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rgbClr val="00B050"/>
                </a:solidFill>
              </a:rPr>
              <a:t>Deprem Takip </a:t>
            </a:r>
            <a:r>
              <a:rPr lang="tr-TR" sz="2400" dirty="0" smtClean="0">
                <a:solidFill>
                  <a:srgbClr val="00B050"/>
                </a:solidFill>
              </a:rPr>
              <a:t>Örneği-5 </a:t>
            </a:r>
            <a:r>
              <a:rPr lang="tr-TR" sz="2400" dirty="0" err="1" smtClean="0">
                <a:solidFill>
                  <a:srgbClr val="00B050"/>
                </a:solidFill>
              </a:rPr>
              <a:t>json</a:t>
            </a:r>
            <a:r>
              <a:rPr lang="tr-TR" sz="2400" dirty="0" smtClean="0">
                <a:solidFill>
                  <a:srgbClr val="00B050"/>
                </a:solidFill>
              </a:rPr>
              <a:t> </a:t>
            </a:r>
            <a:r>
              <a:rPr lang="tr-TR" sz="2400" dirty="0" err="1" smtClean="0">
                <a:solidFill>
                  <a:srgbClr val="00B050"/>
                </a:solidFill>
              </a:rPr>
              <a:t>Parsing</a:t>
            </a:r>
            <a:endParaRPr lang="tr-TR" sz="2400" dirty="0">
              <a:solidFill>
                <a:srgbClr val="00B050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99429" y="779620"/>
            <a:ext cx="12003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6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İncelediğimiz yapıya göre </a:t>
            </a:r>
            <a:r>
              <a:rPr lang="tr-TR" sz="2000" dirty="0" err="1" smtClean="0"/>
              <a:t>jsonAyikla</a:t>
            </a:r>
            <a:r>
              <a:rPr lang="tr-TR" sz="2000" dirty="0" smtClean="0"/>
              <a:t> metodumuz sağdaki gibi olacaktır. </a:t>
            </a:r>
            <a:r>
              <a:rPr lang="tr-TR" sz="2000" dirty="0" smtClean="0"/>
              <a:t>Bu metodun doldurup döndürdüğü listeyi </a:t>
            </a:r>
            <a:r>
              <a:rPr lang="tr-TR" sz="2000" dirty="0" err="1" smtClean="0"/>
              <a:t>onCreate</a:t>
            </a:r>
            <a:r>
              <a:rPr lang="tr-TR" sz="2000" dirty="0" smtClean="0"/>
              <a:t> içinde </a:t>
            </a:r>
            <a:r>
              <a:rPr lang="tr-TR" sz="2000" dirty="0" err="1" smtClean="0"/>
              <a:t>depremList’e</a:t>
            </a:r>
            <a:r>
              <a:rPr lang="tr-TR" sz="2000" dirty="0" smtClean="0"/>
              <a:t> atıyoruz.</a:t>
            </a:r>
            <a:endParaRPr lang="tr-TR" dirty="0"/>
          </a:p>
        </p:txBody>
      </p:sp>
      <p:cxnSp>
        <p:nvCxnSpPr>
          <p:cNvPr id="8" name="Düz Ok Bağlayıcısı 7"/>
          <p:cNvCxnSpPr/>
          <p:nvPr/>
        </p:nvCxnSpPr>
        <p:spPr>
          <a:xfrm flipH="1">
            <a:off x="4235571" y="4658264"/>
            <a:ext cx="2458527" cy="13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491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053" y="1670243"/>
            <a:ext cx="3614469" cy="4970989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882998" y="0"/>
            <a:ext cx="10710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rgbClr val="00B050"/>
                </a:solidFill>
              </a:rPr>
              <a:t>Deprem Takip </a:t>
            </a:r>
            <a:r>
              <a:rPr lang="tr-TR" sz="2400" dirty="0" smtClean="0">
                <a:solidFill>
                  <a:srgbClr val="00B050"/>
                </a:solidFill>
              </a:rPr>
              <a:t>Örneği-5 </a:t>
            </a:r>
            <a:r>
              <a:rPr lang="tr-TR" sz="2400" dirty="0" err="1" smtClean="0">
                <a:solidFill>
                  <a:srgbClr val="00B050"/>
                </a:solidFill>
              </a:rPr>
              <a:t>json</a:t>
            </a:r>
            <a:r>
              <a:rPr lang="tr-TR" sz="2400" dirty="0" smtClean="0">
                <a:solidFill>
                  <a:srgbClr val="00B050"/>
                </a:solidFill>
              </a:rPr>
              <a:t> </a:t>
            </a:r>
            <a:r>
              <a:rPr lang="tr-TR" sz="2400" dirty="0" err="1" smtClean="0">
                <a:solidFill>
                  <a:srgbClr val="00B050"/>
                </a:solidFill>
              </a:rPr>
              <a:t>Parsing</a:t>
            </a:r>
            <a:endParaRPr lang="tr-TR" sz="2400" dirty="0">
              <a:solidFill>
                <a:srgbClr val="00B050"/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99429" y="779620"/>
            <a:ext cx="12003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6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Sonuçta uygulamamız aşağıdaki gibi olmaktadır. Ancak </a:t>
            </a:r>
            <a:r>
              <a:rPr lang="tr-TR" sz="2000" dirty="0" err="1" smtClean="0"/>
              <a:t>url</a:t>
            </a:r>
            <a:r>
              <a:rPr lang="tr-TR" sz="2000" dirty="0" err="1" smtClean="0"/>
              <a:t>’deki</a:t>
            </a:r>
            <a:r>
              <a:rPr lang="tr-TR" sz="2000" dirty="0" smtClean="0"/>
              <a:t> sorgu(</a:t>
            </a:r>
            <a:r>
              <a:rPr lang="tr-TR" sz="2000" dirty="0" err="1" smtClean="0"/>
              <a:t>query</a:t>
            </a:r>
            <a:r>
              <a:rPr lang="tr-TR" sz="2000" dirty="0" smtClean="0"/>
              <a:t>) yapısındaki seçimlerinize göre</a:t>
            </a:r>
          </a:p>
          <a:p>
            <a:pPr marL="0" lvl="6" algn="just"/>
            <a:r>
              <a:rPr lang="tr-TR" sz="2000" dirty="0" smtClean="0"/>
              <a:t>sizde </a:t>
            </a:r>
            <a:r>
              <a:rPr lang="tr-TR" sz="2000" dirty="0" smtClean="0"/>
              <a:t>farklı depremler gösterilebilir.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75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95250"/>
            <a:ext cx="7511461" cy="667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6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147" y="105755"/>
            <a:ext cx="7725853" cy="655411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6" y="1057820"/>
            <a:ext cx="4429124" cy="192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1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404552" y="584775"/>
            <a:ext cx="1068406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i="0" dirty="0" smtClean="0">
                <a:effectLst/>
                <a:latin typeface="Garamond" panose="02020404030301010803" pitchFamily="18" charset="0"/>
              </a:rPr>
              <a:t>USGS</a:t>
            </a:r>
            <a:r>
              <a:rPr lang="tr-TR" sz="2000" b="0" i="0" dirty="0" smtClean="0">
                <a:effectLst/>
                <a:latin typeface="Garamond" panose="02020404030301010803" pitchFamily="18" charset="0"/>
              </a:rPr>
              <a:t> (İngilizce: United </a:t>
            </a:r>
            <a:r>
              <a:rPr lang="tr-TR" sz="2000" b="0" i="0" dirty="0" err="1" smtClean="0">
                <a:effectLst/>
                <a:latin typeface="Garamond" panose="02020404030301010803" pitchFamily="18" charset="0"/>
              </a:rPr>
              <a:t>States</a:t>
            </a:r>
            <a:r>
              <a:rPr lang="tr-TR" sz="2000" b="0" i="0" dirty="0" smtClean="0">
                <a:effectLst/>
                <a:latin typeface="Garamond" panose="02020404030301010803" pitchFamily="18" charset="0"/>
              </a:rPr>
              <a:t> </a:t>
            </a:r>
            <a:r>
              <a:rPr lang="tr-TR" sz="2000" b="0" i="0" dirty="0" err="1" smtClean="0">
                <a:effectLst/>
                <a:latin typeface="Garamond" panose="02020404030301010803" pitchFamily="18" charset="0"/>
              </a:rPr>
              <a:t>Geological</a:t>
            </a:r>
            <a:r>
              <a:rPr lang="tr-TR" sz="2000" b="0" i="0" dirty="0" smtClean="0">
                <a:effectLst/>
                <a:latin typeface="Garamond" panose="02020404030301010803" pitchFamily="18" charset="0"/>
              </a:rPr>
              <a:t> </a:t>
            </a:r>
            <a:r>
              <a:rPr lang="tr-TR" sz="2000" b="0" i="0" dirty="0" err="1" smtClean="0">
                <a:effectLst/>
                <a:latin typeface="Garamond" panose="02020404030301010803" pitchFamily="18" charset="0"/>
              </a:rPr>
              <a:t>Survey</a:t>
            </a:r>
            <a:r>
              <a:rPr lang="tr-TR" sz="2000" b="0" i="0" dirty="0" smtClean="0">
                <a:effectLst/>
                <a:latin typeface="Garamond" panose="02020404030301010803" pitchFamily="18" charset="0"/>
              </a:rPr>
              <a:t>) Amerikalı </a:t>
            </a:r>
            <a:r>
              <a:rPr lang="tr-TR" sz="2000" b="0" i="0" dirty="0" err="1" smtClean="0">
                <a:effectLst/>
                <a:latin typeface="Garamond" panose="02020404030301010803" pitchFamily="18" charset="0"/>
              </a:rPr>
              <a:t>Yerbilimsel</a:t>
            </a:r>
            <a:r>
              <a:rPr lang="tr-TR" sz="2000" b="0" i="0" dirty="0" smtClean="0">
                <a:effectLst/>
                <a:latin typeface="Garamond" panose="02020404030301010803" pitchFamily="18" charset="0"/>
              </a:rPr>
              <a:t> Araştırma Kurumu sunduğu </a:t>
            </a:r>
            <a:r>
              <a:rPr lang="tr-TR" sz="2000" b="0" i="0" dirty="0" err="1" smtClean="0">
                <a:effectLst/>
                <a:latin typeface="Garamond" panose="02020404030301010803" pitchFamily="18" charset="0"/>
              </a:rPr>
              <a:t>APIler</a:t>
            </a:r>
            <a:r>
              <a:rPr lang="tr-TR" sz="2000" b="0" i="0" dirty="0" smtClean="0">
                <a:effectLst/>
                <a:latin typeface="Garamond" panose="02020404030301010803" pitchFamily="18" charset="0"/>
              </a:rPr>
              <a:t> ile, dünya çapındaki deprem, volkan hareketliliği gibi farklı verilere başka uygulamalar tarafından erişilebilmesine izin vermektedir. </a:t>
            </a:r>
          </a:p>
          <a:p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2660073" y="0"/>
            <a:ext cx="636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B050"/>
                </a:solidFill>
              </a:rPr>
              <a:t>Örnek Bir API</a:t>
            </a:r>
            <a:endParaRPr lang="tr-TR" sz="3200" dirty="0">
              <a:solidFill>
                <a:srgbClr val="00B050"/>
              </a:solidFill>
            </a:endParaRPr>
          </a:p>
        </p:txBody>
      </p:sp>
      <p:sp>
        <p:nvSpPr>
          <p:cNvPr id="13" name="Yuvarlatılmış Dikdörtgen 12"/>
          <p:cNvSpPr/>
          <p:nvPr/>
        </p:nvSpPr>
        <p:spPr>
          <a:xfrm>
            <a:off x="6862439" y="5584054"/>
            <a:ext cx="301841" cy="1775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4" name="Resi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617" y="4917085"/>
            <a:ext cx="8538361" cy="1940915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7729798" y="2626694"/>
            <a:ext cx="449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/>
              <a:t>Kullanmak istediğimiz yetenekler için sunulan</a:t>
            </a:r>
          </a:p>
          <a:p>
            <a:pPr algn="just"/>
            <a:r>
              <a:rPr lang="tr-TR" dirty="0"/>
              <a:t> API </a:t>
            </a:r>
            <a:r>
              <a:rPr lang="tr-TR" dirty="0" err="1"/>
              <a:t>Dökümantasyonundan</a:t>
            </a:r>
            <a:r>
              <a:rPr lang="tr-TR" dirty="0"/>
              <a:t> faydalanırız.</a:t>
            </a:r>
          </a:p>
          <a:p>
            <a:pPr algn="just"/>
            <a:endParaRPr lang="tr-TR" dirty="0">
              <a:latin typeface="Verdana" panose="020B0604030504040204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1573376"/>
            <a:ext cx="74104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8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623076" y="5057173"/>
            <a:ext cx="101366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>
                <a:latin typeface="Garamond" panose="02020404030301010803" pitchFamily="18" charset="0"/>
              </a:rPr>
              <a:t>Buna göre son 1 ayda olan depremler için sorgu yazanız ve cevabı </a:t>
            </a:r>
            <a:r>
              <a:rPr lang="tr-TR" sz="2400" dirty="0" err="1" smtClean="0">
                <a:latin typeface="Garamond" panose="02020404030301010803" pitchFamily="18" charset="0"/>
              </a:rPr>
              <a:t>deprem.json</a:t>
            </a:r>
            <a:r>
              <a:rPr lang="tr-TR" sz="2400" dirty="0" smtClean="0">
                <a:latin typeface="Garamond" panose="02020404030301010803" pitchFamily="18" charset="0"/>
              </a:rPr>
              <a:t> olarak kaydediniz.</a:t>
            </a:r>
            <a:endParaRPr lang="tr-TR" sz="2400" dirty="0">
              <a:latin typeface="Garamond" panose="02020404030301010803" pitchFamily="18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429433" y="589328"/>
            <a:ext cx="1076861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tr-TR" dirty="0"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>
                <a:latin typeface="Garamond" panose="02020404030301010803" pitchFamily="18" charset="0"/>
              </a:rPr>
              <a:t>Örneğin Deprem verileri için verilen API dokümantasyonundaki işlevlerden sorgulama(</a:t>
            </a:r>
            <a:r>
              <a:rPr lang="tr-TR" dirty="0" err="1">
                <a:latin typeface="Garamond" panose="02020404030301010803" pitchFamily="18" charset="0"/>
              </a:rPr>
              <a:t>query</a:t>
            </a:r>
            <a:r>
              <a:rPr lang="tr-TR" dirty="0">
                <a:latin typeface="Garamond" panose="02020404030301010803" pitchFamily="18" charset="0"/>
              </a:rPr>
              <a:t>) özelliğini uygulamamızda kullanalım. API </a:t>
            </a:r>
            <a:r>
              <a:rPr lang="tr-TR" dirty="0" err="1">
                <a:latin typeface="Garamond" panose="02020404030301010803" pitchFamily="18" charset="0"/>
              </a:rPr>
              <a:t>dökümanyasyonunda</a:t>
            </a:r>
            <a:r>
              <a:rPr lang="tr-TR" dirty="0">
                <a:latin typeface="Garamond" panose="02020404030301010803" pitchFamily="18" charset="0"/>
              </a:rPr>
              <a:t> birçok tipte sorgulamanın nasıl yapılacağı açıklanmaktadır. </a:t>
            </a:r>
            <a:endParaRPr lang="tr-TR" dirty="0" smtClean="0"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Aşağıda </a:t>
            </a:r>
            <a:r>
              <a:rPr lang="tr-TR" dirty="0">
                <a:latin typeface="Garamond" panose="02020404030301010803" pitchFamily="18" charset="0"/>
              </a:rPr>
              <a:t>bunlara iki örnek verilmiştir. İlki 01 Ocak 2014 ile 02  Ocak 2014 arasındaki</a:t>
            </a:r>
          </a:p>
          <a:p>
            <a:r>
              <a:rPr lang="tr-TR" dirty="0">
                <a:latin typeface="Garamond" panose="02020404030301010803" pitchFamily="18" charset="0"/>
              </a:rPr>
              <a:t>deprem verilerini </a:t>
            </a:r>
            <a:r>
              <a:rPr lang="tr-TR" sz="2800" dirty="0" err="1">
                <a:latin typeface="Garamond" panose="02020404030301010803" pitchFamily="18" charset="0"/>
              </a:rPr>
              <a:t>json</a:t>
            </a:r>
            <a:r>
              <a:rPr lang="tr-TR" dirty="0">
                <a:latin typeface="Garamond" panose="02020404030301010803" pitchFamily="18" charset="0"/>
              </a:rPr>
              <a:t> formatında sunmakta, ikincisi aynı tarihlerde şiddeti </a:t>
            </a:r>
            <a:r>
              <a:rPr lang="tr-TR" dirty="0" smtClean="0">
                <a:latin typeface="Garamond" panose="02020404030301010803" pitchFamily="18" charset="0"/>
              </a:rPr>
              <a:t>minimum </a:t>
            </a:r>
            <a:r>
              <a:rPr lang="tr-TR" dirty="0">
                <a:latin typeface="Garamond" panose="02020404030301010803" pitchFamily="18" charset="0"/>
              </a:rPr>
              <a:t>5 olan deprem verilerini </a:t>
            </a:r>
            <a:r>
              <a:rPr lang="tr-TR" sz="2400" b="1" dirty="0" err="1">
                <a:latin typeface="Garamond" panose="02020404030301010803" pitchFamily="18" charset="0"/>
              </a:rPr>
              <a:t>xml</a:t>
            </a:r>
            <a:r>
              <a:rPr lang="tr-TR" dirty="0">
                <a:latin typeface="Garamond" panose="02020404030301010803" pitchFamily="18" charset="0"/>
              </a:rPr>
              <a:t> formatında sunmaktadır</a:t>
            </a:r>
            <a:r>
              <a:rPr lang="tr-TR" dirty="0" smtClean="0">
                <a:latin typeface="Garamond" panose="02020404030301010803" pitchFamily="18" charset="0"/>
              </a:rPr>
              <a:t>. Bazı </a:t>
            </a:r>
            <a:r>
              <a:rPr lang="tr-TR" dirty="0" err="1" smtClean="0">
                <a:latin typeface="Garamond" panose="02020404030301010803" pitchFamily="18" charset="0"/>
              </a:rPr>
              <a:t>api’ler</a:t>
            </a:r>
            <a:r>
              <a:rPr lang="tr-TR" dirty="0" smtClean="0">
                <a:latin typeface="Garamond" panose="02020404030301010803" pitchFamily="18" charset="0"/>
              </a:rPr>
              <a:t> html formatında da veri sunabilmektedir. Ancak </a:t>
            </a:r>
            <a:r>
              <a:rPr lang="tr-TR" dirty="0" err="1" smtClean="0">
                <a:latin typeface="Garamond" panose="02020404030301010803" pitchFamily="18" charset="0"/>
              </a:rPr>
              <a:t>parsing</a:t>
            </a:r>
            <a:r>
              <a:rPr lang="tr-TR" dirty="0" smtClean="0">
                <a:latin typeface="Garamond" panose="02020404030301010803" pitchFamily="18" charset="0"/>
              </a:rPr>
              <a:t> işlemleri daha kolay</a:t>
            </a:r>
          </a:p>
          <a:p>
            <a:r>
              <a:rPr lang="tr-TR" dirty="0" smtClean="0">
                <a:latin typeface="Garamond" panose="02020404030301010803" pitchFamily="18" charset="0"/>
              </a:rPr>
              <a:t>olduğundan çoğunlukla </a:t>
            </a:r>
            <a:r>
              <a:rPr lang="tr-TR" dirty="0" err="1" smtClean="0">
                <a:latin typeface="Garamond" panose="02020404030301010803" pitchFamily="18" charset="0"/>
              </a:rPr>
              <a:t>json</a:t>
            </a:r>
            <a:r>
              <a:rPr lang="tr-TR" dirty="0" smtClean="0">
                <a:latin typeface="Garamond" panose="02020404030301010803" pitchFamily="18" charset="0"/>
              </a:rPr>
              <a:t> formatı tercih edilmektedir.</a:t>
            </a:r>
            <a:endParaRPr lang="tr-TR" dirty="0">
              <a:latin typeface="Garamond" panose="02020404030301010803" pitchFamily="18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2660073" y="0"/>
            <a:ext cx="636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B050"/>
                </a:solidFill>
              </a:rPr>
              <a:t>Örnek Bir API</a:t>
            </a:r>
            <a:endParaRPr lang="tr-TR" sz="3200" dirty="0">
              <a:solidFill>
                <a:srgbClr val="00B050"/>
              </a:solidFill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33" y="3796840"/>
            <a:ext cx="11496675" cy="838200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702976" y="3385658"/>
            <a:ext cx="3231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USGS Deprem API  örnek </a:t>
            </a:r>
            <a:r>
              <a:rPr lang="tr-TR" dirty="0" err="1" smtClean="0"/>
              <a:t>query</a:t>
            </a:r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607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291" y="778472"/>
            <a:ext cx="5004758" cy="3609851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2660073" y="0"/>
            <a:ext cx="636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B050"/>
                </a:solidFill>
              </a:rPr>
              <a:t>Örnek Bir API</a:t>
            </a:r>
            <a:endParaRPr lang="tr-TR" sz="3200" dirty="0">
              <a:solidFill>
                <a:srgbClr val="00B050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459541" y="4582020"/>
            <a:ext cx="107686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Bir </a:t>
            </a:r>
            <a:r>
              <a:rPr lang="tr-TR" dirty="0" err="1" smtClean="0">
                <a:latin typeface="Garamond" panose="02020404030301010803" pitchFamily="18" charset="0"/>
              </a:rPr>
              <a:t>url’nin</a:t>
            </a:r>
            <a:r>
              <a:rPr lang="tr-TR" dirty="0">
                <a:latin typeface="Garamond" panose="02020404030301010803" pitchFamily="18" charset="0"/>
              </a:rPr>
              <a:t> </a:t>
            </a:r>
            <a:r>
              <a:rPr lang="tr-TR" dirty="0" smtClean="0">
                <a:latin typeface="Garamond" panose="02020404030301010803" pitchFamily="18" charset="0"/>
              </a:rPr>
              <a:t>genel yapısı yukarıdaki gibidir. Burada </a:t>
            </a:r>
            <a:r>
              <a:rPr lang="tr-TR" dirty="0" err="1" smtClean="0">
                <a:latin typeface="Garamond" panose="02020404030301010803" pitchFamily="18" charset="0"/>
              </a:rPr>
              <a:t>path</a:t>
            </a:r>
            <a:r>
              <a:rPr lang="tr-TR" dirty="0" smtClean="0">
                <a:latin typeface="Garamond" panose="02020404030301010803" pitchFamily="18" charset="0"/>
              </a:rPr>
              <a:t> ifadesi ana sayfanın altındaki diğer sayfalara olan yol ifadesidir. Örneğin gazetelerde spor, magazin gibi ifadeler olabilir. </a:t>
            </a:r>
            <a:r>
              <a:rPr lang="tr-TR" dirty="0" err="1" smtClean="0">
                <a:latin typeface="Garamond" panose="02020404030301010803" pitchFamily="18" charset="0"/>
              </a:rPr>
              <a:t>Arguments</a:t>
            </a:r>
            <a:r>
              <a:rPr lang="tr-TR" dirty="0" smtClean="0">
                <a:latin typeface="Garamond" panose="02020404030301010803" pitchFamily="18" charset="0"/>
              </a:rPr>
              <a:t> kısmı ise sorgulama talebinde </a:t>
            </a:r>
            <a:r>
              <a:rPr lang="tr-TR" dirty="0" err="1" smtClean="0">
                <a:latin typeface="Garamond" panose="02020404030301010803" pitchFamily="18" charset="0"/>
              </a:rPr>
              <a:t>sunucuyaa</a:t>
            </a:r>
            <a:r>
              <a:rPr lang="tr-TR" dirty="0" smtClean="0">
                <a:latin typeface="Garamond" panose="02020404030301010803" pitchFamily="18" charset="0"/>
              </a:rPr>
              <a:t> ileteceğimiz parametrelerdir. </a:t>
            </a:r>
            <a:r>
              <a:rPr lang="tr-TR" dirty="0" err="1" smtClean="0">
                <a:latin typeface="Garamond" panose="02020404030301010803" pitchFamily="18" charset="0"/>
              </a:rPr>
              <a:t>Path</a:t>
            </a:r>
            <a:r>
              <a:rPr lang="tr-TR" dirty="0" smtClean="0">
                <a:latin typeface="Garamond" panose="02020404030301010803" pitchFamily="18" charset="0"/>
              </a:rPr>
              <a:t> ifadesinin sonunda ? ifadesinden sonra gelen parametreler </a:t>
            </a:r>
          </a:p>
          <a:p>
            <a:r>
              <a:rPr lang="tr-TR" b="1" dirty="0" smtClean="0">
                <a:latin typeface="Garamond" panose="02020404030301010803" pitchFamily="18" charset="0"/>
              </a:rPr>
              <a:t>                                    parametre adı= parametre </a:t>
            </a:r>
            <a:r>
              <a:rPr lang="tr-TR" dirty="0" smtClean="0">
                <a:latin typeface="Garamond" panose="02020404030301010803" pitchFamily="18" charset="0"/>
              </a:rPr>
              <a:t>değeri  şeklinde yazılır ve birbirlerinden &amp; işareti ile ayrılır.  </a:t>
            </a:r>
            <a:endParaRPr lang="tr-T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2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53039" y="538608"/>
            <a:ext cx="11875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https://</a:t>
            </a:r>
            <a:r>
              <a:rPr lang="tr-TR" dirty="0" smtClean="0"/>
              <a:t>earthquake.usgs.gov/fdsnws/event/1/query?</a:t>
            </a:r>
            <a:r>
              <a:rPr lang="tr-TR" dirty="0" smtClean="0">
                <a:solidFill>
                  <a:srgbClr val="FF0000"/>
                </a:solidFill>
              </a:rPr>
              <a:t>format=geojson&amp;starttime=2020-03-01&amp;endtime=2020-03-12 &amp;minmagnitude=4.5&amp;minlatitude=36&amp;maxlatitude=42&amp;minlongitude=26&amp;maxlongitude=45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884222" y="1391828"/>
            <a:ext cx="10768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Yukarıdak</a:t>
            </a:r>
            <a:r>
              <a:rPr lang="tr-TR" dirty="0">
                <a:latin typeface="Garamond" panose="02020404030301010803" pitchFamily="18" charset="0"/>
              </a:rPr>
              <a:t>i</a:t>
            </a:r>
            <a:r>
              <a:rPr lang="tr-TR" dirty="0" smtClean="0">
                <a:latin typeface="Garamond" panose="02020404030301010803" pitchFamily="18" charset="0"/>
              </a:rPr>
              <a:t> örneğimizde parametre adlarını ve değerlerini aşağıdaki gibi açıklayabiliriz</a:t>
            </a:r>
            <a:endParaRPr lang="tr-TR" dirty="0">
              <a:latin typeface="Garamond" panose="02020404030301010803" pitchFamily="18" charset="0"/>
            </a:endParaRPr>
          </a:p>
          <a:p>
            <a:endParaRPr lang="tr-TR" dirty="0">
              <a:latin typeface="Garamond" panose="02020404030301010803" pitchFamily="18" charset="0"/>
            </a:endParaRP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385795"/>
              </p:ext>
            </p:extLst>
          </p:nvPr>
        </p:nvGraphicFramePr>
        <p:xfrm>
          <a:off x="1742056" y="2038159"/>
          <a:ext cx="889766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889">
                  <a:extLst>
                    <a:ext uri="{9D8B030D-6E8A-4147-A177-3AD203B41FA5}">
                      <a16:colId xmlns:a16="http://schemas.microsoft.com/office/drawing/2014/main" val="4129085753"/>
                    </a:ext>
                  </a:extLst>
                </a:gridCol>
                <a:gridCol w="2965889">
                  <a:extLst>
                    <a:ext uri="{9D8B030D-6E8A-4147-A177-3AD203B41FA5}">
                      <a16:colId xmlns:a16="http://schemas.microsoft.com/office/drawing/2014/main" val="2437622040"/>
                    </a:ext>
                  </a:extLst>
                </a:gridCol>
                <a:gridCol w="2965889">
                  <a:extLst>
                    <a:ext uri="{9D8B030D-6E8A-4147-A177-3AD203B41FA5}">
                      <a16:colId xmlns:a16="http://schemas.microsoft.com/office/drawing/2014/main" val="1506420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Parametre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Açıklaması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Değer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246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format</a:t>
                      </a:r>
                      <a:endParaRPr lang="tr-T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Talep</a:t>
                      </a:r>
                      <a:r>
                        <a:rPr lang="tr-TR" baseline="0" dirty="0" smtClean="0"/>
                        <a:t> edilen veri formatı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geojson</a:t>
                      </a:r>
                      <a:r>
                        <a:rPr lang="tr-TR" dirty="0" smtClean="0"/>
                        <a:t>, </a:t>
                      </a:r>
                      <a:r>
                        <a:rPr lang="tr-TR" dirty="0" err="1" smtClean="0"/>
                        <a:t>xml</a:t>
                      </a:r>
                      <a:r>
                        <a:rPr lang="tr-TR" dirty="0" smtClean="0"/>
                        <a:t> , </a:t>
                      </a:r>
                      <a:r>
                        <a:rPr lang="tr-TR" dirty="0" err="1" smtClean="0"/>
                        <a:t>kml</a:t>
                      </a:r>
                      <a:r>
                        <a:rPr lang="tr-TR" dirty="0" smtClean="0"/>
                        <a:t>,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xml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25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rgbClr val="FF0000"/>
                          </a:solidFill>
                        </a:rPr>
                        <a:t>starttime</a:t>
                      </a:r>
                      <a:endParaRPr lang="tr-T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Başlangıç zamanı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Ay-yıl-gün</a:t>
                      </a:r>
                      <a:r>
                        <a:rPr lang="tr-TR" baseline="0" dirty="0" smtClean="0"/>
                        <a:t> formatı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370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rgbClr val="FF0000"/>
                          </a:solidFill>
                        </a:rPr>
                        <a:t>endtime</a:t>
                      </a:r>
                      <a:endParaRPr lang="tr-T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Başlangıç zamanı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Ay-yıl-gün</a:t>
                      </a:r>
                      <a:r>
                        <a:rPr lang="tr-TR" baseline="0" dirty="0" smtClean="0"/>
                        <a:t> formatı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61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rgbClr val="FF0000"/>
                          </a:solidFill>
                        </a:rPr>
                        <a:t>minlatitude</a:t>
                      </a:r>
                      <a:endParaRPr lang="tr-T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Başlangıç</a:t>
                      </a:r>
                      <a:r>
                        <a:rPr lang="tr-TR" baseline="0" dirty="0" smtClean="0"/>
                        <a:t> enlemi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[-180,180]</a:t>
                      </a:r>
                      <a:r>
                        <a:rPr lang="tr-TR" baseline="0" dirty="0" smtClean="0"/>
                        <a:t> arasında değerler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18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rgbClr val="FF0000"/>
                          </a:solidFill>
                        </a:rPr>
                        <a:t>maxlatitude</a:t>
                      </a:r>
                      <a:endParaRPr lang="tr-T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Bitiş</a:t>
                      </a:r>
                      <a:r>
                        <a:rPr lang="tr-TR" baseline="0" dirty="0" smtClean="0"/>
                        <a:t> enlemi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[-180,180]</a:t>
                      </a:r>
                      <a:r>
                        <a:rPr lang="tr-TR" baseline="0" dirty="0" smtClean="0"/>
                        <a:t> arasında değerler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7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rgbClr val="FF0000"/>
                          </a:solidFill>
                        </a:rPr>
                        <a:t>minlongitude</a:t>
                      </a:r>
                      <a:endParaRPr lang="tr-T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Başlangıç</a:t>
                      </a:r>
                      <a:r>
                        <a:rPr lang="tr-TR" baseline="0" dirty="0" smtClean="0"/>
                        <a:t> boylamı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[-180,180]</a:t>
                      </a:r>
                      <a:r>
                        <a:rPr lang="tr-TR" baseline="0" dirty="0" smtClean="0"/>
                        <a:t> arasında değerler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27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rgbClr val="FF0000"/>
                          </a:solidFill>
                        </a:rPr>
                        <a:t>maxlongitude</a:t>
                      </a:r>
                      <a:endParaRPr lang="tr-T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Bitiş</a:t>
                      </a:r>
                      <a:r>
                        <a:rPr lang="tr-TR" baseline="0" dirty="0" smtClean="0"/>
                        <a:t> boylamı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[-180,180]</a:t>
                      </a:r>
                      <a:r>
                        <a:rPr lang="tr-TR" baseline="0" dirty="0" smtClean="0"/>
                        <a:t> arasında değerler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84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rgbClr val="FF0000"/>
                          </a:solidFill>
                        </a:rPr>
                        <a:t>minmagnitude</a:t>
                      </a:r>
                      <a:endParaRPr lang="tr-T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Minimum şiddet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0’dan büyük</a:t>
                      </a:r>
                      <a:r>
                        <a:rPr lang="tr-TR" baseline="0" dirty="0" smtClean="0"/>
                        <a:t> değerler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166592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579422" y="5652718"/>
            <a:ext cx="10768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Bu </a:t>
            </a:r>
            <a:r>
              <a:rPr lang="tr-TR" dirty="0" err="1" smtClean="0">
                <a:latin typeface="Garamond" panose="02020404030301010803" pitchFamily="18" charset="0"/>
              </a:rPr>
              <a:t>Api</a:t>
            </a:r>
            <a:r>
              <a:rPr lang="tr-TR" dirty="0" smtClean="0">
                <a:latin typeface="Garamond" panose="02020404030301010803" pitchFamily="18" charset="0"/>
              </a:rPr>
              <a:t> bize başka birçok parametre sunmaktadır. Uygulamanın amacına göre bunlar da sorguya eklenebilir.</a:t>
            </a:r>
            <a:endParaRPr lang="tr-TR" dirty="0">
              <a:latin typeface="Garamond" panose="02020404030301010803" pitchFamily="18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2660073" y="0"/>
            <a:ext cx="636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B050"/>
                </a:solidFill>
              </a:rPr>
              <a:t>Örnek Bir API</a:t>
            </a:r>
            <a:endParaRPr lang="tr-TR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36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220" y="2807943"/>
            <a:ext cx="2944848" cy="4050057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2660073" y="0"/>
            <a:ext cx="636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B050"/>
                </a:solidFill>
              </a:rPr>
              <a:t>Deprem Takip Örneği </a:t>
            </a:r>
            <a:endParaRPr lang="tr-TR" sz="3200" dirty="0">
              <a:solidFill>
                <a:srgbClr val="00B05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346509" y="584775"/>
            <a:ext cx="111783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Deprem Takip </a:t>
            </a:r>
            <a:r>
              <a:rPr lang="tr-TR" dirty="0" err="1" smtClean="0">
                <a:latin typeface="Garamond" panose="02020404030301010803" pitchFamily="18" charset="0"/>
              </a:rPr>
              <a:t>Örneği’nde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  <a:r>
              <a:rPr lang="tr-TR" dirty="0" smtClean="0">
                <a:latin typeface="Garamond" panose="02020404030301010803" pitchFamily="18" charset="0"/>
              </a:rPr>
              <a:t>amacımız USGS tarafından sağlanan </a:t>
            </a:r>
            <a:r>
              <a:rPr lang="tr-TR" dirty="0" err="1" smtClean="0">
                <a:latin typeface="Garamond" panose="02020404030301010803" pitchFamily="18" charset="0"/>
              </a:rPr>
              <a:t>API’yi</a:t>
            </a:r>
            <a:r>
              <a:rPr lang="tr-TR" dirty="0" smtClean="0">
                <a:latin typeface="Garamond" panose="02020404030301010803" pitchFamily="18" charset="0"/>
              </a:rPr>
              <a:t> kullanarak aşağıdaki uygulamayı geliştirmektir.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 smtClean="0"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Ancak bu örneği iki biçimde inceleyeceğiz. Önce </a:t>
            </a:r>
            <a:r>
              <a:rPr lang="tr-TR" dirty="0" err="1" smtClean="0">
                <a:latin typeface="Garamond" panose="02020404030301010803" pitchFamily="18" charset="0"/>
              </a:rPr>
              <a:t>url</a:t>
            </a:r>
            <a:r>
              <a:rPr lang="tr-TR" dirty="0" smtClean="0">
                <a:latin typeface="Garamond" panose="02020404030301010803" pitchFamily="18" charset="0"/>
              </a:rPr>
              <a:t> sorgumuzu düzenleyip tarayıcıda bu </a:t>
            </a:r>
            <a:r>
              <a:rPr lang="tr-TR" dirty="0" err="1" smtClean="0">
                <a:latin typeface="Garamond" panose="02020404030301010803" pitchFamily="18" charset="0"/>
              </a:rPr>
              <a:t>url</a:t>
            </a:r>
            <a:r>
              <a:rPr lang="tr-TR" dirty="0" err="1" smtClean="0">
                <a:latin typeface="Garamond" panose="02020404030301010803" pitchFamily="18" charset="0"/>
              </a:rPr>
              <a:t>’yi</a:t>
            </a:r>
            <a:r>
              <a:rPr lang="tr-TR" dirty="0" smtClean="0">
                <a:latin typeface="Garamond" panose="02020404030301010803" pitchFamily="18" charset="0"/>
              </a:rPr>
              <a:t> açarak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  <a:r>
              <a:rPr lang="tr-TR" dirty="0" err="1" smtClean="0">
                <a:latin typeface="Garamond" panose="02020404030301010803" pitchFamily="18" charset="0"/>
              </a:rPr>
              <a:t>json</a:t>
            </a:r>
            <a:r>
              <a:rPr lang="tr-TR" dirty="0" smtClean="0">
                <a:latin typeface="Garamond" panose="02020404030301010803" pitchFamily="18" charset="0"/>
              </a:rPr>
              <a:t> formatında veriyi elde edeceğiz. Bu veriyi dosyaya kaydedip, dosyayı uygulama içinden okuyacağız. Bu  durağan (statik)  bir çalışmadır. Bir başka ifadeyle değişmemektedir. </a:t>
            </a:r>
            <a:r>
              <a:rPr lang="tr-TR" dirty="0" smtClean="0">
                <a:latin typeface="Garamond" panose="02020404030301010803" pitchFamily="18" charset="0"/>
              </a:rPr>
              <a:t>Belki sözlük gibi bir uygulamada dosyadan okuma kullanışlı olabilir.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 smtClean="0"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Ancak güncellenen bilgiler için anlık sorgulama yapmak isteriz. Bunun için daha sonra, aynı örneği Network işlemleri </a:t>
            </a:r>
            <a:r>
              <a:rPr lang="tr-TR" dirty="0" smtClean="0">
                <a:latin typeface="Garamond" panose="02020404030301010803" pitchFamily="18" charset="0"/>
              </a:rPr>
              <a:t>ile (online)</a:t>
            </a:r>
            <a:r>
              <a:rPr lang="tr-TR" dirty="0" smtClean="0">
                <a:latin typeface="Garamond" panose="02020404030301010803" pitchFamily="18" charset="0"/>
              </a:rPr>
              <a:t> gerçek zamanlı sorgulama yapmak üzere düzenleyeceğiz.</a:t>
            </a:r>
            <a:endParaRPr lang="tr-T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46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3526</TotalTime>
  <Words>1168</Words>
  <Application>Microsoft Office PowerPoint</Application>
  <PresentationFormat>Geniş ekran</PresentationFormat>
  <Paragraphs>130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1" baseType="lpstr">
      <vt:lpstr>Arial</vt:lpstr>
      <vt:lpstr>Arial</vt:lpstr>
      <vt:lpstr>Calibri</vt:lpstr>
      <vt:lpstr>Calibri Light</vt:lpstr>
      <vt:lpstr>Garamond</vt:lpstr>
      <vt:lpstr>Verdana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50</cp:revision>
  <dcterms:created xsi:type="dcterms:W3CDTF">2019-01-01T11:04:01Z</dcterms:created>
  <dcterms:modified xsi:type="dcterms:W3CDTF">2020-04-29T16:14:51Z</dcterms:modified>
</cp:coreProperties>
</file>