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65" r:id="rId3"/>
    <p:sldId id="256" r:id="rId4"/>
    <p:sldId id="258" r:id="rId5"/>
    <p:sldId id="259" r:id="rId6"/>
    <p:sldId id="260" r:id="rId7"/>
    <p:sldId id="263" r:id="rId8"/>
    <p:sldId id="264" r:id="rId9"/>
    <p:sldId id="257" r:id="rId10"/>
    <p:sldId id="261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06E7-95A7-4AD2-99B7-87358F2BC0CF}" type="datetimeFigureOut">
              <a:rPr lang="tr-TR" smtClean="0"/>
              <a:t>2.03.2020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8B96-C010-426C-A7E0-EDD8F0FB5A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311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06E7-95A7-4AD2-99B7-87358F2BC0CF}" type="datetimeFigureOut">
              <a:rPr lang="tr-TR" smtClean="0"/>
              <a:t>2.03.2020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8B96-C010-426C-A7E0-EDD8F0FB5A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155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06E7-95A7-4AD2-99B7-87358F2BC0CF}" type="datetimeFigureOut">
              <a:rPr lang="tr-TR" smtClean="0"/>
              <a:t>2.03.2020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8B96-C010-426C-A7E0-EDD8F0FB5A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1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06E7-95A7-4AD2-99B7-87358F2BC0CF}" type="datetimeFigureOut">
              <a:rPr lang="tr-TR" smtClean="0"/>
              <a:t>2.03.2020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8B96-C010-426C-A7E0-EDD8F0FB5A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789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06E7-95A7-4AD2-99B7-87358F2BC0CF}" type="datetimeFigureOut">
              <a:rPr lang="tr-TR" smtClean="0"/>
              <a:t>2.03.2020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8B96-C010-426C-A7E0-EDD8F0FB5A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056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06E7-95A7-4AD2-99B7-87358F2BC0CF}" type="datetimeFigureOut">
              <a:rPr lang="tr-TR" smtClean="0"/>
              <a:t>2.03.2020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8B96-C010-426C-A7E0-EDD8F0FB5A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072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06E7-95A7-4AD2-99B7-87358F2BC0CF}" type="datetimeFigureOut">
              <a:rPr lang="tr-TR" smtClean="0"/>
              <a:t>2.03.2020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8B96-C010-426C-A7E0-EDD8F0FB5A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338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06E7-95A7-4AD2-99B7-87358F2BC0CF}" type="datetimeFigureOut">
              <a:rPr lang="tr-TR" smtClean="0"/>
              <a:t>2.03.2020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8B96-C010-426C-A7E0-EDD8F0FB5A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331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06E7-95A7-4AD2-99B7-87358F2BC0CF}" type="datetimeFigureOut">
              <a:rPr lang="tr-TR" smtClean="0"/>
              <a:t>2.03.2020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8B96-C010-426C-A7E0-EDD8F0FB5A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088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06E7-95A7-4AD2-99B7-87358F2BC0CF}" type="datetimeFigureOut">
              <a:rPr lang="tr-TR" smtClean="0"/>
              <a:t>2.03.2020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8B96-C010-426C-A7E0-EDD8F0FB5A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059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06E7-95A7-4AD2-99B7-87358F2BC0CF}" type="datetimeFigureOut">
              <a:rPr lang="tr-TR" smtClean="0"/>
              <a:t>2.03.2020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F8B96-C010-426C-A7E0-EDD8F0FB5A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675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706E7-95A7-4AD2-99B7-87358F2BC0CF}" type="datetimeFigureOut">
              <a:rPr lang="tr-TR" smtClean="0"/>
              <a:t>2.03.2020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F8B96-C010-426C-A7E0-EDD8F0FB5A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5106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992" y="592711"/>
            <a:ext cx="3211729" cy="5926404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564224" y="1867921"/>
            <a:ext cx="7257500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Bu bölümde yapacağımız uygulamanın son görünümü yandaki gibi olacaktır.</a:t>
            </a:r>
          </a:p>
          <a:p>
            <a:endParaRPr lang="tr-TR" dirty="0"/>
          </a:p>
          <a:p>
            <a:r>
              <a:rPr lang="tr-TR" dirty="0" smtClean="0"/>
              <a:t>Bu bölümde yapacağımız işlemleri 3 adımda özetleyebiliriz:</a:t>
            </a:r>
          </a:p>
          <a:p>
            <a:endParaRPr lang="tr-TR" dirty="0" smtClean="0"/>
          </a:p>
          <a:p>
            <a:r>
              <a:rPr lang="tr-TR" dirty="0" smtClean="0"/>
              <a:t>1-Dosyadan okuma</a:t>
            </a:r>
          </a:p>
          <a:p>
            <a:endParaRPr lang="tr-TR" dirty="0" smtClean="0"/>
          </a:p>
          <a:p>
            <a:r>
              <a:rPr lang="tr-TR" dirty="0" smtClean="0"/>
              <a:t>2-Json ayıklama</a:t>
            </a:r>
          </a:p>
          <a:p>
            <a:endParaRPr lang="tr-TR" dirty="0" smtClean="0"/>
          </a:p>
          <a:p>
            <a:r>
              <a:rPr lang="tr-TR" dirty="0" smtClean="0"/>
              <a:t>3-ListView kullanımı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7566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317267" y="795982"/>
            <a:ext cx="117046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Bu işlemlerin hepsini yardımcı bir metot (</a:t>
            </a:r>
            <a:r>
              <a:rPr lang="tr-TR" sz="2000" dirty="0" err="1" smtClean="0"/>
              <a:t>helper</a:t>
            </a:r>
            <a:r>
              <a:rPr lang="tr-TR" sz="2000" dirty="0" smtClean="0"/>
              <a:t> </a:t>
            </a:r>
            <a:r>
              <a:rPr lang="tr-TR" sz="2000" dirty="0" err="1" smtClean="0"/>
              <a:t>method</a:t>
            </a:r>
            <a:r>
              <a:rPr lang="tr-TR" sz="2000" dirty="0" smtClean="0"/>
              <a:t>) içinde toplayabilir ve bu metodu, </a:t>
            </a:r>
            <a:r>
              <a:rPr lang="tr-TR" sz="2000" dirty="0" err="1" smtClean="0"/>
              <a:t>onCreate</a:t>
            </a:r>
            <a:r>
              <a:rPr lang="tr-TR" sz="2000" dirty="0" smtClean="0"/>
              <a:t> metodu içerisinden çağırabiliriz. Bu metodun ismi </a:t>
            </a:r>
            <a:r>
              <a:rPr lang="tr-TR" sz="2000" dirty="0" err="1" smtClean="0"/>
              <a:t>dosyadanOku</a:t>
            </a:r>
            <a:r>
              <a:rPr lang="tr-TR" sz="2000" dirty="0" smtClean="0"/>
              <a:t> olsun. Bu metodun parametresini </a:t>
            </a:r>
            <a:r>
              <a:rPr lang="tr-TR" sz="2000" dirty="0" err="1" smtClean="0"/>
              <a:t>dosyaAdi</a:t>
            </a:r>
            <a:r>
              <a:rPr lang="tr-TR" sz="2000" dirty="0" smtClean="0"/>
              <a:t> yapalım ve bir daha metodun içerisini değiştirmeyelim. </a:t>
            </a:r>
            <a:r>
              <a:rPr lang="tr-TR" sz="2000" dirty="0"/>
              <a:t>Metot </a:t>
            </a:r>
            <a:r>
              <a:rPr lang="tr-TR" sz="2000" dirty="0" smtClean="0"/>
              <a:t>da </a:t>
            </a:r>
            <a:r>
              <a:rPr lang="tr-TR" sz="2000" dirty="0"/>
              <a:t>bize dosyadan okunan </a:t>
            </a:r>
            <a:r>
              <a:rPr lang="tr-TR" sz="2000" dirty="0" err="1"/>
              <a:t>stringi</a:t>
            </a:r>
            <a:r>
              <a:rPr lang="tr-TR" sz="2000" dirty="0"/>
              <a:t> </a:t>
            </a:r>
            <a:r>
              <a:rPr lang="tr-TR" sz="2000" dirty="0" smtClean="0"/>
              <a:t>döndürsün.</a:t>
            </a:r>
          </a:p>
          <a:p>
            <a:pPr algn="just"/>
            <a:r>
              <a:rPr lang="tr-TR" sz="2000" dirty="0" smtClean="0"/>
              <a:t>      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2534688" y="130120"/>
            <a:ext cx="7590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70C0"/>
                </a:solidFill>
              </a:rPr>
              <a:t>Uygulama İçinde Kayıtlı Dosyayı Okuma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5803196" y="31061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tr-TR" dirty="0"/>
              <a:t>Böylelikle metodu çağırdığımız yerde, parametre olarak istediğimiz dosya adını vermemiz yeterli olacaktır. </a:t>
            </a:r>
          </a:p>
        </p:txBody>
      </p:sp>
      <p:sp>
        <p:nvSpPr>
          <p:cNvPr id="7" name="Sol Ok 6"/>
          <p:cNvSpPr/>
          <p:nvPr/>
        </p:nvSpPr>
        <p:spPr>
          <a:xfrm>
            <a:off x="4858936" y="3106106"/>
            <a:ext cx="778663" cy="34650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" y="2119421"/>
            <a:ext cx="4216085" cy="463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44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870544" y="1697029"/>
            <a:ext cx="91311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rgbClr val="FF0000"/>
                </a:solidFill>
                <a:latin typeface="Garamond" panose="02020404030301010803" pitchFamily="18" charset="0"/>
              </a:rPr>
              <a:t>Bölüm 1.2</a:t>
            </a:r>
          </a:p>
          <a:p>
            <a:pPr algn="ctr"/>
            <a:endParaRPr lang="tr-TR" sz="4000" dirty="0">
              <a:solidFill>
                <a:srgbClr val="FF0000"/>
              </a:solidFill>
              <a:latin typeface="Garamond" panose="02020404030301010803" pitchFamily="18" charset="0"/>
            </a:endParaRPr>
          </a:p>
          <a:p>
            <a:pPr algn="ctr"/>
            <a:r>
              <a:rPr lang="tr-TR" sz="4000" dirty="0" err="1" smtClean="0">
                <a:solidFill>
                  <a:srgbClr val="FF0000"/>
                </a:solidFill>
                <a:latin typeface="Garamond" panose="02020404030301010803" pitchFamily="18" charset="0"/>
              </a:rPr>
              <a:t>Json</a:t>
            </a:r>
            <a:r>
              <a:rPr lang="tr-TR" sz="4000" smtClean="0">
                <a:solidFill>
                  <a:srgbClr val="FF0000"/>
                </a:solidFill>
                <a:latin typeface="Garamond" panose="02020404030301010803" pitchFamily="18" charset="0"/>
              </a:rPr>
              <a:t> Ayıklama</a:t>
            </a:r>
            <a:endParaRPr lang="tr-TR" sz="40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193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kutusu 6"/>
          <p:cNvSpPr txBox="1"/>
          <p:nvPr/>
        </p:nvSpPr>
        <p:spPr>
          <a:xfrm>
            <a:off x="2428666" y="0"/>
            <a:ext cx="7590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err="1" smtClean="0">
                <a:solidFill>
                  <a:srgbClr val="FF0000"/>
                </a:solidFill>
              </a:rPr>
              <a:t>Json</a:t>
            </a:r>
            <a:r>
              <a:rPr lang="tr-TR" sz="3200" dirty="0" smtClean="0">
                <a:solidFill>
                  <a:srgbClr val="FF0000"/>
                </a:solidFill>
              </a:rPr>
              <a:t> </a:t>
            </a:r>
            <a:r>
              <a:rPr lang="tr-TR" sz="3200" dirty="0" err="1" smtClean="0">
                <a:solidFill>
                  <a:srgbClr val="FF0000"/>
                </a:solidFill>
              </a:rPr>
              <a:t>Parsing</a:t>
            </a:r>
            <a:endParaRPr lang="tr-TR" sz="3200" dirty="0">
              <a:solidFill>
                <a:srgbClr val="FF0000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2428666" y="963396"/>
            <a:ext cx="88270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Dosyayı okuduktan, sonra dosyanın içindeki il isimlerini bir </a:t>
            </a:r>
            <a:r>
              <a:rPr lang="tr-TR" sz="2000" dirty="0" err="1" smtClean="0"/>
              <a:t>ListView’de</a:t>
            </a:r>
            <a:r>
              <a:rPr lang="tr-TR" sz="2000" dirty="0" smtClean="0"/>
              <a:t> gösterebilmek için </a:t>
            </a:r>
            <a:r>
              <a:rPr lang="tr-TR" sz="2000" dirty="0" err="1" smtClean="0"/>
              <a:t>json</a:t>
            </a:r>
            <a:r>
              <a:rPr lang="tr-TR" sz="2000" dirty="0" smtClean="0"/>
              <a:t> ayıklama işlemi ile  bir </a:t>
            </a:r>
            <a:r>
              <a:rPr lang="tr-TR" sz="2000" dirty="0" err="1" smtClean="0"/>
              <a:t>String</a:t>
            </a:r>
            <a:r>
              <a:rPr lang="tr-TR" sz="2000" dirty="0" smtClean="0"/>
              <a:t> </a:t>
            </a:r>
            <a:r>
              <a:rPr lang="tr-TR" sz="2000" dirty="0" err="1" smtClean="0"/>
              <a:t>ArrayList’i</a:t>
            </a:r>
            <a:r>
              <a:rPr lang="tr-TR" sz="2000" dirty="0" smtClean="0"/>
              <a:t> içinde saklayalım (</a:t>
            </a:r>
            <a:r>
              <a:rPr lang="tr-TR" sz="2000" dirty="0" err="1" smtClean="0"/>
              <a:t>String</a:t>
            </a:r>
            <a:r>
              <a:rPr lang="tr-TR" sz="2000" dirty="0" smtClean="0"/>
              <a:t> dizisi içinde de saklayabilirdik.)</a:t>
            </a:r>
          </a:p>
          <a:p>
            <a:pPr algn="just"/>
            <a:r>
              <a:rPr lang="tr-TR" sz="2000" dirty="0" smtClean="0"/>
              <a:t> 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880"/>
            <a:ext cx="2284697" cy="6591482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078" y="2739356"/>
            <a:ext cx="1977578" cy="4190582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2428666" y="2286835"/>
            <a:ext cx="8006231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 smtClean="0"/>
              <a:t>Dosya yapısına bakarsak kök elemanın bir JSON dizisi olduğunuz görürüz.</a:t>
            </a:r>
          </a:p>
          <a:p>
            <a:endParaRPr lang="tr-TR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sz="2000" dirty="0" smtClean="0"/>
              <a:t>Dizinin her elemanı ise birer JSON objesidir ve her objenin de</a:t>
            </a:r>
          </a:p>
          <a:p>
            <a:r>
              <a:rPr lang="tr-TR" sz="2000" dirty="0" smtClean="0"/>
              <a:t>üç özelliği vardır. Bunlar:</a:t>
            </a:r>
          </a:p>
          <a:p>
            <a:endParaRPr lang="tr-TR" sz="2000" dirty="0"/>
          </a:p>
          <a:p>
            <a:r>
              <a:rPr lang="tr-TR" sz="2000" dirty="0" smtClean="0"/>
              <a:t>	</a:t>
            </a:r>
            <a:r>
              <a:rPr lang="tr-TR" sz="2000" b="1" dirty="0" smtClean="0"/>
              <a:t>‘’il’’ </a:t>
            </a:r>
            <a:r>
              <a:rPr lang="tr-TR" sz="2000" dirty="0" smtClean="0"/>
              <a:t>anahtarı ile erişilebilen bir </a:t>
            </a:r>
            <a:r>
              <a:rPr lang="tr-TR" sz="2000" b="1" dirty="0" err="1" smtClean="0"/>
              <a:t>String</a:t>
            </a:r>
            <a:endParaRPr lang="tr-TR" sz="2000" b="1" dirty="0" smtClean="0"/>
          </a:p>
          <a:p>
            <a:r>
              <a:rPr lang="tr-TR" sz="2000" dirty="0"/>
              <a:t>	</a:t>
            </a:r>
            <a:r>
              <a:rPr lang="tr-TR" sz="2000" b="1" dirty="0" smtClean="0"/>
              <a:t>‘’plaka’’ </a:t>
            </a:r>
            <a:r>
              <a:rPr lang="tr-TR" sz="2000" dirty="0" smtClean="0"/>
              <a:t>anahtarı ile erişilebilen bir </a:t>
            </a:r>
            <a:r>
              <a:rPr lang="tr-TR" sz="2000" b="1" dirty="0" err="1" smtClean="0"/>
              <a:t>int</a:t>
            </a:r>
            <a:endParaRPr lang="tr-TR" sz="2000" b="1" dirty="0" smtClean="0"/>
          </a:p>
          <a:p>
            <a:r>
              <a:rPr lang="tr-TR" sz="2000" dirty="0"/>
              <a:t>	</a:t>
            </a:r>
            <a:r>
              <a:rPr lang="tr-TR" sz="2000" b="1" dirty="0" smtClean="0"/>
              <a:t>‘’</a:t>
            </a:r>
            <a:r>
              <a:rPr lang="tr-TR" sz="2000" b="1" dirty="0" err="1" smtClean="0"/>
              <a:t>ilceleri</a:t>
            </a:r>
            <a:r>
              <a:rPr lang="tr-TR" sz="2000" b="1" dirty="0" smtClean="0"/>
              <a:t>’’ </a:t>
            </a:r>
            <a:r>
              <a:rPr lang="tr-TR" sz="2000" dirty="0" smtClean="0"/>
              <a:t>anahtarı ile </a:t>
            </a:r>
            <a:r>
              <a:rPr lang="tr-TR" sz="2000" dirty="0" err="1" smtClean="0"/>
              <a:t>erişelebilen</a:t>
            </a:r>
            <a:r>
              <a:rPr lang="tr-TR" sz="2000" dirty="0" smtClean="0"/>
              <a:t> bir </a:t>
            </a:r>
            <a:r>
              <a:rPr lang="tr-TR" sz="2000" b="1" dirty="0" err="1" smtClean="0"/>
              <a:t>String</a:t>
            </a:r>
            <a:r>
              <a:rPr lang="tr-TR" sz="2000" b="1" dirty="0" smtClean="0"/>
              <a:t> dizisi</a:t>
            </a:r>
            <a:r>
              <a:rPr lang="tr-TR" sz="2000" dirty="0" smtClean="0"/>
              <a:t>dir. </a:t>
            </a:r>
          </a:p>
          <a:p>
            <a:endParaRPr lang="tr-TR" sz="2000" dirty="0"/>
          </a:p>
          <a:p>
            <a:endParaRPr lang="tr-TR" sz="2000" dirty="0" smtClean="0"/>
          </a:p>
        </p:txBody>
      </p:sp>
    </p:spTree>
    <p:extLst>
      <p:ext uri="{BB962C8B-B14F-4D97-AF65-F5344CB8AC3E}">
        <p14:creationId xmlns:p14="http://schemas.microsoft.com/office/powerpoint/2010/main" val="380881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186" y="2227446"/>
            <a:ext cx="6753225" cy="3581400"/>
          </a:xfrm>
          <a:prstGeom prst="rect">
            <a:avLst/>
          </a:prstGeom>
        </p:spPr>
      </p:pic>
      <p:sp>
        <p:nvSpPr>
          <p:cNvPr id="3" name="Yuvarlatılmış Dikdörtgen 2"/>
          <p:cNvSpPr/>
          <p:nvPr/>
        </p:nvSpPr>
        <p:spPr>
          <a:xfrm>
            <a:off x="3782727" y="2685449"/>
            <a:ext cx="3801979" cy="2502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Yuvarlatılmış Dikdörtgen 3"/>
          <p:cNvSpPr/>
          <p:nvPr/>
        </p:nvSpPr>
        <p:spPr>
          <a:xfrm>
            <a:off x="4158114" y="4485372"/>
            <a:ext cx="3840480" cy="2695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Metin kutusu 5"/>
          <p:cNvSpPr txBox="1"/>
          <p:nvPr/>
        </p:nvSpPr>
        <p:spPr>
          <a:xfrm>
            <a:off x="2346173" y="20520"/>
            <a:ext cx="7590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err="1" smtClean="0">
                <a:solidFill>
                  <a:srgbClr val="FF0000"/>
                </a:solidFill>
              </a:rPr>
              <a:t>Json</a:t>
            </a:r>
            <a:r>
              <a:rPr lang="tr-TR" sz="3200" dirty="0" smtClean="0">
                <a:solidFill>
                  <a:srgbClr val="FF0000"/>
                </a:solidFill>
              </a:rPr>
              <a:t> </a:t>
            </a:r>
            <a:r>
              <a:rPr lang="tr-TR" sz="3200" dirty="0" err="1" smtClean="0">
                <a:solidFill>
                  <a:srgbClr val="FF0000"/>
                </a:solidFill>
              </a:rPr>
              <a:t>Parsing</a:t>
            </a:r>
            <a:endParaRPr lang="tr-TR" sz="3200" dirty="0">
              <a:solidFill>
                <a:srgbClr val="FF0000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1567107" y="1099322"/>
            <a:ext cx="8369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Önce il isimlerini içerecek listemizi deklare edip, </a:t>
            </a:r>
            <a:r>
              <a:rPr lang="tr-TR" dirty="0" err="1" smtClean="0"/>
              <a:t>onCreate</a:t>
            </a:r>
            <a:r>
              <a:rPr lang="tr-TR" dirty="0" smtClean="0"/>
              <a:t> içinde boş olarak oluşturalım.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52257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448" y="2877955"/>
            <a:ext cx="6152963" cy="3601318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2172866" y="-80452"/>
            <a:ext cx="7590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err="1" smtClean="0">
                <a:solidFill>
                  <a:srgbClr val="FF0000"/>
                </a:solidFill>
              </a:rPr>
              <a:t>Json</a:t>
            </a:r>
            <a:r>
              <a:rPr lang="tr-TR" sz="3200" dirty="0" smtClean="0">
                <a:solidFill>
                  <a:srgbClr val="FF0000"/>
                </a:solidFill>
              </a:rPr>
              <a:t> </a:t>
            </a:r>
            <a:r>
              <a:rPr lang="tr-TR" sz="3200" dirty="0" err="1" smtClean="0">
                <a:solidFill>
                  <a:srgbClr val="FF0000"/>
                </a:solidFill>
              </a:rPr>
              <a:t>Parsing</a:t>
            </a:r>
            <a:endParaRPr lang="tr-TR" sz="3200" dirty="0">
              <a:solidFill>
                <a:srgbClr val="FF0000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2697871" y="963396"/>
            <a:ext cx="88270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err="1" smtClean="0"/>
              <a:t>Parse</a:t>
            </a:r>
            <a:r>
              <a:rPr lang="tr-TR" sz="2000" dirty="0" smtClean="0"/>
              <a:t> işleminde, önce kök eleman olan JSON dizisini elde ederek başlarız.</a:t>
            </a:r>
          </a:p>
          <a:p>
            <a:pPr algn="just"/>
            <a:endParaRPr lang="tr-TR" sz="2000" dirty="0" smtClean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929"/>
            <a:ext cx="2319688" cy="6692433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034" y="2589780"/>
            <a:ext cx="1977578" cy="4190582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5919537" y="5216893"/>
            <a:ext cx="4417996" cy="2350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303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824" y="2334076"/>
            <a:ext cx="5757370" cy="4446286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2172866" y="-80452"/>
            <a:ext cx="7590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err="1" smtClean="0">
                <a:solidFill>
                  <a:srgbClr val="FF0000"/>
                </a:solidFill>
              </a:rPr>
              <a:t>Json</a:t>
            </a:r>
            <a:r>
              <a:rPr lang="tr-TR" sz="3200" dirty="0" smtClean="0">
                <a:solidFill>
                  <a:srgbClr val="FF0000"/>
                </a:solidFill>
              </a:rPr>
              <a:t> </a:t>
            </a:r>
            <a:r>
              <a:rPr lang="tr-TR" sz="3200" dirty="0" err="1" smtClean="0">
                <a:solidFill>
                  <a:srgbClr val="FF0000"/>
                </a:solidFill>
              </a:rPr>
              <a:t>Parsing</a:t>
            </a:r>
            <a:endParaRPr lang="tr-TR" sz="3200" dirty="0">
              <a:solidFill>
                <a:srgbClr val="FF0000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2697871" y="963396"/>
            <a:ext cx="88270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 Verilen </a:t>
            </a:r>
            <a:r>
              <a:rPr lang="tr-TR" sz="2000" dirty="0" err="1" smtClean="0"/>
              <a:t>jsonCevabi</a:t>
            </a:r>
            <a:r>
              <a:rPr lang="tr-TR" sz="2000" dirty="0" smtClean="0"/>
              <a:t> </a:t>
            </a:r>
            <a:r>
              <a:rPr lang="tr-TR" sz="2000" dirty="0" err="1" smtClean="0"/>
              <a:t>stringinin</a:t>
            </a:r>
            <a:r>
              <a:rPr lang="tr-TR" sz="2000" dirty="0" smtClean="0"/>
              <a:t> </a:t>
            </a:r>
            <a:r>
              <a:rPr lang="tr-TR" sz="2000" dirty="0" err="1" smtClean="0"/>
              <a:t>gerçeten</a:t>
            </a:r>
            <a:r>
              <a:rPr lang="tr-TR" sz="2000" dirty="0" smtClean="0"/>
              <a:t> </a:t>
            </a:r>
            <a:r>
              <a:rPr lang="tr-TR" sz="2000" dirty="0" err="1" smtClean="0"/>
              <a:t>json</a:t>
            </a:r>
            <a:r>
              <a:rPr lang="tr-TR" sz="2000" dirty="0" smtClean="0"/>
              <a:t> formatında olmayabileceği veya eksik olabileceği için, otomatik olarak </a:t>
            </a:r>
            <a:r>
              <a:rPr lang="tr-TR" sz="2000" dirty="0" err="1" smtClean="0"/>
              <a:t>try-catch</a:t>
            </a:r>
            <a:r>
              <a:rPr lang="tr-TR" sz="2000" dirty="0" smtClean="0"/>
              <a:t> ifadesi içine almaya zorlar. Bu satırı alt-</a:t>
            </a:r>
            <a:r>
              <a:rPr lang="tr-TR" sz="2000" dirty="0" err="1" smtClean="0"/>
              <a:t>enter</a:t>
            </a:r>
            <a:r>
              <a:rPr lang="tr-TR" sz="2000" dirty="0" smtClean="0"/>
              <a:t> ile </a:t>
            </a:r>
            <a:r>
              <a:rPr lang="tr-TR" sz="2000" dirty="0" err="1" smtClean="0"/>
              <a:t>try-catch</a:t>
            </a:r>
            <a:r>
              <a:rPr lang="tr-TR" sz="2000" dirty="0" smtClean="0"/>
              <a:t> içine atalım.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929"/>
            <a:ext cx="2319688" cy="6692433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034" y="2589780"/>
            <a:ext cx="1977578" cy="4190582"/>
          </a:xfrm>
          <a:prstGeom prst="rect">
            <a:avLst/>
          </a:prstGeom>
        </p:spPr>
      </p:pic>
      <p:sp>
        <p:nvSpPr>
          <p:cNvPr id="9" name="Yuvarlatılmış Dikdörtgen 8"/>
          <p:cNvSpPr/>
          <p:nvPr/>
        </p:nvSpPr>
        <p:spPr>
          <a:xfrm>
            <a:off x="6583681" y="4697128"/>
            <a:ext cx="4591250" cy="11261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494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958" y="2214860"/>
            <a:ext cx="6949504" cy="4488499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2172866" y="-80452"/>
            <a:ext cx="7590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err="1" smtClean="0">
                <a:solidFill>
                  <a:srgbClr val="FF0000"/>
                </a:solidFill>
              </a:rPr>
              <a:t>Json</a:t>
            </a:r>
            <a:r>
              <a:rPr lang="tr-TR" sz="3200" dirty="0" smtClean="0">
                <a:solidFill>
                  <a:srgbClr val="FF0000"/>
                </a:solidFill>
              </a:rPr>
              <a:t> </a:t>
            </a:r>
            <a:r>
              <a:rPr lang="tr-TR" sz="3200" dirty="0" err="1" smtClean="0">
                <a:solidFill>
                  <a:srgbClr val="FF0000"/>
                </a:solidFill>
              </a:rPr>
              <a:t>Parsing</a:t>
            </a:r>
            <a:endParaRPr lang="tr-TR" sz="3200" dirty="0">
              <a:solidFill>
                <a:srgbClr val="FF0000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2457450" y="504323"/>
            <a:ext cx="97345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Kok eleman olan dizinin her bir elemanı;</a:t>
            </a:r>
          </a:p>
          <a:p>
            <a:r>
              <a:rPr lang="tr-TR" sz="2000" b="1" dirty="0" smtClean="0"/>
              <a:t>	‘</a:t>
            </a:r>
            <a:r>
              <a:rPr lang="tr-TR" sz="2000" b="1" dirty="0"/>
              <a:t>’il’’ </a:t>
            </a:r>
            <a:r>
              <a:rPr lang="tr-TR" sz="2000" dirty="0"/>
              <a:t>anahtarı ile erişilebilen bir </a:t>
            </a:r>
            <a:r>
              <a:rPr lang="tr-TR" sz="2000" b="1" dirty="0" err="1"/>
              <a:t>String</a:t>
            </a:r>
            <a:endParaRPr lang="tr-TR" sz="2000" b="1" dirty="0"/>
          </a:p>
          <a:p>
            <a:r>
              <a:rPr lang="tr-TR" sz="2000" dirty="0"/>
              <a:t>	</a:t>
            </a:r>
            <a:r>
              <a:rPr lang="tr-TR" sz="2000" b="1" dirty="0"/>
              <a:t>‘’plaka’’ </a:t>
            </a:r>
            <a:r>
              <a:rPr lang="tr-TR" sz="2000" dirty="0"/>
              <a:t>anahtarı ile erişilebilen bir </a:t>
            </a:r>
            <a:r>
              <a:rPr lang="tr-TR" sz="2000" b="1" dirty="0" err="1"/>
              <a:t>int</a:t>
            </a:r>
            <a:endParaRPr lang="tr-TR" sz="2000" b="1" dirty="0"/>
          </a:p>
          <a:p>
            <a:r>
              <a:rPr lang="tr-TR" sz="2000" dirty="0"/>
              <a:t>	</a:t>
            </a:r>
            <a:r>
              <a:rPr lang="tr-TR" sz="2000" b="1" dirty="0"/>
              <a:t>‘’</a:t>
            </a:r>
            <a:r>
              <a:rPr lang="tr-TR" sz="2000" b="1" dirty="0" err="1"/>
              <a:t>ilceleri</a:t>
            </a:r>
            <a:r>
              <a:rPr lang="tr-TR" sz="2000" b="1" dirty="0"/>
              <a:t>’’ </a:t>
            </a:r>
            <a:r>
              <a:rPr lang="tr-TR" sz="2000" dirty="0"/>
              <a:t>anahtarı ile </a:t>
            </a:r>
            <a:r>
              <a:rPr lang="tr-TR" sz="2000" dirty="0" err="1"/>
              <a:t>erişelebilen</a:t>
            </a:r>
            <a:r>
              <a:rPr lang="tr-TR" sz="2000" dirty="0"/>
              <a:t> bir </a:t>
            </a:r>
            <a:r>
              <a:rPr lang="tr-TR" sz="2000" b="1" dirty="0" err="1"/>
              <a:t>String</a:t>
            </a:r>
            <a:r>
              <a:rPr lang="tr-TR" sz="2000" b="1" dirty="0"/>
              <a:t> </a:t>
            </a:r>
            <a:r>
              <a:rPr lang="tr-TR" sz="2000" b="1" dirty="0" smtClean="0"/>
              <a:t>dizisi</a:t>
            </a:r>
            <a:r>
              <a:rPr lang="tr-TR" sz="2000" dirty="0"/>
              <a:t> </a:t>
            </a:r>
            <a:r>
              <a:rPr lang="tr-TR" sz="2000" dirty="0" smtClean="0"/>
              <a:t>içeren birer JSON objesidir.</a:t>
            </a:r>
          </a:p>
          <a:p>
            <a:r>
              <a:rPr lang="tr-TR" sz="2000" dirty="0" smtClean="0"/>
              <a:t>O zaman dizi elemanları üzerinden bir döngü oluşturup, her döngüde bir objeye erişebiliriz.</a:t>
            </a:r>
          </a:p>
          <a:p>
            <a:endParaRPr lang="tr-TR" sz="2000" dirty="0" smtClean="0"/>
          </a:p>
          <a:p>
            <a:endParaRPr lang="tr-TR" sz="2000" dirty="0"/>
          </a:p>
          <a:p>
            <a:endParaRPr lang="tr-TR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 smtClean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929"/>
            <a:ext cx="2319688" cy="6692433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034" y="2589780"/>
            <a:ext cx="1977578" cy="4190582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684864" y="209550"/>
            <a:ext cx="1193532" cy="315929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/>
          <p:cNvSpPr/>
          <p:nvPr/>
        </p:nvSpPr>
        <p:spPr>
          <a:xfrm>
            <a:off x="684864" y="3416968"/>
            <a:ext cx="1249814" cy="22523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Yuvarlatılmış Dikdörtgen 8"/>
          <p:cNvSpPr/>
          <p:nvPr/>
        </p:nvSpPr>
        <p:spPr>
          <a:xfrm>
            <a:off x="5775159" y="4552749"/>
            <a:ext cx="6118304" cy="635268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324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kutusu 6"/>
          <p:cNvSpPr txBox="1"/>
          <p:nvPr/>
        </p:nvSpPr>
        <p:spPr>
          <a:xfrm>
            <a:off x="2172866" y="-80452"/>
            <a:ext cx="7590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err="1" smtClean="0">
                <a:solidFill>
                  <a:srgbClr val="FF0000"/>
                </a:solidFill>
              </a:rPr>
              <a:t>Json</a:t>
            </a:r>
            <a:r>
              <a:rPr lang="tr-TR" sz="3200" dirty="0" smtClean="0">
                <a:solidFill>
                  <a:srgbClr val="FF0000"/>
                </a:solidFill>
              </a:rPr>
              <a:t> </a:t>
            </a:r>
            <a:r>
              <a:rPr lang="tr-TR" sz="3200" dirty="0" err="1" smtClean="0">
                <a:solidFill>
                  <a:srgbClr val="FF0000"/>
                </a:solidFill>
              </a:rPr>
              <a:t>Parsing</a:t>
            </a:r>
            <a:endParaRPr lang="tr-TR" sz="3200" dirty="0">
              <a:solidFill>
                <a:srgbClr val="FF0000"/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929"/>
            <a:ext cx="2319688" cy="6692433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034" y="2589780"/>
            <a:ext cx="1977578" cy="4190582"/>
          </a:xfrm>
          <a:prstGeom prst="rect">
            <a:avLst/>
          </a:prstGeom>
        </p:spPr>
      </p:pic>
      <p:sp>
        <p:nvSpPr>
          <p:cNvPr id="10" name="Dikdörtgen 9"/>
          <p:cNvSpPr/>
          <p:nvPr/>
        </p:nvSpPr>
        <p:spPr>
          <a:xfrm>
            <a:off x="684864" y="209550"/>
            <a:ext cx="1193532" cy="315929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/>
          <p:cNvSpPr/>
          <p:nvPr/>
        </p:nvSpPr>
        <p:spPr>
          <a:xfrm>
            <a:off x="684864" y="3416968"/>
            <a:ext cx="1249814" cy="22523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Dikdörtgen 8"/>
          <p:cNvSpPr/>
          <p:nvPr/>
        </p:nvSpPr>
        <p:spPr>
          <a:xfrm>
            <a:off x="2319688" y="777609"/>
            <a:ext cx="93345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200" dirty="0"/>
              <a:t>Eriştiğimiz her objenin de </a:t>
            </a:r>
            <a:r>
              <a:rPr lang="tr-TR" sz="2200" b="1" dirty="0"/>
              <a:t>‘’il’’</a:t>
            </a:r>
            <a:r>
              <a:rPr lang="tr-TR" sz="2200" dirty="0"/>
              <a:t> anahtar kelimesiyle (</a:t>
            </a:r>
            <a:r>
              <a:rPr lang="tr-TR" sz="2200" dirty="0" err="1"/>
              <a:t>key</a:t>
            </a:r>
            <a:r>
              <a:rPr lang="tr-TR" sz="2200" dirty="0"/>
              <a:t>) verilen değerine (</a:t>
            </a:r>
            <a:r>
              <a:rPr lang="tr-TR" sz="2200" dirty="0" err="1"/>
              <a:t>value</a:t>
            </a:r>
            <a:r>
              <a:rPr lang="tr-TR" sz="2200" dirty="0"/>
              <a:t>) </a:t>
            </a:r>
            <a:r>
              <a:rPr lang="tr-TR" sz="2200" dirty="0" smtClean="0"/>
              <a:t>ulaşabilir ve bunu </a:t>
            </a:r>
            <a:r>
              <a:rPr lang="tr-TR" sz="2200" dirty="0" err="1" smtClean="0"/>
              <a:t>ArrayList’imize</a:t>
            </a:r>
            <a:r>
              <a:rPr lang="tr-TR" sz="2200" dirty="0" smtClean="0"/>
              <a:t> ekleyebiliriz.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229" y="1547049"/>
            <a:ext cx="5255194" cy="5173545"/>
          </a:xfrm>
          <a:prstGeom prst="rect">
            <a:avLst/>
          </a:prstGeom>
        </p:spPr>
      </p:pic>
      <p:sp>
        <p:nvSpPr>
          <p:cNvPr id="12" name="Yuvarlatılmış Dikdörtgen 11"/>
          <p:cNvSpPr/>
          <p:nvPr/>
        </p:nvSpPr>
        <p:spPr>
          <a:xfrm>
            <a:off x="6920563" y="4504623"/>
            <a:ext cx="3599849" cy="375385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086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si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764" y="1707403"/>
            <a:ext cx="4657931" cy="5079582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51" y="1619250"/>
            <a:ext cx="4696828" cy="5100358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329264" y="19698"/>
            <a:ext cx="113772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200" dirty="0" smtClean="0"/>
              <a:t>Yine kodumuzu sade ve daha okunabilir hale getirmek için </a:t>
            </a:r>
            <a:r>
              <a:rPr lang="tr-TR" sz="2200" dirty="0" err="1" smtClean="0"/>
              <a:t>json</a:t>
            </a:r>
            <a:r>
              <a:rPr lang="tr-TR" sz="2200" dirty="0" smtClean="0"/>
              <a:t> ayıklama işlemlerini bir metot içerisinde toplayabilir ve </a:t>
            </a:r>
            <a:r>
              <a:rPr lang="tr-TR" sz="2200" dirty="0" err="1" smtClean="0"/>
              <a:t>onCreate</a:t>
            </a:r>
            <a:r>
              <a:rPr lang="tr-TR" sz="2200" dirty="0" smtClean="0"/>
              <a:t> metodundan çağırabiliriz. Bu yardımcı metodun adı </a:t>
            </a:r>
            <a:r>
              <a:rPr lang="tr-TR" sz="2200" dirty="0" err="1" smtClean="0"/>
              <a:t>jsonAyikla</a:t>
            </a:r>
            <a:r>
              <a:rPr lang="tr-TR" sz="2200" dirty="0" smtClean="0"/>
              <a:t> olsun. Bu metoda ayıklama yapmak istediğimiz </a:t>
            </a:r>
            <a:r>
              <a:rPr lang="tr-TR" sz="2200" dirty="0" err="1" smtClean="0"/>
              <a:t>Stringi</a:t>
            </a:r>
            <a:r>
              <a:rPr lang="tr-TR" sz="2200" dirty="0" smtClean="0"/>
              <a:t> verip(</a:t>
            </a:r>
            <a:r>
              <a:rPr lang="tr-TR" sz="2200" dirty="0" err="1" smtClean="0"/>
              <a:t>jsonCevabi</a:t>
            </a:r>
            <a:r>
              <a:rPr lang="tr-TR" sz="2200" dirty="0" smtClean="0"/>
              <a:t>), karşılığında bir </a:t>
            </a:r>
            <a:r>
              <a:rPr lang="tr-TR" sz="2200" dirty="0" err="1" smtClean="0"/>
              <a:t>ArrayList</a:t>
            </a:r>
            <a:endParaRPr lang="tr-TR" sz="2200" dirty="0" smtClean="0"/>
          </a:p>
          <a:p>
            <a:r>
              <a:rPr lang="tr-TR" sz="2200" dirty="0" smtClean="0"/>
              <a:t>alabiliriz. Bu </a:t>
            </a:r>
            <a:r>
              <a:rPr lang="tr-TR" sz="2200" dirty="0" err="1" smtClean="0"/>
              <a:t>ArrayList’i</a:t>
            </a:r>
            <a:r>
              <a:rPr lang="tr-TR" sz="2200" dirty="0" smtClean="0"/>
              <a:t>, </a:t>
            </a:r>
            <a:r>
              <a:rPr lang="tr-TR" sz="2200" dirty="0" err="1" smtClean="0"/>
              <a:t>ilListesi</a:t>
            </a:r>
            <a:r>
              <a:rPr lang="tr-TR" sz="2200" dirty="0" smtClean="0"/>
              <a:t> değişkenimize atayabiliriz.</a:t>
            </a:r>
          </a:p>
        </p:txBody>
      </p:sp>
      <p:cxnSp>
        <p:nvCxnSpPr>
          <p:cNvPr id="6" name="Düz Bağlayıcı 5"/>
          <p:cNvCxnSpPr/>
          <p:nvPr/>
        </p:nvCxnSpPr>
        <p:spPr>
          <a:xfrm flipV="1">
            <a:off x="2938365" y="4004109"/>
            <a:ext cx="1749138" cy="129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kdörtgen 6"/>
          <p:cNvSpPr/>
          <p:nvPr/>
        </p:nvSpPr>
        <p:spPr>
          <a:xfrm>
            <a:off x="7081453" y="3330341"/>
            <a:ext cx="2543810" cy="1579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7007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2168928" y="2014662"/>
            <a:ext cx="84188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rgbClr val="00B050"/>
                </a:solidFill>
                <a:latin typeface="Garamond" panose="02020404030301010803" pitchFamily="18" charset="0"/>
              </a:rPr>
              <a:t>Bölüm 1.3</a:t>
            </a:r>
          </a:p>
          <a:p>
            <a:pPr algn="ctr"/>
            <a:endParaRPr lang="tr-TR" sz="4000" dirty="0">
              <a:solidFill>
                <a:srgbClr val="00B050"/>
              </a:solidFill>
              <a:latin typeface="Garamond" panose="02020404030301010803" pitchFamily="18" charset="0"/>
            </a:endParaRPr>
          </a:p>
          <a:p>
            <a:pPr algn="ctr"/>
            <a:r>
              <a:rPr lang="tr-TR" sz="4000" dirty="0" err="1" smtClean="0">
                <a:solidFill>
                  <a:srgbClr val="00B050"/>
                </a:solidFill>
                <a:latin typeface="Garamond" panose="02020404030301010803" pitchFamily="18" charset="0"/>
              </a:rPr>
              <a:t>ListView</a:t>
            </a:r>
            <a:endParaRPr lang="tr-TR" sz="4000" dirty="0">
              <a:solidFill>
                <a:srgbClr val="00B05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75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2168928" y="2014662"/>
            <a:ext cx="84188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Bölüm 1.1</a:t>
            </a:r>
          </a:p>
          <a:p>
            <a:pPr algn="ctr"/>
            <a:endParaRPr lang="tr-TR" sz="4000" dirty="0">
              <a:solidFill>
                <a:srgbClr val="0070C0"/>
              </a:solidFill>
              <a:latin typeface="Garamond" panose="02020404030301010803" pitchFamily="18" charset="0"/>
            </a:endParaRPr>
          </a:p>
          <a:p>
            <a:pPr algn="ctr"/>
            <a:r>
              <a:rPr lang="tr-TR" sz="4000" dirty="0" smtClean="0">
                <a:solidFill>
                  <a:srgbClr val="0070C0"/>
                </a:solidFill>
                <a:latin typeface="Garamond" panose="02020404030301010803" pitchFamily="18" charset="0"/>
              </a:rPr>
              <a:t>Uygulama İçinde Kayıtlı Dosyayı Okuma</a:t>
            </a:r>
            <a:endParaRPr lang="tr-TR" sz="4000" dirty="0">
              <a:solidFill>
                <a:srgbClr val="0070C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172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18" y="1515707"/>
            <a:ext cx="5449160" cy="3592183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612" y="1656907"/>
            <a:ext cx="4743450" cy="3333750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1869670" y="0"/>
            <a:ext cx="7590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err="1" smtClean="0">
                <a:solidFill>
                  <a:srgbClr val="7030A0"/>
                </a:solidFill>
              </a:rPr>
              <a:t>ListView</a:t>
            </a:r>
            <a:endParaRPr lang="tr-TR" sz="3200" dirty="0">
              <a:solidFill>
                <a:srgbClr val="7030A0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529243" y="678519"/>
            <a:ext cx="108758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Önceki bölümde elde ettiğimiz listeyi göstermek için activity_main.xml içerisine bir </a:t>
            </a:r>
            <a:r>
              <a:rPr lang="tr-TR" sz="2000" dirty="0" err="1" smtClean="0"/>
              <a:t>ListView</a:t>
            </a:r>
            <a:r>
              <a:rPr lang="tr-TR" sz="2000" dirty="0" smtClean="0"/>
              <a:t> ekleyip</a:t>
            </a:r>
          </a:p>
          <a:p>
            <a:pPr algn="just"/>
            <a:r>
              <a:rPr lang="tr-TR" sz="2000" dirty="0" smtClean="0"/>
              <a:t>(</a:t>
            </a:r>
            <a:r>
              <a:rPr lang="tr-TR" sz="2000" dirty="0" err="1" smtClean="0"/>
              <a:t>default</a:t>
            </a:r>
            <a:r>
              <a:rPr lang="tr-TR" sz="2000" dirty="0" smtClean="0"/>
              <a:t> gelen </a:t>
            </a:r>
            <a:r>
              <a:rPr lang="tr-TR" sz="2000" dirty="0" err="1" smtClean="0"/>
              <a:t>TextView’i</a:t>
            </a:r>
            <a:r>
              <a:rPr lang="tr-TR" sz="2000" dirty="0" smtClean="0"/>
              <a:t> silip) </a:t>
            </a:r>
            <a:r>
              <a:rPr lang="tr-TR" sz="2000" dirty="0" err="1" smtClean="0"/>
              <a:t>MainActivity.java’da</a:t>
            </a:r>
            <a:r>
              <a:rPr lang="tr-TR" sz="2000" dirty="0" smtClean="0"/>
              <a:t> tanıtırız.</a:t>
            </a:r>
            <a:endParaRPr lang="tr-TR" sz="2000" dirty="0"/>
          </a:p>
        </p:txBody>
      </p:sp>
      <p:sp>
        <p:nvSpPr>
          <p:cNvPr id="7" name="Yuvarlatılmış Dikdörtgen 6"/>
          <p:cNvSpPr/>
          <p:nvPr/>
        </p:nvSpPr>
        <p:spPr>
          <a:xfrm>
            <a:off x="980207" y="2080504"/>
            <a:ext cx="2237445" cy="2141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7030A0"/>
              </a:solidFill>
            </a:endParaRPr>
          </a:p>
        </p:txBody>
      </p:sp>
      <p:sp>
        <p:nvSpPr>
          <p:cNvPr id="8" name="Yuvarlatılmış Dikdörtgen 7"/>
          <p:cNvSpPr/>
          <p:nvPr/>
        </p:nvSpPr>
        <p:spPr>
          <a:xfrm>
            <a:off x="1303655" y="3214253"/>
            <a:ext cx="3173454" cy="2190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Yuvarlatılmış Dikdörtgen 8"/>
          <p:cNvSpPr/>
          <p:nvPr/>
        </p:nvSpPr>
        <p:spPr>
          <a:xfrm>
            <a:off x="7418718" y="3323782"/>
            <a:ext cx="3493698" cy="13888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85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73" y="2165231"/>
            <a:ext cx="9183405" cy="4600036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1869670" y="0"/>
            <a:ext cx="7590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err="1" smtClean="0">
                <a:solidFill>
                  <a:srgbClr val="7030A0"/>
                </a:solidFill>
              </a:rPr>
              <a:t>ListView</a:t>
            </a:r>
            <a:endParaRPr lang="tr-TR" sz="3200" dirty="0">
              <a:solidFill>
                <a:srgbClr val="7030A0"/>
              </a:solidFill>
            </a:endParaRPr>
          </a:p>
        </p:txBody>
      </p:sp>
      <p:sp>
        <p:nvSpPr>
          <p:cNvPr id="4" name="Yuvarlatılmış Dikdörtgen 3"/>
          <p:cNvSpPr/>
          <p:nvPr/>
        </p:nvSpPr>
        <p:spPr>
          <a:xfrm>
            <a:off x="1385648" y="3003531"/>
            <a:ext cx="3505529" cy="21412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7030A0"/>
              </a:solidFill>
            </a:endParaRPr>
          </a:p>
        </p:txBody>
      </p:sp>
      <p:sp>
        <p:nvSpPr>
          <p:cNvPr id="5" name="Yuvarlatılmış Dikdörtgen 4"/>
          <p:cNvSpPr/>
          <p:nvPr/>
        </p:nvSpPr>
        <p:spPr>
          <a:xfrm>
            <a:off x="1779587" y="5278030"/>
            <a:ext cx="8546232" cy="42403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rgbClr val="7030A0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529243" y="678519"/>
            <a:ext cx="108758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Son olarak standart </a:t>
            </a:r>
            <a:r>
              <a:rPr lang="tr-TR" sz="2000" dirty="0" err="1" smtClean="0"/>
              <a:t>ArrayAdapter</a:t>
            </a:r>
            <a:r>
              <a:rPr lang="tr-TR" sz="2000" dirty="0" smtClean="0"/>
              <a:t> nesnesi oluşturarak  bunu </a:t>
            </a:r>
            <a:r>
              <a:rPr lang="tr-TR" sz="2000" dirty="0" err="1" smtClean="0"/>
              <a:t>listView’e</a:t>
            </a:r>
            <a:r>
              <a:rPr lang="tr-TR" sz="2000" dirty="0" smtClean="0"/>
              <a:t> atarız.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260217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466" y="517709"/>
            <a:ext cx="3211729" cy="5926404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559332" y="2224056"/>
            <a:ext cx="4426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Uygulamamızın son hali yandaki gibi olacaktır.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2487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4526972" y="1287001"/>
            <a:ext cx="52654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sz="2000" dirty="0"/>
          </a:p>
        </p:txBody>
      </p:sp>
      <p:sp>
        <p:nvSpPr>
          <p:cNvPr id="7" name="Metin kutusu 6"/>
          <p:cNvSpPr txBox="1"/>
          <p:nvPr/>
        </p:nvSpPr>
        <p:spPr>
          <a:xfrm>
            <a:off x="2534688" y="205113"/>
            <a:ext cx="7590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70C0"/>
                </a:solidFill>
              </a:rPr>
              <a:t>Uygulama İçinde Kayıtlı Dosyayı Okuma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434621" y="1475928"/>
            <a:ext cx="1147987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sz="2000" dirty="0"/>
              <a:t> </a:t>
            </a:r>
            <a:r>
              <a:rPr lang="tr-TR" sz="2000" dirty="0" smtClean="0"/>
              <a:t> Uygulama içinden erişeceğimiz dosyalar için, </a:t>
            </a:r>
            <a:r>
              <a:rPr lang="tr-TR" sz="2000" dirty="0" err="1" smtClean="0"/>
              <a:t>app</a:t>
            </a:r>
            <a:r>
              <a:rPr lang="tr-TR" sz="2000" dirty="0" smtClean="0"/>
              <a:t> klasörü içinde </a:t>
            </a:r>
            <a:r>
              <a:rPr lang="tr-TR" sz="2000" dirty="0" err="1" smtClean="0"/>
              <a:t>assets</a:t>
            </a:r>
            <a:r>
              <a:rPr lang="tr-TR" sz="2000" dirty="0" smtClean="0"/>
              <a:t> isimli bir klasör    </a:t>
            </a:r>
          </a:p>
          <a:p>
            <a:pPr algn="just">
              <a:lnSpc>
                <a:spcPct val="150000"/>
              </a:lnSpc>
            </a:pPr>
            <a:r>
              <a:rPr lang="tr-TR" sz="2000" dirty="0" smtClean="0"/>
              <a:t>  açıp ve dosyalarımızı bu klasöre ekleyebiliriz. Bu örnekteki dosya havaalanları hakkında bilgi     içeren  </a:t>
            </a:r>
            <a:r>
              <a:rPr lang="tr-TR" sz="2000" dirty="0" err="1" smtClean="0"/>
              <a:t>json</a:t>
            </a:r>
            <a:r>
              <a:rPr lang="tr-TR" sz="2000" dirty="0" smtClean="0"/>
              <a:t>     </a:t>
            </a:r>
          </a:p>
          <a:p>
            <a:pPr algn="just">
              <a:lnSpc>
                <a:spcPct val="150000"/>
              </a:lnSpc>
            </a:pPr>
            <a:r>
              <a:rPr lang="tr-TR" sz="2000" dirty="0" smtClean="0"/>
              <a:t>  formatındaki </a:t>
            </a:r>
            <a:r>
              <a:rPr lang="tr-TR" sz="2000" dirty="0" err="1" smtClean="0"/>
              <a:t>airports.json</a:t>
            </a:r>
            <a:r>
              <a:rPr lang="tr-TR" sz="2000" dirty="0" smtClean="0"/>
              <a:t> dosyasıdır.</a:t>
            </a:r>
          </a:p>
          <a:p>
            <a:r>
              <a:rPr lang="tr-TR" sz="2000" dirty="0"/>
              <a:t> </a:t>
            </a:r>
            <a:r>
              <a:rPr lang="tr-TR" sz="2000" dirty="0" smtClean="0"/>
              <a:t>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688" y="3261032"/>
            <a:ext cx="8022322" cy="264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6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225828" y="1039270"/>
            <a:ext cx="11966172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2000" dirty="0" smtClean="0"/>
              <a:t>Dosya okuma işleminde dosyadaki metni satır </a:t>
            </a:r>
            <a:r>
              <a:rPr lang="tr-TR" sz="2000" dirty="0" err="1" smtClean="0"/>
              <a:t>satır</a:t>
            </a:r>
            <a:r>
              <a:rPr lang="tr-TR" sz="2000" dirty="0" smtClean="0"/>
              <a:t> okuyarak bir </a:t>
            </a:r>
            <a:r>
              <a:rPr lang="tr-TR" sz="2000" dirty="0" err="1" smtClean="0"/>
              <a:t>string</a:t>
            </a:r>
            <a:r>
              <a:rPr lang="tr-TR" sz="2000" dirty="0" smtClean="0"/>
              <a:t> elde edeceğiz. Ancak bildiğimiz gibi </a:t>
            </a:r>
            <a:r>
              <a:rPr lang="tr-TR" sz="2000" dirty="0" err="1" smtClean="0"/>
              <a:t>stringler</a:t>
            </a:r>
            <a:r>
              <a:rPr lang="tr-TR" sz="2000" dirty="0" smtClean="0"/>
              <a:t> değiştirilemez (</a:t>
            </a:r>
            <a:r>
              <a:rPr lang="tr-TR" sz="2000" dirty="0" err="1" smtClean="0"/>
              <a:t>immutable</a:t>
            </a:r>
            <a:r>
              <a:rPr lang="tr-TR" sz="2000" dirty="0" smtClean="0"/>
              <a:t>) özelliğine sahiptirler.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2000" dirty="0" smtClean="0"/>
              <a:t>Örneğin </a:t>
            </a:r>
            <a:r>
              <a:rPr lang="tr-TR" sz="2000" dirty="0" err="1" smtClean="0"/>
              <a:t>str</a:t>
            </a:r>
            <a:r>
              <a:rPr lang="tr-TR" sz="2000" dirty="0" smtClean="0"/>
              <a:t> isimli bir </a:t>
            </a:r>
            <a:r>
              <a:rPr lang="tr-TR" sz="2000" dirty="0" err="1" smtClean="0"/>
              <a:t>string</a:t>
            </a:r>
            <a:r>
              <a:rPr lang="tr-TR" sz="2000" dirty="0" smtClean="0"/>
              <a:t> olduğunu varsayalım. </a:t>
            </a:r>
          </a:p>
          <a:p>
            <a:pPr>
              <a:lnSpc>
                <a:spcPct val="150000"/>
              </a:lnSpc>
            </a:pPr>
            <a:r>
              <a:rPr lang="tr-TR" sz="2000" dirty="0" err="1" smtClean="0">
                <a:latin typeface="Consolas" panose="020B0609020204030204" pitchFamily="49" charset="0"/>
              </a:rPr>
              <a:t>str</a:t>
            </a:r>
            <a:r>
              <a:rPr lang="tr-TR" sz="2000" dirty="0" smtClean="0">
                <a:latin typeface="Consolas" panose="020B0609020204030204" pitchFamily="49" charset="0"/>
              </a:rPr>
              <a:t>=</a:t>
            </a:r>
            <a:r>
              <a:rPr lang="tr-TR" sz="2000" dirty="0" err="1" smtClean="0">
                <a:latin typeface="Consolas" panose="020B0609020204030204" pitchFamily="49" charset="0"/>
              </a:rPr>
              <a:t>str+satir</a:t>
            </a:r>
            <a:r>
              <a:rPr lang="tr-TR" sz="2000" dirty="0" smtClean="0">
                <a:latin typeface="Consolas" panose="020B0609020204030204" pitchFamily="49" charset="0"/>
              </a:rPr>
              <a:t>; </a:t>
            </a:r>
            <a:r>
              <a:rPr lang="tr-TR" sz="2000" dirty="0" smtClean="0"/>
              <a:t>kodu ile aslında yeni </a:t>
            </a:r>
            <a:r>
              <a:rPr lang="tr-TR" sz="2000" dirty="0" err="1" smtClean="0"/>
              <a:t>string</a:t>
            </a:r>
            <a:r>
              <a:rPr lang="tr-TR" sz="2000" dirty="0" smtClean="0"/>
              <a:t> tanımlayıp, bu </a:t>
            </a:r>
            <a:r>
              <a:rPr lang="tr-TR" sz="2000" dirty="0" err="1" smtClean="0"/>
              <a:t>string</a:t>
            </a:r>
            <a:r>
              <a:rPr lang="tr-TR" sz="2000" dirty="0" smtClean="0"/>
              <a:t> içerisine </a:t>
            </a:r>
            <a:r>
              <a:rPr lang="tr-TR" sz="2000" dirty="0" err="1" smtClean="0"/>
              <a:t>str</a:t>
            </a:r>
            <a:r>
              <a:rPr lang="tr-TR" sz="2000" dirty="0" smtClean="0"/>
              <a:t> ve satir </a:t>
            </a:r>
            <a:r>
              <a:rPr lang="tr-TR" sz="2000" dirty="0" err="1" smtClean="0"/>
              <a:t>stringlerinin</a:t>
            </a:r>
            <a:r>
              <a:rPr lang="tr-TR" sz="2000" dirty="0" smtClean="0"/>
              <a:t> birleşimini yazıyoruz. Sonuçta </a:t>
            </a:r>
            <a:r>
              <a:rPr lang="tr-TR" sz="2000" dirty="0" err="1" smtClean="0"/>
              <a:t>str</a:t>
            </a:r>
            <a:r>
              <a:rPr lang="tr-TR" sz="2000" dirty="0" smtClean="0"/>
              <a:t> referansı bellekte yeni oluşturulan </a:t>
            </a:r>
            <a:r>
              <a:rPr lang="tr-TR" sz="2000" dirty="0" err="1" smtClean="0"/>
              <a:t>stringe</a:t>
            </a:r>
            <a:r>
              <a:rPr lang="tr-TR" sz="2000" dirty="0" smtClean="0"/>
              <a:t> işaret etmektedir. Bu yaklaşım küçük metinlerde performans açısından pek fark etmese de, dosya boyutu büyüdükçe dikkate alınması gerekebilir. </a:t>
            </a:r>
          </a:p>
          <a:p>
            <a:pPr>
              <a:lnSpc>
                <a:spcPct val="150000"/>
              </a:lnSpc>
            </a:pPr>
            <a:endParaRPr lang="tr-TR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2000" dirty="0" smtClean="0"/>
              <a:t>Bunun için </a:t>
            </a:r>
            <a:r>
              <a:rPr lang="tr-TR" sz="2000" dirty="0" err="1" smtClean="0"/>
              <a:t>String</a:t>
            </a:r>
            <a:r>
              <a:rPr lang="tr-TR" sz="2000" dirty="0" smtClean="0"/>
              <a:t>  yerine </a:t>
            </a:r>
            <a:r>
              <a:rPr lang="tr-TR" sz="2000" dirty="0" err="1" smtClean="0"/>
              <a:t>StringBuilder</a:t>
            </a:r>
            <a:r>
              <a:rPr lang="tr-TR" sz="2000" dirty="0" smtClean="0"/>
              <a:t> kullanılabilir. </a:t>
            </a:r>
            <a:r>
              <a:rPr lang="tr-TR" sz="2000" dirty="0" err="1" smtClean="0"/>
              <a:t>StringBuilder</a:t>
            </a:r>
            <a:r>
              <a:rPr lang="tr-TR" sz="2000" dirty="0" smtClean="0"/>
              <a:t> nesnesi </a:t>
            </a:r>
            <a:r>
              <a:rPr lang="tr-TR" sz="2000" dirty="0" err="1" smtClean="0"/>
              <a:t>append</a:t>
            </a:r>
            <a:r>
              <a:rPr lang="tr-TR" sz="2000" dirty="0" smtClean="0"/>
              <a:t> metoduyla, aynı nesnenin ucuna </a:t>
            </a:r>
            <a:r>
              <a:rPr lang="tr-TR" sz="2000" dirty="0" err="1" smtClean="0"/>
              <a:t>stringi</a:t>
            </a:r>
            <a:r>
              <a:rPr lang="tr-TR" sz="2000" dirty="0" smtClean="0"/>
              <a:t> ekleyebilir. Bu nedenle daha etkindir. Daha sonra bir </a:t>
            </a:r>
            <a:r>
              <a:rPr lang="tr-TR" sz="2000" dirty="0" err="1" smtClean="0"/>
              <a:t>StringBuilder</a:t>
            </a:r>
            <a:r>
              <a:rPr lang="tr-TR" sz="2000" dirty="0" smtClean="0"/>
              <a:t> içine kayıt ettiğimiz bilgiyi</a:t>
            </a:r>
          </a:p>
          <a:p>
            <a:pPr>
              <a:lnSpc>
                <a:spcPct val="150000"/>
              </a:lnSpc>
            </a:pPr>
            <a:r>
              <a:rPr lang="tr-TR" sz="2000" dirty="0" smtClean="0"/>
              <a:t>      </a:t>
            </a:r>
            <a:r>
              <a:rPr lang="tr-TR" sz="2000" dirty="0" err="1" smtClean="0"/>
              <a:t>toString</a:t>
            </a:r>
            <a:r>
              <a:rPr lang="tr-TR" sz="2000" dirty="0" smtClean="0"/>
              <a:t>() metoduyla bir </a:t>
            </a:r>
            <a:r>
              <a:rPr lang="tr-TR" sz="2000" dirty="0" err="1" smtClean="0"/>
              <a:t>stringe</a:t>
            </a:r>
            <a:r>
              <a:rPr lang="tr-TR" sz="2000" dirty="0" smtClean="0"/>
              <a:t> atayabiliriz.</a:t>
            </a:r>
          </a:p>
          <a:p>
            <a:endParaRPr lang="tr-TR" sz="2000" dirty="0"/>
          </a:p>
          <a:p>
            <a:r>
              <a:rPr lang="tr-TR" sz="2000" dirty="0" smtClean="0"/>
              <a:t>			</a:t>
            </a:r>
          </a:p>
        </p:txBody>
      </p:sp>
      <p:sp>
        <p:nvSpPr>
          <p:cNvPr id="7" name="Metin kutusu 6"/>
          <p:cNvSpPr txBox="1"/>
          <p:nvPr/>
        </p:nvSpPr>
        <p:spPr>
          <a:xfrm>
            <a:off x="2534688" y="205113"/>
            <a:ext cx="7590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70C0"/>
                </a:solidFill>
              </a:rPr>
              <a:t>Uygulama İçinde Kayıtlı Dosyayı Okuma</a:t>
            </a:r>
            <a:endParaRPr lang="tr-TR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813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859" y="1295850"/>
            <a:ext cx="3776702" cy="4419545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0" y="1382796"/>
            <a:ext cx="846097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smtClean="0"/>
              <a:t>Bir kaynaktan gelecek bilgileri okuyabilmek için bilgi girişi sağlayan </a:t>
            </a:r>
            <a:r>
              <a:rPr lang="tr-TR" sz="2000" i="1" dirty="0" err="1" smtClean="0"/>
              <a:t>InputStream</a:t>
            </a:r>
            <a:r>
              <a:rPr lang="tr-TR" sz="2000" dirty="0" smtClean="0"/>
              <a:t> tanımlayabiliriz. </a:t>
            </a:r>
            <a:r>
              <a:rPr lang="tr-TR" sz="2000" i="1" dirty="0" err="1" smtClean="0"/>
              <a:t>InputStream</a:t>
            </a:r>
            <a:r>
              <a:rPr lang="tr-TR" sz="2000" dirty="0" smtClean="0"/>
              <a:t> değişkeninin başta sadece beyanını (deklarasyonunu) yaparız.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sz="20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i="1" dirty="0" err="1" smtClean="0"/>
              <a:t>InputStream</a:t>
            </a:r>
            <a:r>
              <a:rPr lang="tr-TR" sz="2000" dirty="0" smtClean="0"/>
              <a:t> nesnesinin ataması (değer alması) bir </a:t>
            </a:r>
            <a:r>
              <a:rPr lang="tr-TR" sz="2000" dirty="0" err="1" smtClean="0"/>
              <a:t>try</a:t>
            </a:r>
            <a:r>
              <a:rPr lang="tr-TR" sz="2000" dirty="0" smtClean="0"/>
              <a:t> bloğunun içinde denenecektir. Beyanı </a:t>
            </a:r>
            <a:r>
              <a:rPr lang="tr-TR" sz="2000" dirty="0" err="1" smtClean="0"/>
              <a:t>try’dan</a:t>
            </a:r>
            <a:r>
              <a:rPr lang="tr-TR" sz="2000" dirty="0" smtClean="0"/>
              <a:t> önce yapmamızın nedeni sonuçta </a:t>
            </a:r>
            <a:r>
              <a:rPr lang="tr-TR" sz="2000" dirty="0" err="1" smtClean="0"/>
              <a:t>finally</a:t>
            </a:r>
            <a:r>
              <a:rPr lang="tr-TR" sz="2000" dirty="0" smtClean="0"/>
              <a:t> bloğu içinde </a:t>
            </a:r>
            <a:r>
              <a:rPr lang="tr-TR" sz="2000" i="1" dirty="0" err="1" smtClean="0"/>
              <a:t>InputStream</a:t>
            </a:r>
            <a:r>
              <a:rPr lang="tr-TR" sz="2000" dirty="0" smtClean="0"/>
              <a:t> nesnesinin tanınmasını sağlamaktır.</a:t>
            </a:r>
          </a:p>
          <a:p>
            <a:pPr algn="just"/>
            <a:r>
              <a:rPr lang="tr-TR" sz="2000" dirty="0"/>
              <a:t> </a:t>
            </a:r>
            <a:r>
              <a:rPr lang="tr-TR" sz="2000" dirty="0" smtClean="0"/>
              <a:t>     </a:t>
            </a:r>
          </a:p>
          <a:p>
            <a:pPr algn="just"/>
            <a:r>
              <a:rPr lang="tr-TR" sz="2000" dirty="0"/>
              <a:t> </a:t>
            </a:r>
            <a:r>
              <a:rPr lang="tr-TR" sz="2000" dirty="0" smtClean="0"/>
              <a:t>     Aksi takdirde(beyanını </a:t>
            </a:r>
            <a:r>
              <a:rPr lang="tr-TR" sz="2000" dirty="0" err="1" smtClean="0"/>
              <a:t>try</a:t>
            </a:r>
            <a:r>
              <a:rPr lang="tr-TR" sz="2000" dirty="0" smtClean="0"/>
              <a:t> içinde yapsaydık) sadece </a:t>
            </a:r>
            <a:r>
              <a:rPr lang="tr-TR" sz="2000" dirty="0" err="1" smtClean="0"/>
              <a:t>try</a:t>
            </a:r>
            <a:r>
              <a:rPr lang="tr-TR" sz="2000" dirty="0" smtClean="0"/>
              <a:t> bloğu   </a:t>
            </a:r>
          </a:p>
          <a:p>
            <a:pPr algn="just"/>
            <a:r>
              <a:rPr lang="tr-TR" sz="2000" dirty="0" smtClean="0"/>
              <a:t>      içinde tanınan lokal bir değişken olurdu ve </a:t>
            </a:r>
            <a:r>
              <a:rPr lang="tr-TR" sz="2000" dirty="0" err="1" smtClean="0"/>
              <a:t>finally</a:t>
            </a:r>
            <a:r>
              <a:rPr lang="tr-TR" sz="2000" dirty="0" smtClean="0"/>
              <a:t> bloğu içinde  tanınmazdı.</a:t>
            </a:r>
          </a:p>
          <a:p>
            <a:pPr algn="just"/>
            <a:endParaRPr lang="tr-TR" sz="2000" dirty="0" smtClean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sz="2000" dirty="0" err="1" smtClean="0"/>
              <a:t>finally</a:t>
            </a:r>
            <a:r>
              <a:rPr lang="tr-TR" sz="2000" dirty="0" smtClean="0"/>
              <a:t> bloğunda, </a:t>
            </a:r>
            <a:r>
              <a:rPr lang="tr-TR" sz="2000" i="1" dirty="0" err="1" smtClean="0"/>
              <a:t>InputStream</a:t>
            </a:r>
            <a:r>
              <a:rPr lang="tr-TR" sz="2000" dirty="0" smtClean="0"/>
              <a:t> nesnesinin </a:t>
            </a:r>
            <a:r>
              <a:rPr lang="tr-TR" sz="2000" dirty="0" err="1" smtClean="0"/>
              <a:t>try</a:t>
            </a:r>
            <a:r>
              <a:rPr lang="tr-TR" sz="2000" dirty="0" smtClean="0"/>
              <a:t> bloğu içerisinde oluşturulup oluşturulamadığını kontrol ederiz. Eğer başlangıçtaki gibi </a:t>
            </a:r>
            <a:r>
              <a:rPr lang="tr-TR" sz="2000" dirty="0" err="1" smtClean="0"/>
              <a:t>null</a:t>
            </a:r>
            <a:r>
              <a:rPr lang="tr-TR" sz="2000" dirty="0" smtClean="0"/>
              <a:t> değil ise oluşturulmuş demektir ve kaynak israfını önlemek için kapatmamız gerekir. (Bu kapatma işlemi başarısız olma durumu da dikkate alınarak   yine bir </a:t>
            </a:r>
            <a:r>
              <a:rPr lang="tr-TR" sz="2000" dirty="0" err="1" smtClean="0"/>
              <a:t>try-catch</a:t>
            </a:r>
            <a:r>
              <a:rPr lang="tr-TR" sz="2000" dirty="0" smtClean="0"/>
              <a:t> içine alınmaktadır. )</a:t>
            </a:r>
          </a:p>
          <a:p>
            <a:pPr algn="just"/>
            <a:endParaRPr lang="tr-TR" sz="2000" dirty="0" smtClean="0"/>
          </a:p>
          <a:p>
            <a:r>
              <a:rPr lang="tr-TR" sz="2000" dirty="0" smtClean="0"/>
              <a:t>	</a:t>
            </a:r>
          </a:p>
        </p:txBody>
      </p:sp>
      <p:sp>
        <p:nvSpPr>
          <p:cNvPr id="7" name="Metin kutusu 6"/>
          <p:cNvSpPr txBox="1"/>
          <p:nvPr/>
        </p:nvSpPr>
        <p:spPr>
          <a:xfrm>
            <a:off x="2376747" y="80746"/>
            <a:ext cx="7590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70C0"/>
                </a:solidFill>
              </a:rPr>
              <a:t>Uygulama İçinde Kayıtlı Dosyayı Okuma</a:t>
            </a:r>
            <a:endParaRPr lang="tr-TR" sz="3200" dirty="0">
              <a:solidFill>
                <a:srgbClr val="0070C0"/>
              </a:solidFill>
            </a:endParaRPr>
          </a:p>
        </p:txBody>
      </p:sp>
      <p:cxnSp>
        <p:nvCxnSpPr>
          <p:cNvPr id="8" name="Eğri Bağlayıcı 7"/>
          <p:cNvCxnSpPr/>
          <p:nvPr/>
        </p:nvCxnSpPr>
        <p:spPr>
          <a:xfrm>
            <a:off x="4114800" y="2202873"/>
            <a:ext cx="4942573" cy="703956"/>
          </a:xfrm>
          <a:prstGeom prst="curvedConnector3">
            <a:avLst>
              <a:gd name="adj1" fmla="val 893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ğri Bağlayıcı 12"/>
          <p:cNvCxnSpPr/>
          <p:nvPr/>
        </p:nvCxnSpPr>
        <p:spPr>
          <a:xfrm>
            <a:off x="6329794" y="3408218"/>
            <a:ext cx="2891208" cy="5595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ğri Bağlayıcı 27"/>
          <p:cNvCxnSpPr/>
          <p:nvPr/>
        </p:nvCxnSpPr>
        <p:spPr>
          <a:xfrm flipV="1">
            <a:off x="8375073" y="4244741"/>
            <a:ext cx="1365693" cy="13402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kdörtgen 1"/>
          <p:cNvSpPr/>
          <p:nvPr/>
        </p:nvSpPr>
        <p:spPr>
          <a:xfrm>
            <a:off x="170281" y="728501"/>
            <a:ext cx="87149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FF0000"/>
                </a:solidFill>
              </a:rPr>
              <a:t>Bu ve sonraki slayt, geliştiricilerin sıklıkla kullandığı eski </a:t>
            </a:r>
            <a:r>
              <a:rPr lang="tr-TR" sz="1600" dirty="0" err="1" smtClean="0">
                <a:solidFill>
                  <a:srgbClr val="FF0000"/>
                </a:solidFill>
              </a:rPr>
              <a:t>usül</a:t>
            </a:r>
            <a:r>
              <a:rPr lang="tr-TR" sz="1600" dirty="0" smtClean="0">
                <a:solidFill>
                  <a:srgbClr val="FF0000"/>
                </a:solidFill>
              </a:rPr>
              <a:t> (</a:t>
            </a:r>
            <a:r>
              <a:rPr lang="tr-TR" sz="1600" dirty="0" err="1" smtClean="0">
                <a:solidFill>
                  <a:srgbClr val="FF0000"/>
                </a:solidFill>
              </a:rPr>
              <a:t>old</a:t>
            </a:r>
            <a:r>
              <a:rPr lang="tr-TR" sz="1600" dirty="0" smtClean="0">
                <a:solidFill>
                  <a:srgbClr val="FF0000"/>
                </a:solidFill>
              </a:rPr>
              <a:t> </a:t>
            </a:r>
            <a:r>
              <a:rPr lang="tr-TR" sz="1600" dirty="0" err="1" smtClean="0">
                <a:solidFill>
                  <a:srgbClr val="FF0000"/>
                </a:solidFill>
              </a:rPr>
              <a:t>school</a:t>
            </a:r>
            <a:r>
              <a:rPr lang="tr-TR" sz="1600" dirty="0" smtClean="0">
                <a:solidFill>
                  <a:srgbClr val="FF0000"/>
                </a:solidFill>
              </a:rPr>
              <a:t>) yazımı göstermektedir. Biz bunun yerine; Java 8 ile gelen ve </a:t>
            </a:r>
            <a:r>
              <a:rPr lang="tr-TR" sz="1600" dirty="0" err="1" smtClean="0">
                <a:solidFill>
                  <a:srgbClr val="FF0000"/>
                </a:solidFill>
              </a:rPr>
              <a:t>finally</a:t>
            </a:r>
            <a:r>
              <a:rPr lang="tr-TR" sz="1600" dirty="0" smtClean="0">
                <a:solidFill>
                  <a:srgbClr val="FF0000"/>
                </a:solidFill>
              </a:rPr>
              <a:t> içindeki </a:t>
            </a:r>
            <a:r>
              <a:rPr lang="tr-TR" sz="1600" dirty="0" err="1" smtClean="0">
                <a:solidFill>
                  <a:srgbClr val="FF0000"/>
                </a:solidFill>
              </a:rPr>
              <a:t>close</a:t>
            </a:r>
            <a:r>
              <a:rPr lang="tr-TR" sz="1600" dirty="0" smtClean="0">
                <a:solidFill>
                  <a:srgbClr val="FF0000"/>
                </a:solidFill>
              </a:rPr>
              <a:t> işlemlerini, otomatik yapabilen stilde yazacağız.</a:t>
            </a:r>
            <a:endParaRPr lang="tr-T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33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950" y="990600"/>
            <a:ext cx="4219575" cy="5867400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137851" y="920462"/>
            <a:ext cx="7844099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dirty="0" smtClean="0"/>
              <a:t>Giriş (bilgi) akışını (</a:t>
            </a:r>
            <a:r>
              <a:rPr lang="tr-TR" i="1" dirty="0" err="1" smtClean="0"/>
              <a:t>InputStream</a:t>
            </a:r>
            <a:r>
              <a:rPr lang="tr-TR" dirty="0" smtClean="0"/>
              <a:t>) elde edebilmek için </a:t>
            </a:r>
            <a:r>
              <a:rPr lang="tr-TR" i="1" dirty="0" err="1" smtClean="0"/>
              <a:t>getAssets</a:t>
            </a:r>
            <a:r>
              <a:rPr lang="tr-TR" i="1" dirty="0" smtClean="0"/>
              <a:t>() </a:t>
            </a:r>
            <a:r>
              <a:rPr lang="tr-TR" dirty="0" smtClean="0"/>
              <a:t>metodu ile </a:t>
            </a:r>
            <a:r>
              <a:rPr lang="tr-TR" dirty="0" err="1" smtClean="0"/>
              <a:t>assets</a:t>
            </a:r>
            <a:r>
              <a:rPr lang="tr-TR" dirty="0" smtClean="0"/>
              <a:t> klasörüne erişir ve zincirleme  metot çağırma ile </a:t>
            </a:r>
            <a:r>
              <a:rPr lang="tr-TR" i="1" dirty="0" err="1" smtClean="0"/>
              <a:t>open</a:t>
            </a:r>
            <a:r>
              <a:rPr lang="tr-TR" i="1" dirty="0" smtClean="0"/>
              <a:t>() </a:t>
            </a:r>
            <a:r>
              <a:rPr lang="tr-TR" dirty="0" smtClean="0"/>
              <a:t>metodunu çağırabiliriz. Bu metot  parametre olarak açacağımız dosya adını beklemektedir. </a:t>
            </a:r>
          </a:p>
          <a:p>
            <a:endParaRPr lang="tr-TR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dirty="0" smtClean="0"/>
              <a:t>Giriş akışını(</a:t>
            </a:r>
            <a:r>
              <a:rPr lang="tr-TR" i="1" dirty="0" err="1" smtClean="0"/>
              <a:t>InputStream</a:t>
            </a:r>
            <a:r>
              <a:rPr lang="tr-TR" dirty="0" smtClean="0"/>
              <a:t> nesnesi) elde ettikten sonra bu akışı okuyabilmek için giriş akış okuyucusuna (</a:t>
            </a:r>
            <a:r>
              <a:rPr lang="tr-TR" i="1" dirty="0" err="1" smtClean="0"/>
              <a:t>InputStreamReader</a:t>
            </a:r>
            <a:r>
              <a:rPr lang="tr-TR" dirty="0" smtClean="0"/>
              <a:t> nesnesi)</a:t>
            </a:r>
            <a:r>
              <a:rPr lang="tr-TR" dirty="0"/>
              <a:t> </a:t>
            </a:r>
            <a:r>
              <a:rPr lang="tr-TR" dirty="0" smtClean="0"/>
              <a:t>    ihtiyaç duyarız. Bu okuyucu nesnesini oluştururken bizden, parametre olarak okunacak </a:t>
            </a:r>
            <a:r>
              <a:rPr lang="tr-TR" dirty="0" err="1" smtClean="0"/>
              <a:t>InputStream</a:t>
            </a:r>
            <a:r>
              <a:rPr lang="tr-TR" dirty="0" smtClean="0"/>
              <a:t> nesnesini beklemektedir. </a:t>
            </a:r>
          </a:p>
          <a:p>
            <a:endParaRPr lang="tr-TR" i="1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dirty="0" smtClean="0"/>
              <a:t>Bir </a:t>
            </a:r>
            <a:r>
              <a:rPr lang="tr-TR" i="1" dirty="0" err="1"/>
              <a:t>InputStreamReader</a:t>
            </a:r>
            <a:r>
              <a:rPr lang="tr-TR" dirty="0"/>
              <a:t>, </a:t>
            </a:r>
            <a:r>
              <a:rPr lang="tr-TR" dirty="0" err="1" smtClean="0"/>
              <a:t>byte</a:t>
            </a:r>
            <a:r>
              <a:rPr lang="tr-TR" dirty="0" smtClean="0"/>
              <a:t> </a:t>
            </a:r>
            <a:r>
              <a:rPr lang="tr-TR" dirty="0"/>
              <a:t>akışlarından karakter akışlarına bir köprüdür: </a:t>
            </a:r>
            <a:r>
              <a:rPr lang="tr-TR" dirty="0" err="1" smtClean="0"/>
              <a:t>Byte</a:t>
            </a:r>
            <a:r>
              <a:rPr lang="tr-TR" dirty="0" smtClean="0"/>
              <a:t> </a:t>
            </a:r>
            <a:r>
              <a:rPr lang="tr-TR" dirty="0"/>
              <a:t>okur ve bunları belirtilen bir karakter </a:t>
            </a:r>
            <a:r>
              <a:rPr lang="tr-TR" dirty="0" smtClean="0"/>
              <a:t>standardını </a:t>
            </a:r>
            <a:r>
              <a:rPr lang="tr-TR" dirty="0"/>
              <a:t>kullanarak </a:t>
            </a:r>
            <a:r>
              <a:rPr lang="tr-TR" dirty="0" smtClean="0"/>
              <a:t>karakterleri temsil eden tam sayılara dönüştürür.</a:t>
            </a:r>
          </a:p>
          <a:p>
            <a:endParaRPr lang="tr-TR" i="1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tr-TR" i="1" dirty="0" err="1"/>
              <a:t>I</a:t>
            </a:r>
            <a:r>
              <a:rPr lang="tr-TR" i="1" dirty="0" err="1" smtClean="0"/>
              <a:t>nputStreamReader</a:t>
            </a:r>
            <a:r>
              <a:rPr lang="tr-TR" dirty="0" smtClean="0"/>
              <a:t> nesnesini kullanarak bir   </a:t>
            </a:r>
            <a:r>
              <a:rPr lang="tr-TR" dirty="0" err="1" smtClean="0"/>
              <a:t>BufferedReader</a:t>
            </a:r>
            <a:r>
              <a:rPr lang="tr-TR" dirty="0" smtClean="0"/>
              <a:t> nesnesi oluşturabiliriz. </a:t>
            </a:r>
            <a:r>
              <a:rPr lang="tr-TR" i="1" dirty="0" err="1" smtClean="0"/>
              <a:t>BufferedReader</a:t>
            </a:r>
            <a:r>
              <a:rPr lang="tr-TR" dirty="0" smtClean="0"/>
              <a:t>,   </a:t>
            </a:r>
            <a:r>
              <a:rPr lang="tr-TR" i="1" dirty="0" err="1" smtClean="0"/>
              <a:t>InputStreamReader</a:t>
            </a:r>
            <a:r>
              <a:rPr lang="tr-TR" dirty="0" err="1" smtClean="0"/>
              <a:t>’dan</a:t>
            </a:r>
            <a:r>
              <a:rPr lang="tr-TR" dirty="0" smtClean="0"/>
              <a:t> gelen karakter </a:t>
            </a:r>
            <a:r>
              <a:rPr lang="tr-TR" dirty="0"/>
              <a:t>giriş </a:t>
            </a:r>
            <a:r>
              <a:rPr lang="tr-TR" dirty="0" smtClean="0"/>
              <a:t>akışını  okur</a:t>
            </a:r>
            <a:r>
              <a:rPr lang="tr-TR" dirty="0"/>
              <a:t>, karakterleri, dizileri ve </a:t>
            </a:r>
            <a:r>
              <a:rPr lang="tr-TR" dirty="0" smtClean="0"/>
              <a:t>  satırları </a:t>
            </a:r>
            <a:r>
              <a:rPr lang="tr-TR" dirty="0"/>
              <a:t>etkin şekilde okumak için karakterleri </a:t>
            </a:r>
            <a:r>
              <a:rPr lang="tr-TR" dirty="0" smtClean="0"/>
              <a:t> arabelleğe </a:t>
            </a:r>
            <a:r>
              <a:rPr lang="tr-TR" dirty="0"/>
              <a:t>alır</a:t>
            </a:r>
            <a:r>
              <a:rPr lang="tr-TR" dirty="0" smtClean="0"/>
              <a:t>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tr-TR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tr-TR" dirty="0" smtClean="0"/>
              <a:t>Artık</a:t>
            </a:r>
            <a:r>
              <a:rPr lang="tr-TR" i="1" dirty="0" smtClean="0"/>
              <a:t> </a:t>
            </a:r>
            <a:r>
              <a:rPr lang="tr-TR" i="1" dirty="0" err="1" smtClean="0"/>
              <a:t>BufferedReader</a:t>
            </a:r>
            <a:r>
              <a:rPr lang="tr-TR" dirty="0" err="1" smtClean="0"/>
              <a:t>’dan</a:t>
            </a:r>
            <a:r>
              <a:rPr lang="tr-TR" dirty="0" smtClean="0"/>
              <a:t> metni </a:t>
            </a:r>
            <a:r>
              <a:rPr lang="tr-TR" dirty="0"/>
              <a:t>satır </a:t>
            </a:r>
            <a:r>
              <a:rPr lang="tr-TR" dirty="0" err="1"/>
              <a:t>satır</a:t>
            </a:r>
            <a:r>
              <a:rPr lang="tr-TR" dirty="0"/>
              <a:t> </a:t>
            </a:r>
            <a:r>
              <a:rPr lang="tr-TR" dirty="0" smtClean="0"/>
              <a:t>okuyabiliriz.</a:t>
            </a:r>
          </a:p>
          <a:p>
            <a:endParaRPr lang="tr-TR" sz="2000" i="1" dirty="0">
              <a:solidFill>
                <a:srgbClr val="0070C0"/>
              </a:solidFill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1690427" y="0"/>
            <a:ext cx="9124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70C0"/>
                </a:solidFill>
              </a:rPr>
              <a:t>Uygulama İçinde Kayıtlı Dosyayı Okuma</a:t>
            </a:r>
          </a:p>
          <a:p>
            <a:pPr algn="ctr"/>
            <a:r>
              <a:rPr lang="tr-TR" sz="2400" i="1" dirty="0" err="1" smtClean="0">
                <a:solidFill>
                  <a:srgbClr val="00B050"/>
                </a:solidFill>
              </a:rPr>
              <a:t>InputStream</a:t>
            </a:r>
            <a:r>
              <a:rPr lang="tr-TR" sz="2400" i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tr-TR" sz="2400" i="1" dirty="0" err="1" smtClean="0">
                <a:solidFill>
                  <a:srgbClr val="FFC000"/>
                </a:solidFill>
                <a:sym typeface="Wingdings" panose="05000000000000000000" pitchFamily="2" charset="2"/>
              </a:rPr>
              <a:t>InputStreamReader</a:t>
            </a:r>
            <a:r>
              <a:rPr lang="tr-TR" sz="2400" i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tr-TR" sz="2400" i="1" dirty="0" err="1" smtClean="0">
                <a:solidFill>
                  <a:srgbClr val="FF0000"/>
                </a:solidFill>
              </a:rPr>
              <a:t>BufferedReader</a:t>
            </a:r>
            <a:endParaRPr lang="tr-TR" sz="2400" dirty="0">
              <a:solidFill>
                <a:srgbClr val="FF0000"/>
              </a:solidFill>
            </a:endParaRPr>
          </a:p>
        </p:txBody>
      </p:sp>
      <p:cxnSp>
        <p:nvCxnSpPr>
          <p:cNvPr id="11" name="Eğri Bağlayıcı 10"/>
          <p:cNvCxnSpPr/>
          <p:nvPr/>
        </p:nvCxnSpPr>
        <p:spPr>
          <a:xfrm flipV="1">
            <a:off x="4156364" y="3034146"/>
            <a:ext cx="4613563" cy="166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ğri Bağlayıcı 14"/>
          <p:cNvCxnSpPr/>
          <p:nvPr/>
        </p:nvCxnSpPr>
        <p:spPr>
          <a:xfrm flipV="1">
            <a:off x="7888781" y="3256338"/>
            <a:ext cx="1961801" cy="132528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ğri Bağlayıcı 20"/>
          <p:cNvCxnSpPr/>
          <p:nvPr/>
        </p:nvCxnSpPr>
        <p:spPr>
          <a:xfrm rot="16200000" flipH="1">
            <a:off x="7880469" y="1737362"/>
            <a:ext cx="1072338" cy="105571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10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423862"/>
            <a:ext cx="949642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9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468702" y="550985"/>
            <a:ext cx="113408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Genel olarak, disk erişimi bellekte gerçekleştirilen işlemden çok daha yavaştır; bu nedenle 1000 baytlık bir dosyayı okumak için diske binlerce kez erişmek iyi bir fikir değildir. Diske erişilme sayısını en aza indirmek için Java, veri </a:t>
            </a:r>
            <a:r>
              <a:rPr lang="tr-TR" dirty="0" smtClean="0"/>
              <a:t>geçici ara bir depo </a:t>
            </a:r>
            <a:r>
              <a:rPr lang="tr-TR" dirty="0"/>
              <a:t>görevi gören arabellekler sağlar</a:t>
            </a:r>
            <a:r>
              <a:rPr lang="tr-TR" dirty="0" smtClean="0"/>
              <a:t>. </a:t>
            </a:r>
            <a:r>
              <a:rPr lang="tr-TR" dirty="0" err="1" smtClean="0"/>
              <a:t>BufferedReader</a:t>
            </a:r>
            <a:r>
              <a:rPr lang="tr-TR" dirty="0" smtClean="0"/>
              <a:t> bu amaca yönelik bir yapıdır.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177" y="1243483"/>
            <a:ext cx="7366958" cy="3139013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291861" y="4382496"/>
            <a:ext cx="116945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tr-TR" dirty="0"/>
          </a:p>
          <a:p>
            <a:r>
              <a:rPr lang="tr-TR" dirty="0"/>
              <a:t>Buradaki ana fikir, disk erişimini en aza indirmektir. </a:t>
            </a:r>
            <a:r>
              <a:rPr lang="tr-TR" dirty="0" err="1" smtClean="0"/>
              <a:t>BufferedReader</a:t>
            </a:r>
            <a:r>
              <a:rPr lang="tr-TR" dirty="0" smtClean="0"/>
              <a:t> orijinal </a:t>
            </a:r>
            <a:r>
              <a:rPr lang="tr-TR" dirty="0"/>
              <a:t>akışların türünü değiştirmez - sadece okumayı daha verimli hale getirir. Bir program, tıpkı boruların sıhhi tesisatta bağlandığı gibi, akışları bağlamak için akış </a:t>
            </a:r>
            <a:r>
              <a:rPr lang="tr-TR" dirty="0" smtClean="0"/>
              <a:t>zincirini oluşturur.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4453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si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323" y="1542668"/>
            <a:ext cx="4829175" cy="4076700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155264" y="2078874"/>
            <a:ext cx="64228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tr-TR" dirty="0" smtClean="0"/>
              <a:t>Metni satır </a:t>
            </a:r>
            <a:r>
              <a:rPr lang="tr-TR" dirty="0" err="1" smtClean="0"/>
              <a:t>satır</a:t>
            </a:r>
            <a:r>
              <a:rPr lang="tr-TR" dirty="0" smtClean="0"/>
              <a:t> okuyacağımız için </a:t>
            </a:r>
            <a:r>
              <a:rPr lang="tr-TR" i="1" dirty="0" smtClean="0"/>
              <a:t>satir</a:t>
            </a:r>
            <a:r>
              <a:rPr lang="tr-TR" dirty="0" smtClean="0"/>
              <a:t> isminde bir </a:t>
            </a:r>
            <a:r>
              <a:rPr lang="tr-TR" dirty="0" err="1" smtClean="0"/>
              <a:t>String</a:t>
            </a:r>
            <a:r>
              <a:rPr lang="tr-TR" dirty="0" smtClean="0"/>
              <a:t> değişkeni tanımlayıp, </a:t>
            </a:r>
            <a:r>
              <a:rPr lang="tr-TR" dirty="0" err="1" smtClean="0"/>
              <a:t>BufferedReader’dan</a:t>
            </a:r>
            <a:r>
              <a:rPr lang="tr-TR" dirty="0" smtClean="0"/>
              <a:t> ilk satırı okuyalım.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tr-TR" dirty="0"/>
          </a:p>
          <a:p>
            <a:pPr marL="457200" indent="-457200" algn="just">
              <a:buAutoNum type="arabicPeriod" startAt="2"/>
            </a:pPr>
            <a:r>
              <a:rPr lang="tr-TR" i="1" dirty="0" smtClean="0"/>
              <a:t>satir</a:t>
            </a:r>
            <a:r>
              <a:rPr lang="tr-TR" dirty="0" smtClean="0"/>
              <a:t> değişkeni </a:t>
            </a:r>
            <a:r>
              <a:rPr lang="tr-TR" dirty="0" err="1" smtClean="0"/>
              <a:t>null</a:t>
            </a:r>
            <a:r>
              <a:rPr lang="tr-TR" dirty="0" smtClean="0"/>
              <a:t> değil ise, </a:t>
            </a:r>
          </a:p>
          <a:p>
            <a:pPr algn="just"/>
            <a:r>
              <a:rPr lang="tr-TR" dirty="0"/>
              <a:t> </a:t>
            </a:r>
            <a:r>
              <a:rPr lang="tr-TR" dirty="0" smtClean="0"/>
              <a:t>     okuduğumuz satırı </a:t>
            </a:r>
            <a:r>
              <a:rPr lang="tr-TR" i="1" dirty="0" err="1" smtClean="0"/>
              <a:t>sb</a:t>
            </a:r>
            <a:r>
              <a:rPr lang="tr-TR" dirty="0" err="1" smtClean="0"/>
              <a:t>’ye</a:t>
            </a:r>
            <a:r>
              <a:rPr lang="tr-TR" dirty="0" smtClean="0"/>
              <a:t> (</a:t>
            </a:r>
            <a:r>
              <a:rPr lang="tr-TR" dirty="0" err="1" smtClean="0"/>
              <a:t>StringBuilder</a:t>
            </a:r>
            <a:r>
              <a:rPr lang="tr-TR" dirty="0" smtClean="0"/>
              <a:t>  nesnesine) ekleyelim.</a:t>
            </a:r>
          </a:p>
          <a:p>
            <a:pPr algn="just"/>
            <a:endParaRPr lang="tr-TR" dirty="0"/>
          </a:p>
          <a:p>
            <a:pPr marL="457200" indent="-457200" algn="just">
              <a:buAutoNum type="arabicPeriod" startAt="3"/>
            </a:pPr>
            <a:r>
              <a:rPr lang="tr-TR" dirty="0" smtClean="0"/>
              <a:t>Daha sonra bir sonraki satırı okuyalım ve okuduğumuz değeri </a:t>
            </a:r>
            <a:r>
              <a:rPr lang="tr-TR" i="1" dirty="0" smtClean="0"/>
              <a:t>satir</a:t>
            </a:r>
            <a:r>
              <a:rPr lang="tr-TR" dirty="0" smtClean="0"/>
              <a:t>  değişkenine atayalım.</a:t>
            </a:r>
          </a:p>
          <a:p>
            <a:pPr algn="just"/>
            <a:endParaRPr lang="tr-TR" dirty="0" smtClean="0"/>
          </a:p>
          <a:p>
            <a:pPr marL="457200" indent="-457200" algn="just">
              <a:buAutoNum type="arabicPeriod" startAt="4"/>
            </a:pPr>
            <a:r>
              <a:rPr lang="tr-TR" dirty="0" smtClean="0"/>
              <a:t>Bundan sonra 2 ve 3. adımları tekrarlamaya devam edeceğiz. </a:t>
            </a:r>
          </a:p>
          <a:p>
            <a:pPr algn="just"/>
            <a:r>
              <a:rPr lang="tr-TR" dirty="0" smtClean="0"/>
              <a:t>        Eğer </a:t>
            </a:r>
            <a:r>
              <a:rPr lang="tr-TR" i="1" dirty="0" smtClean="0"/>
              <a:t>satir </a:t>
            </a:r>
            <a:r>
              <a:rPr lang="tr-TR" dirty="0" smtClean="0"/>
              <a:t>(</a:t>
            </a:r>
            <a:r>
              <a:rPr lang="tr-TR" dirty="0"/>
              <a:t>okunan ve </a:t>
            </a:r>
            <a:r>
              <a:rPr lang="tr-TR" dirty="0" err="1"/>
              <a:t>satira</a:t>
            </a:r>
            <a:r>
              <a:rPr lang="tr-TR" dirty="0"/>
              <a:t> atana değer)  </a:t>
            </a:r>
            <a:r>
              <a:rPr lang="tr-TR" dirty="0" err="1" smtClean="0"/>
              <a:t>null</a:t>
            </a:r>
            <a:r>
              <a:rPr lang="tr-TR" dirty="0" smtClean="0"/>
              <a:t> ise, </a:t>
            </a:r>
            <a:r>
              <a:rPr lang="tr-TR" dirty="0"/>
              <a:t>artık </a:t>
            </a:r>
            <a:r>
              <a:rPr lang="tr-TR" i="1" dirty="0" err="1"/>
              <a:t>sb</a:t>
            </a:r>
            <a:r>
              <a:rPr lang="tr-TR" dirty="0" err="1"/>
              <a:t>’ye</a:t>
            </a:r>
            <a:r>
              <a:rPr lang="tr-TR" dirty="0"/>
              <a:t> </a:t>
            </a:r>
            <a:endParaRPr lang="tr-TR" dirty="0" smtClean="0"/>
          </a:p>
          <a:p>
            <a:pPr algn="just"/>
            <a:r>
              <a:rPr lang="tr-TR" dirty="0" smtClean="0"/>
              <a:t>        eklenecek yeni satır olmadığı, anlamına gelir. Dolayısıyla artık      </a:t>
            </a:r>
          </a:p>
          <a:p>
            <a:pPr algn="just"/>
            <a:r>
              <a:rPr lang="tr-TR" dirty="0" smtClean="0"/>
              <a:t>        </a:t>
            </a:r>
            <a:r>
              <a:rPr lang="tr-TR" dirty="0" err="1" smtClean="0"/>
              <a:t>while</a:t>
            </a:r>
            <a:r>
              <a:rPr lang="tr-TR" dirty="0" smtClean="0"/>
              <a:t>  döngüsünden  çıkılacaktır. </a:t>
            </a:r>
          </a:p>
          <a:p>
            <a:pPr algn="just"/>
            <a:endParaRPr lang="tr-TR" dirty="0"/>
          </a:p>
          <a:p>
            <a:pPr algn="just"/>
            <a:r>
              <a:rPr lang="tr-TR" dirty="0" smtClean="0"/>
              <a:t>5-Sonuçta dosyadaki metin </a:t>
            </a:r>
            <a:r>
              <a:rPr lang="tr-TR" dirty="0" err="1" smtClean="0"/>
              <a:t>sb</a:t>
            </a:r>
            <a:r>
              <a:rPr lang="tr-TR" dirty="0" smtClean="0"/>
              <a:t> isimli </a:t>
            </a:r>
            <a:r>
              <a:rPr lang="tr-TR" dirty="0" err="1" smtClean="0"/>
              <a:t>StringBuilder</a:t>
            </a:r>
            <a:r>
              <a:rPr lang="tr-TR" dirty="0" smtClean="0"/>
              <a:t> içinde saklanmış oldu. </a:t>
            </a:r>
            <a:r>
              <a:rPr lang="tr-TR" dirty="0" err="1" smtClean="0"/>
              <a:t>sb’yi</a:t>
            </a:r>
            <a:r>
              <a:rPr lang="tr-TR" dirty="0" smtClean="0"/>
              <a:t> </a:t>
            </a:r>
            <a:r>
              <a:rPr lang="tr-TR" dirty="0" err="1" smtClean="0"/>
              <a:t>toString</a:t>
            </a:r>
            <a:r>
              <a:rPr lang="tr-TR" dirty="0" smtClean="0"/>
              <a:t> metodu ile bir </a:t>
            </a:r>
            <a:r>
              <a:rPr lang="tr-TR" dirty="0" err="1" smtClean="0"/>
              <a:t>Stringe</a:t>
            </a:r>
            <a:r>
              <a:rPr lang="tr-TR" dirty="0" smtClean="0"/>
              <a:t> atayabiliriz.</a:t>
            </a:r>
            <a:endParaRPr lang="tr-TR" dirty="0"/>
          </a:p>
        </p:txBody>
      </p:sp>
      <p:cxnSp>
        <p:nvCxnSpPr>
          <p:cNvPr id="8" name="Eğri Bağlayıcı 7"/>
          <p:cNvCxnSpPr/>
          <p:nvPr/>
        </p:nvCxnSpPr>
        <p:spPr>
          <a:xfrm>
            <a:off x="6084224" y="2701636"/>
            <a:ext cx="2033233" cy="10600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ğri Bağlayıcı 12"/>
          <p:cNvCxnSpPr/>
          <p:nvPr/>
        </p:nvCxnSpPr>
        <p:spPr>
          <a:xfrm>
            <a:off x="6329794" y="3379651"/>
            <a:ext cx="2037829" cy="6825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ğri Bağlayıcı 16"/>
          <p:cNvCxnSpPr/>
          <p:nvPr/>
        </p:nvCxnSpPr>
        <p:spPr>
          <a:xfrm flipV="1">
            <a:off x="3311091" y="4244643"/>
            <a:ext cx="5056532" cy="1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etin kutusu 29"/>
          <p:cNvSpPr txBox="1"/>
          <p:nvPr/>
        </p:nvSpPr>
        <p:spPr>
          <a:xfrm>
            <a:off x="2534688" y="130120"/>
            <a:ext cx="7590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200" dirty="0" smtClean="0">
                <a:solidFill>
                  <a:srgbClr val="0070C0"/>
                </a:solidFill>
              </a:rPr>
              <a:t>Uygulama İçinde Kayıtlı Dosyayı Okuma</a:t>
            </a:r>
            <a:endParaRPr lang="tr-TR" sz="3200" dirty="0">
              <a:solidFill>
                <a:srgbClr val="0070C0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277560" y="886304"/>
            <a:ext cx="119165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/>
              <a:t>Dosya okuma işlemlerini; </a:t>
            </a:r>
            <a:r>
              <a:rPr lang="tr-TR" dirty="0" err="1" smtClean="0"/>
              <a:t>finally</a:t>
            </a:r>
            <a:r>
              <a:rPr lang="tr-TR" dirty="0" smtClean="0"/>
              <a:t> kullanmadan </a:t>
            </a:r>
            <a:r>
              <a:rPr lang="tr-TR" dirty="0" err="1" smtClean="0"/>
              <a:t>close</a:t>
            </a:r>
            <a:r>
              <a:rPr lang="tr-TR" dirty="0" smtClean="0"/>
              <a:t> işlemlerini otomatik olarak yapıldığı stilde yazalım. Bunun için</a:t>
            </a:r>
          </a:p>
          <a:p>
            <a:r>
              <a:rPr lang="tr-TR" dirty="0" smtClean="0"/>
              <a:t>bu işlemleri </a:t>
            </a:r>
            <a:r>
              <a:rPr lang="tr-TR" dirty="0" err="1" smtClean="0">
                <a:solidFill>
                  <a:srgbClr val="FF0000"/>
                </a:solidFill>
              </a:rPr>
              <a:t>try</a:t>
            </a:r>
            <a:r>
              <a:rPr lang="tr-TR" dirty="0"/>
              <a:t> </a:t>
            </a:r>
            <a:r>
              <a:rPr lang="tr-TR" dirty="0" smtClean="0"/>
              <a:t>ifadesinden sonra parantez açıp kapatıp, bu parantezler içerisine yazıyoruz. Bu, eski </a:t>
            </a:r>
            <a:r>
              <a:rPr lang="tr-TR" dirty="0" err="1" smtClean="0"/>
              <a:t>usül</a:t>
            </a:r>
            <a:r>
              <a:rPr lang="tr-TR" dirty="0" smtClean="0"/>
              <a:t> (</a:t>
            </a:r>
            <a:r>
              <a:rPr lang="tr-TR" dirty="0" err="1" smtClean="0"/>
              <a:t>old-school</a:t>
            </a:r>
            <a:r>
              <a:rPr lang="tr-TR" dirty="0" smtClean="0"/>
              <a:t>) yazımdan</a:t>
            </a:r>
          </a:p>
          <a:p>
            <a:r>
              <a:rPr lang="tr-TR" dirty="0"/>
              <a:t>daha </a:t>
            </a:r>
            <a:r>
              <a:rPr lang="tr-TR" dirty="0" smtClean="0"/>
              <a:t>sade ve basittir.</a:t>
            </a:r>
            <a:endParaRPr lang="tr-TR" dirty="0"/>
          </a:p>
        </p:txBody>
      </p:sp>
      <p:cxnSp>
        <p:nvCxnSpPr>
          <p:cNvPr id="40" name="Eğri Bağlayıcı 39"/>
          <p:cNvCxnSpPr/>
          <p:nvPr/>
        </p:nvCxnSpPr>
        <p:spPr>
          <a:xfrm flipV="1">
            <a:off x="5197642" y="5082139"/>
            <a:ext cx="2454442" cy="13747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795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1066</Words>
  <Application>Microsoft Office PowerPoint</Application>
  <PresentationFormat>Geniş ekran</PresentationFormat>
  <Paragraphs>115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Garamond</vt:lpstr>
      <vt:lpstr>Wingdings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Neo</dc:creator>
  <cp:lastModifiedBy>Neo</cp:lastModifiedBy>
  <cp:revision>61</cp:revision>
  <dcterms:created xsi:type="dcterms:W3CDTF">2018-12-30T16:10:12Z</dcterms:created>
  <dcterms:modified xsi:type="dcterms:W3CDTF">2020-03-02T12:11:42Z</dcterms:modified>
</cp:coreProperties>
</file>