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71" r:id="rId8"/>
    <p:sldId id="264" r:id="rId9"/>
    <p:sldId id="276" r:id="rId10"/>
    <p:sldId id="263" r:id="rId11"/>
    <p:sldId id="266" r:id="rId12"/>
    <p:sldId id="277" r:id="rId13"/>
    <p:sldId id="280" r:id="rId14"/>
    <p:sldId id="281" r:id="rId15"/>
    <p:sldId id="282" r:id="rId16"/>
    <p:sldId id="279" r:id="rId17"/>
    <p:sldId id="283" r:id="rId18"/>
    <p:sldId id="275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73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554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35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3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97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6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77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6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9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8CE0-3752-485A-8490-9CFDE48DCE8A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145B-D2A3-4863-BC93-E27849A411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0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564224" y="1867921"/>
            <a:ext cx="725750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 bölümde yapacağımız uygulamanın son görünümü yandaki gibi olacaktır.</a:t>
            </a:r>
          </a:p>
          <a:p>
            <a:endParaRPr lang="tr-TR" dirty="0"/>
          </a:p>
          <a:p>
            <a:r>
              <a:rPr lang="tr-TR" dirty="0" smtClean="0"/>
              <a:t>Bu bölümde yapacağımız işlemleri 4 adımda özetleyebiliriz:</a:t>
            </a:r>
          </a:p>
          <a:p>
            <a:endParaRPr lang="tr-TR" dirty="0" smtClean="0"/>
          </a:p>
          <a:p>
            <a:r>
              <a:rPr lang="tr-TR" dirty="0" smtClean="0"/>
              <a:t>1-Dosyadan okuma</a:t>
            </a:r>
          </a:p>
          <a:p>
            <a:endParaRPr lang="tr-TR" dirty="0" smtClean="0"/>
          </a:p>
          <a:p>
            <a:r>
              <a:rPr lang="tr-TR" dirty="0" smtClean="0"/>
              <a:t>2- Sınıf tasarlama</a:t>
            </a:r>
          </a:p>
          <a:p>
            <a:endParaRPr lang="tr-TR" dirty="0" smtClean="0"/>
          </a:p>
          <a:p>
            <a:r>
              <a:rPr lang="tr-TR" dirty="0"/>
              <a:t>3</a:t>
            </a:r>
            <a:r>
              <a:rPr lang="tr-TR" dirty="0" smtClean="0"/>
              <a:t>-Json ayıklama</a:t>
            </a:r>
          </a:p>
          <a:p>
            <a:endParaRPr lang="tr-TR" dirty="0" smtClean="0"/>
          </a:p>
          <a:p>
            <a:r>
              <a:rPr lang="tr-TR" dirty="0"/>
              <a:t>4</a:t>
            </a:r>
            <a:r>
              <a:rPr lang="tr-TR" dirty="0" smtClean="0"/>
              <a:t>-ListView kullanımı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0" y="228874"/>
            <a:ext cx="3524250" cy="64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3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" y="0"/>
            <a:ext cx="2752725" cy="26670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412" y="58361"/>
            <a:ext cx="2572246" cy="336716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87383" y="3425528"/>
            <a:ext cx="1180882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/>
              <a:t>‘</a:t>
            </a:r>
            <a:r>
              <a:rPr lang="tr-TR" sz="2000" b="1" dirty="0"/>
              <a:t>‘</a:t>
            </a:r>
            <a:r>
              <a:rPr lang="tr-TR" sz="2000" b="1" dirty="0" err="1"/>
              <a:t>matches</a:t>
            </a:r>
            <a:r>
              <a:rPr lang="tr-TR" sz="2000" b="1" dirty="0"/>
              <a:t>’’ </a:t>
            </a:r>
            <a:r>
              <a:rPr lang="tr-TR" sz="2000" dirty="0"/>
              <a:t>anahtarı ile erişilebilen  </a:t>
            </a:r>
            <a:r>
              <a:rPr lang="tr-TR" sz="2000" b="1" dirty="0" err="1"/>
              <a:t>JSONArray</a:t>
            </a:r>
            <a:r>
              <a:rPr lang="tr-TR" sz="2000" dirty="0" err="1"/>
              <a:t>’in</a:t>
            </a:r>
            <a:r>
              <a:rPr lang="tr-TR" sz="2000" dirty="0"/>
              <a:t> </a:t>
            </a:r>
            <a:r>
              <a:rPr lang="tr-TR" sz="2000" dirty="0" smtClean="0"/>
              <a:t>bir elemanının </a:t>
            </a:r>
            <a:r>
              <a:rPr lang="tr-TR" sz="2000" dirty="0"/>
              <a:t>yapısını daha </a:t>
            </a:r>
            <a:r>
              <a:rPr lang="tr-TR" sz="2000" dirty="0" smtClean="0"/>
              <a:t>yakından inceleyelim.</a:t>
            </a:r>
          </a:p>
          <a:p>
            <a:r>
              <a:rPr lang="tr-TR" sz="2000" dirty="0" smtClean="0"/>
              <a:t>Dizinin elemanı olan bu JSON nesnelerinin 5 elemanı vardır. Bunlar: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r>
              <a:rPr lang="tr-TR" sz="2000" dirty="0" smtClean="0"/>
              <a:t>	</a:t>
            </a:r>
            <a:r>
              <a:rPr lang="tr-TR" sz="2000" b="1" dirty="0" smtClean="0"/>
              <a:t>‘’</a:t>
            </a:r>
            <a:r>
              <a:rPr lang="tr-TR" sz="2000" b="1" dirty="0" err="1" smtClean="0"/>
              <a:t>date</a:t>
            </a:r>
            <a:r>
              <a:rPr lang="tr-TR" sz="2000" b="1" dirty="0" smtClean="0"/>
              <a:t>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 smtClean="0"/>
              <a:t>String</a:t>
            </a:r>
            <a:endParaRPr lang="tr-TR" sz="2000" b="1" dirty="0" smtClean="0"/>
          </a:p>
          <a:p>
            <a:r>
              <a:rPr lang="tr-TR" sz="2000" dirty="0"/>
              <a:t>	</a:t>
            </a:r>
            <a:r>
              <a:rPr lang="tr-TR" sz="2000" dirty="0" smtClean="0"/>
              <a:t>‘</a:t>
            </a:r>
            <a:r>
              <a:rPr lang="tr-TR" sz="2000" b="1" dirty="0" smtClean="0"/>
              <a:t>‘team1’’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 smtClean="0"/>
              <a:t>JSONObjesi</a:t>
            </a:r>
            <a:endParaRPr lang="tr-TR" sz="2000" b="1" dirty="0" smtClean="0"/>
          </a:p>
          <a:p>
            <a:r>
              <a:rPr lang="tr-TR" sz="2000" dirty="0"/>
              <a:t>	‘</a:t>
            </a:r>
            <a:r>
              <a:rPr lang="tr-TR" sz="2000" b="1" dirty="0"/>
              <a:t>‘</a:t>
            </a:r>
            <a:r>
              <a:rPr lang="tr-TR" sz="2000" b="1" dirty="0" smtClean="0"/>
              <a:t>team2’’ </a:t>
            </a:r>
            <a:r>
              <a:rPr lang="tr-TR" sz="2000" dirty="0"/>
              <a:t>anahtarı ile erişilebilen bir </a:t>
            </a:r>
            <a:r>
              <a:rPr lang="tr-TR" sz="2000" b="1" dirty="0" err="1" smtClean="0"/>
              <a:t>JSONObjesi</a:t>
            </a:r>
            <a:endParaRPr lang="tr-TR" sz="2000" b="1" dirty="0" smtClean="0"/>
          </a:p>
          <a:p>
            <a:r>
              <a:rPr lang="tr-TR" sz="2000" dirty="0" smtClean="0"/>
              <a:t>	‘</a:t>
            </a:r>
            <a:r>
              <a:rPr lang="tr-TR" sz="2000" b="1" dirty="0" smtClean="0"/>
              <a:t>‘score1’’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 smtClean="0"/>
              <a:t>int</a:t>
            </a:r>
            <a:r>
              <a:rPr lang="tr-TR" sz="2000" b="1" dirty="0" smtClean="0"/>
              <a:t>  </a:t>
            </a:r>
            <a:r>
              <a:rPr lang="tr-TR" sz="2000" b="1" dirty="0" smtClean="0">
                <a:sym typeface="Wingdings" panose="05000000000000000000" pitchFamily="2" charset="2"/>
              </a:rPr>
              <a:t>gol1 için elde etmek istediğimiz değer</a:t>
            </a:r>
            <a:endParaRPr lang="tr-TR" sz="2000" b="1" dirty="0" smtClean="0"/>
          </a:p>
          <a:p>
            <a:r>
              <a:rPr lang="tr-TR" sz="2000" dirty="0" smtClean="0"/>
              <a:t>	‘</a:t>
            </a:r>
            <a:r>
              <a:rPr lang="tr-TR" sz="2000" b="1" dirty="0" smtClean="0"/>
              <a:t>‘score2’’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 smtClean="0"/>
              <a:t>int</a:t>
            </a:r>
            <a:r>
              <a:rPr lang="tr-TR" sz="2000" b="1" dirty="0" smtClean="0"/>
              <a:t> </a:t>
            </a:r>
            <a:r>
              <a:rPr lang="tr-TR" sz="2000" b="1" dirty="0" smtClean="0">
                <a:sym typeface="Wingdings" panose="05000000000000000000" pitchFamily="2" charset="2"/>
              </a:rPr>
              <a:t>gol2 için elde etmek istediğimiz değer</a:t>
            </a:r>
          </a:p>
          <a:p>
            <a:endParaRPr lang="tr-TR" sz="2000" b="1" dirty="0" smtClean="0">
              <a:sym typeface="Wingdings" panose="05000000000000000000" pitchFamily="2" charset="2"/>
            </a:endParaRPr>
          </a:p>
          <a:p>
            <a:r>
              <a:rPr lang="tr-TR" sz="2000" dirty="0" smtClean="0">
                <a:sym typeface="Wingdings" panose="05000000000000000000" pitchFamily="2" charset="2"/>
              </a:rPr>
              <a:t>Ev sahibi ve konuk takım adları ise </a:t>
            </a:r>
            <a:r>
              <a:rPr lang="tr-TR" sz="2000" b="1" dirty="0" smtClean="0">
                <a:sym typeface="Wingdings" panose="05000000000000000000" pitchFamily="2" charset="2"/>
              </a:rPr>
              <a:t>‘’team1’’ </a:t>
            </a:r>
            <a:r>
              <a:rPr lang="tr-TR" sz="2000" dirty="0" smtClean="0">
                <a:sym typeface="Wingdings" panose="05000000000000000000" pitchFamily="2" charset="2"/>
              </a:rPr>
              <a:t>ve </a:t>
            </a:r>
            <a:r>
              <a:rPr lang="tr-TR" sz="2000" b="1" dirty="0" smtClean="0">
                <a:sym typeface="Wingdings" panose="05000000000000000000" pitchFamily="2" charset="2"/>
              </a:rPr>
              <a:t>‘’team2’’ </a:t>
            </a:r>
            <a:r>
              <a:rPr lang="tr-TR" sz="2000" dirty="0" smtClean="0">
                <a:sym typeface="Wingdings" panose="05000000000000000000" pitchFamily="2" charset="2"/>
              </a:rPr>
              <a:t>ile verilen JSON objelerinin içinde ‘’</a:t>
            </a:r>
            <a:r>
              <a:rPr lang="tr-TR" sz="2000" b="1" dirty="0" smtClean="0">
                <a:sym typeface="Wingdings" panose="05000000000000000000" pitchFamily="2" charset="2"/>
              </a:rPr>
              <a:t>name</a:t>
            </a:r>
            <a:r>
              <a:rPr lang="tr-TR" sz="2000" dirty="0" smtClean="0">
                <a:sym typeface="Wingdings" panose="05000000000000000000" pitchFamily="2" charset="2"/>
              </a:rPr>
              <a:t>’’ anahtarı</a:t>
            </a:r>
          </a:p>
          <a:p>
            <a:r>
              <a:rPr lang="tr-TR" sz="2000" dirty="0" smtClean="0">
                <a:sym typeface="Wingdings" panose="05000000000000000000" pitchFamily="2" charset="2"/>
              </a:rPr>
              <a:t>ile verilmektedir. Bir başka deyişle bir seviye daha derinde veya ağaç gibi düşünürsek bir alt dalda yer alıyorlar.</a:t>
            </a:r>
            <a:endParaRPr lang="tr-TR" sz="20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071" y="58361"/>
            <a:ext cx="2001626" cy="3367167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531223" y="470263"/>
            <a:ext cx="2077776" cy="2196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511767" y="570411"/>
            <a:ext cx="1347261" cy="1088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/>
          <p:cNvCxnSpPr/>
          <p:nvPr/>
        </p:nvCxnSpPr>
        <p:spPr>
          <a:xfrm flipH="1">
            <a:off x="7567749" y="1105989"/>
            <a:ext cx="670561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H="1">
            <a:off x="7689754" y="1641566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H="1" flipV="1">
            <a:off x="7132406" y="1920241"/>
            <a:ext cx="1201697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 flipH="1">
            <a:off x="7132407" y="2055223"/>
            <a:ext cx="1201696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8286376" y="1741944"/>
            <a:ext cx="496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gol1</a:t>
            </a:r>
            <a:endParaRPr lang="tr-TR" sz="1400" dirty="0"/>
          </a:p>
        </p:txBody>
      </p:sp>
      <p:sp>
        <p:nvSpPr>
          <p:cNvPr id="21" name="Dikdörtgen 20"/>
          <p:cNvSpPr/>
          <p:nvPr/>
        </p:nvSpPr>
        <p:spPr>
          <a:xfrm>
            <a:off x="8286376" y="1901334"/>
            <a:ext cx="496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gol2</a:t>
            </a:r>
            <a:endParaRPr lang="tr-TR" sz="1400" dirty="0"/>
          </a:p>
        </p:txBody>
      </p:sp>
      <p:sp>
        <p:nvSpPr>
          <p:cNvPr id="22" name="Dikdörtgen 21"/>
          <p:cNvSpPr/>
          <p:nvPr/>
        </p:nvSpPr>
        <p:spPr>
          <a:xfrm>
            <a:off x="8238309" y="935390"/>
            <a:ext cx="796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 smtClean="0"/>
              <a:t>evSahibi</a:t>
            </a:r>
            <a:endParaRPr lang="tr-TR" sz="1400" dirty="0"/>
          </a:p>
        </p:txBody>
      </p:sp>
      <p:sp>
        <p:nvSpPr>
          <p:cNvPr id="23" name="Dikdörtgen 22"/>
          <p:cNvSpPr/>
          <p:nvPr/>
        </p:nvSpPr>
        <p:spPr>
          <a:xfrm>
            <a:off x="8205669" y="1473127"/>
            <a:ext cx="625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konuk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79251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30" y="2036022"/>
            <a:ext cx="5055479" cy="459719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" y="2190059"/>
            <a:ext cx="5668332" cy="428911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82212" y="833197"/>
            <a:ext cx="10922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 Verilen </a:t>
            </a:r>
            <a:r>
              <a:rPr lang="tr-TR" sz="2000" dirty="0" err="1" smtClean="0"/>
              <a:t>jsonCevabi</a:t>
            </a:r>
            <a:r>
              <a:rPr lang="tr-TR" sz="2000" dirty="0" smtClean="0"/>
              <a:t> </a:t>
            </a:r>
            <a:r>
              <a:rPr lang="tr-TR" sz="2000" dirty="0" err="1" smtClean="0"/>
              <a:t>stringinin</a:t>
            </a:r>
            <a:r>
              <a:rPr lang="tr-TR" sz="2000" dirty="0" smtClean="0"/>
              <a:t> gerçekten </a:t>
            </a:r>
            <a:r>
              <a:rPr lang="tr-TR" sz="2000" dirty="0" err="1" smtClean="0"/>
              <a:t>json</a:t>
            </a:r>
            <a:r>
              <a:rPr lang="tr-TR" sz="2000" dirty="0" smtClean="0"/>
              <a:t> formatında olmayabileceği veya eksik olabileceği için, otomatik olarak </a:t>
            </a:r>
            <a:r>
              <a:rPr lang="tr-TR" sz="2000" dirty="0" err="1" smtClean="0"/>
              <a:t>try-catch</a:t>
            </a:r>
            <a:r>
              <a:rPr lang="tr-TR" sz="2000" dirty="0" smtClean="0"/>
              <a:t> ifadesi içine almaya zorlar. Bu satırı alt-</a:t>
            </a:r>
            <a:r>
              <a:rPr lang="tr-TR" sz="2000" dirty="0" err="1" smtClean="0"/>
              <a:t>enter</a:t>
            </a:r>
            <a:r>
              <a:rPr lang="tr-TR" sz="2000" dirty="0" smtClean="0"/>
              <a:t> ile </a:t>
            </a:r>
            <a:r>
              <a:rPr lang="tr-TR" sz="2000" dirty="0" err="1" smtClean="0"/>
              <a:t>try-catch</a:t>
            </a:r>
            <a:r>
              <a:rPr lang="tr-TR" sz="2000" dirty="0" smtClean="0"/>
              <a:t> içine atalım.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45196" y="312530"/>
            <a:ext cx="8827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Parse</a:t>
            </a:r>
            <a:r>
              <a:rPr lang="tr-TR" sz="2000" dirty="0" smtClean="0"/>
              <a:t> işlemine, önce kök eleman olan JSON objesini elde ederek başlarız.</a:t>
            </a:r>
          </a:p>
          <a:p>
            <a:pPr algn="just"/>
            <a:endParaRPr lang="tr-TR" sz="2000" dirty="0" smtClean="0"/>
          </a:p>
        </p:txBody>
      </p:sp>
      <p:sp>
        <p:nvSpPr>
          <p:cNvPr id="6" name="Sağ Ok 5"/>
          <p:cNvSpPr/>
          <p:nvPr/>
        </p:nvSpPr>
        <p:spPr>
          <a:xfrm>
            <a:off x="5855380" y="4919457"/>
            <a:ext cx="1019525" cy="120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611290" y="5033554"/>
            <a:ext cx="3849189" cy="9814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752602" y="5510212"/>
            <a:ext cx="3906484" cy="2722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17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49699" y="251570"/>
            <a:ext cx="11393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Şimdi </a:t>
            </a:r>
            <a:r>
              <a:rPr lang="tr-TR" sz="2000" dirty="0"/>
              <a:t>‘</a:t>
            </a:r>
            <a:r>
              <a:rPr lang="tr-TR" sz="2000" b="1" dirty="0"/>
              <a:t>‘</a:t>
            </a:r>
            <a:r>
              <a:rPr lang="tr-TR" sz="2000" b="1" dirty="0" err="1"/>
              <a:t>matches</a:t>
            </a:r>
            <a:r>
              <a:rPr lang="tr-TR" sz="2000" b="1" dirty="0"/>
              <a:t>’’ </a:t>
            </a:r>
            <a:r>
              <a:rPr lang="tr-TR" sz="2000" dirty="0"/>
              <a:t>anahtarı ile erişilebilen  </a:t>
            </a:r>
            <a:r>
              <a:rPr lang="tr-TR" sz="2000" b="1" dirty="0" err="1" smtClean="0"/>
              <a:t>JSONArray</a:t>
            </a:r>
            <a:r>
              <a:rPr lang="tr-TR" sz="2000" dirty="0" err="1" smtClean="0"/>
              <a:t>’i</a:t>
            </a:r>
            <a:r>
              <a:rPr lang="tr-TR" sz="2000" dirty="0" smtClean="0"/>
              <a:t> elde edelim ve döngüye sokarak elemanlarına</a:t>
            </a:r>
          </a:p>
          <a:p>
            <a:pPr algn="just"/>
            <a:r>
              <a:rPr lang="tr-TR" sz="2000" dirty="0" smtClean="0"/>
              <a:t>( JSON objesine) erişelim.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algn="just"/>
            <a:endParaRPr lang="tr-TR" sz="20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501" y="1271754"/>
            <a:ext cx="4946486" cy="518332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591449" y="4451457"/>
            <a:ext cx="4296537" cy="656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758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si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15" y="974871"/>
            <a:ext cx="4990925" cy="5537229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449699" y="251570"/>
            <a:ext cx="113939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Şimdi de her elemanın içindeki </a:t>
            </a:r>
            <a:r>
              <a:rPr lang="tr-TR" sz="2000" b="1" dirty="0" smtClean="0"/>
              <a:t>‘’score1’’ </a:t>
            </a:r>
            <a:r>
              <a:rPr lang="tr-TR" sz="2000" dirty="0" smtClean="0"/>
              <a:t>ve </a:t>
            </a:r>
            <a:r>
              <a:rPr lang="tr-TR" sz="2000" b="1" dirty="0" smtClean="0"/>
              <a:t>‘’score2’’ </a:t>
            </a:r>
            <a:r>
              <a:rPr lang="tr-TR" sz="2000" dirty="0" smtClean="0"/>
              <a:t>anahtarları ile verilen değerleri elde edelim.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algn="just"/>
            <a:endParaRPr lang="tr-TR" sz="2000" dirty="0" smtClean="0"/>
          </a:p>
        </p:txBody>
      </p:sp>
      <p:sp>
        <p:nvSpPr>
          <p:cNvPr id="4" name="Dikdörtgen 3"/>
          <p:cNvSpPr/>
          <p:nvPr/>
        </p:nvSpPr>
        <p:spPr>
          <a:xfrm>
            <a:off x="7289074" y="3821255"/>
            <a:ext cx="4415166" cy="15345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6" y="1193376"/>
            <a:ext cx="2572246" cy="336716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91" y="1193376"/>
            <a:ext cx="2001626" cy="336716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75345" y="1709781"/>
            <a:ext cx="1347261" cy="1088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Düz Ok Bağlayıcısı 7"/>
          <p:cNvCxnSpPr/>
          <p:nvPr/>
        </p:nvCxnSpPr>
        <p:spPr>
          <a:xfrm flipH="1">
            <a:off x="4931269" y="2241004"/>
            <a:ext cx="670561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 flipH="1">
            <a:off x="5053274" y="2776581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H="1" flipV="1">
            <a:off x="4495926" y="3055256"/>
            <a:ext cx="1201697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H="1">
            <a:off x="4495927" y="3190238"/>
            <a:ext cx="1201696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/>
          <p:cNvSpPr/>
          <p:nvPr/>
        </p:nvSpPr>
        <p:spPr>
          <a:xfrm>
            <a:off x="5649896" y="2876959"/>
            <a:ext cx="496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gol1</a:t>
            </a:r>
            <a:endParaRPr lang="tr-TR" sz="1400" dirty="0"/>
          </a:p>
        </p:txBody>
      </p:sp>
      <p:sp>
        <p:nvSpPr>
          <p:cNvPr id="13" name="Dikdörtgen 12"/>
          <p:cNvSpPr/>
          <p:nvPr/>
        </p:nvSpPr>
        <p:spPr>
          <a:xfrm>
            <a:off x="5649896" y="3036349"/>
            <a:ext cx="496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gol2</a:t>
            </a:r>
            <a:endParaRPr lang="tr-TR" sz="1400" dirty="0"/>
          </a:p>
        </p:txBody>
      </p:sp>
      <p:sp>
        <p:nvSpPr>
          <p:cNvPr id="14" name="Dikdörtgen 13"/>
          <p:cNvSpPr/>
          <p:nvPr/>
        </p:nvSpPr>
        <p:spPr>
          <a:xfrm>
            <a:off x="5601829" y="2070405"/>
            <a:ext cx="796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 smtClean="0"/>
              <a:t>evSahibi</a:t>
            </a:r>
            <a:endParaRPr lang="tr-TR" sz="1400" dirty="0"/>
          </a:p>
        </p:txBody>
      </p:sp>
      <p:sp>
        <p:nvSpPr>
          <p:cNvPr id="15" name="Dikdörtgen 14"/>
          <p:cNvSpPr/>
          <p:nvPr/>
        </p:nvSpPr>
        <p:spPr>
          <a:xfrm>
            <a:off x="5569189" y="2608142"/>
            <a:ext cx="625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konuk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39902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Resim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623" y="1193376"/>
            <a:ext cx="4890598" cy="5491312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200933" y="123161"/>
            <a:ext cx="11393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Şimdi de dizinin her elemanının içindeki ‘’</a:t>
            </a:r>
            <a:r>
              <a:rPr lang="tr-TR" sz="2000" b="1" dirty="0" smtClean="0"/>
              <a:t>team1</a:t>
            </a:r>
            <a:r>
              <a:rPr lang="tr-TR" sz="2000" dirty="0" smtClean="0"/>
              <a:t>’’ ve ‘</a:t>
            </a:r>
            <a:r>
              <a:rPr lang="tr-TR" sz="2000" b="1" dirty="0" smtClean="0"/>
              <a:t>’team2</a:t>
            </a:r>
            <a:r>
              <a:rPr lang="tr-TR" sz="2000" dirty="0" smtClean="0"/>
              <a:t>’’ anahtar kelimeleri ile verilen JSON objelerini elde edelim ve bunların içindeki ‘</a:t>
            </a:r>
            <a:r>
              <a:rPr lang="tr-TR" sz="2000" b="1" dirty="0" smtClean="0"/>
              <a:t>’name</a:t>
            </a:r>
            <a:r>
              <a:rPr lang="tr-TR" sz="2000" dirty="0" smtClean="0"/>
              <a:t>’’ anahtar kelimeleri ile verilen </a:t>
            </a:r>
            <a:r>
              <a:rPr lang="tr-TR" sz="2000" dirty="0" err="1" smtClean="0"/>
              <a:t>Stringlere</a:t>
            </a:r>
            <a:r>
              <a:rPr lang="tr-TR" sz="2000" dirty="0" smtClean="0"/>
              <a:t> erişelim.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820025" y="4560543"/>
            <a:ext cx="3869196" cy="10014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6" y="1193376"/>
            <a:ext cx="2572246" cy="336716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334" y="1193376"/>
            <a:ext cx="2340883" cy="3937871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75345" y="1709781"/>
            <a:ext cx="1347261" cy="1088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Düz Ok Bağlayıcısı 7"/>
          <p:cNvCxnSpPr/>
          <p:nvPr/>
        </p:nvCxnSpPr>
        <p:spPr>
          <a:xfrm flipH="1">
            <a:off x="4913936" y="2395394"/>
            <a:ext cx="670561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 flipH="1">
            <a:off x="5044480" y="3062331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H="1" flipV="1">
            <a:off x="4330420" y="3356163"/>
            <a:ext cx="1201697" cy="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H="1">
            <a:off x="4330421" y="3566793"/>
            <a:ext cx="1201696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/>
          <p:cNvSpPr/>
          <p:nvPr/>
        </p:nvSpPr>
        <p:spPr>
          <a:xfrm>
            <a:off x="5641143" y="3202274"/>
            <a:ext cx="496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gol1</a:t>
            </a:r>
            <a:endParaRPr lang="tr-TR" sz="1400" dirty="0"/>
          </a:p>
        </p:txBody>
      </p:sp>
      <p:sp>
        <p:nvSpPr>
          <p:cNvPr id="13" name="Dikdörtgen 12"/>
          <p:cNvSpPr/>
          <p:nvPr/>
        </p:nvSpPr>
        <p:spPr>
          <a:xfrm>
            <a:off x="5634110" y="3413686"/>
            <a:ext cx="496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gol2</a:t>
            </a:r>
            <a:endParaRPr lang="tr-TR" sz="1400" dirty="0"/>
          </a:p>
        </p:txBody>
      </p:sp>
      <p:sp>
        <p:nvSpPr>
          <p:cNvPr id="14" name="Dikdörtgen 13"/>
          <p:cNvSpPr/>
          <p:nvPr/>
        </p:nvSpPr>
        <p:spPr>
          <a:xfrm>
            <a:off x="5655585" y="2240682"/>
            <a:ext cx="796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 smtClean="0"/>
              <a:t>evSahibi</a:t>
            </a:r>
            <a:endParaRPr lang="tr-TR" sz="1400" dirty="0"/>
          </a:p>
        </p:txBody>
      </p:sp>
      <p:sp>
        <p:nvSpPr>
          <p:cNvPr id="15" name="Dikdörtgen 14"/>
          <p:cNvSpPr/>
          <p:nvPr/>
        </p:nvSpPr>
        <p:spPr>
          <a:xfrm>
            <a:off x="5655585" y="2893952"/>
            <a:ext cx="6258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/>
              <a:t>konuk</a:t>
            </a:r>
            <a:endParaRPr lang="tr-TR" sz="1400" dirty="0"/>
          </a:p>
        </p:txBody>
      </p:sp>
      <p:sp>
        <p:nvSpPr>
          <p:cNvPr id="21" name="Dikdörtgen 20"/>
          <p:cNvSpPr/>
          <p:nvPr/>
        </p:nvSpPr>
        <p:spPr>
          <a:xfrm>
            <a:off x="1956753" y="5240504"/>
            <a:ext cx="4658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Son olarak, bu bilgilerden </a:t>
            </a:r>
            <a:r>
              <a:rPr lang="tr-TR" dirty="0" err="1" smtClean="0"/>
              <a:t>Karsilasma</a:t>
            </a:r>
            <a:r>
              <a:rPr lang="tr-TR" dirty="0" smtClean="0"/>
              <a:t> nesnesi</a:t>
            </a:r>
          </a:p>
          <a:p>
            <a:r>
              <a:rPr lang="tr-TR" dirty="0" smtClean="0"/>
              <a:t>haline getirip listeye ekleyelim.</a:t>
            </a:r>
            <a:endParaRPr lang="tr-TR" dirty="0"/>
          </a:p>
        </p:txBody>
      </p:sp>
      <p:cxnSp>
        <p:nvCxnSpPr>
          <p:cNvPr id="23" name="Düz Ok Bağlayıcısı 22"/>
          <p:cNvCxnSpPr/>
          <p:nvPr/>
        </p:nvCxnSpPr>
        <p:spPr>
          <a:xfrm>
            <a:off x="6615721" y="5460274"/>
            <a:ext cx="1282953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997478" y="203371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Bölüm 3.4</a:t>
            </a:r>
          </a:p>
          <a:p>
            <a:pPr algn="ctr"/>
            <a:endParaRPr lang="tr-TR" sz="4000" dirty="0">
              <a:solidFill>
                <a:schemeClr val="bg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err="1" smtClean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ListView</a:t>
            </a:r>
            <a:endParaRPr lang="tr-TR" sz="4000" dirty="0">
              <a:solidFill>
                <a:schemeClr val="bg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2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529243" y="678519"/>
            <a:ext cx="10875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Önceki bölümde elde ettiğimiz listeyi göstermek için activity_main.xml içerisine bir </a:t>
            </a:r>
            <a:r>
              <a:rPr lang="tr-TR" sz="2000" dirty="0" err="1" smtClean="0"/>
              <a:t>ListView</a:t>
            </a:r>
            <a:r>
              <a:rPr lang="tr-TR" sz="2000" dirty="0" smtClean="0"/>
              <a:t> ekleyip</a:t>
            </a:r>
          </a:p>
          <a:p>
            <a:pPr algn="just"/>
            <a:r>
              <a:rPr lang="tr-TR" sz="2000" dirty="0" smtClean="0"/>
              <a:t>(</a:t>
            </a:r>
            <a:r>
              <a:rPr lang="tr-TR" sz="2000" dirty="0" err="1" smtClean="0"/>
              <a:t>default</a:t>
            </a:r>
            <a:r>
              <a:rPr lang="tr-TR" sz="2000" dirty="0" smtClean="0"/>
              <a:t> gelen </a:t>
            </a:r>
            <a:r>
              <a:rPr lang="tr-TR" sz="2000" dirty="0" err="1" smtClean="0"/>
              <a:t>TextView’i</a:t>
            </a:r>
            <a:r>
              <a:rPr lang="tr-TR" sz="2000" dirty="0" smtClean="0"/>
              <a:t> silip) </a:t>
            </a:r>
            <a:r>
              <a:rPr lang="tr-TR" sz="2000" dirty="0" err="1" smtClean="0"/>
              <a:t>MainActivity.java’da</a:t>
            </a:r>
            <a:r>
              <a:rPr lang="tr-TR" sz="2000" dirty="0" smtClean="0"/>
              <a:t> tanıtırız.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2737385"/>
            <a:ext cx="5615448" cy="26254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4" y="2410818"/>
            <a:ext cx="5545408" cy="3313900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743899" y="2737385"/>
            <a:ext cx="2237445" cy="2141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7030A0"/>
              </a:solidFill>
            </a:endParaRPr>
          </a:p>
        </p:txBody>
      </p:sp>
      <p:sp>
        <p:nvSpPr>
          <p:cNvPr id="7" name="Yuvarlatılmış Dikdörtgen 6"/>
          <p:cNvSpPr/>
          <p:nvPr/>
        </p:nvSpPr>
        <p:spPr>
          <a:xfrm>
            <a:off x="1019721" y="3876676"/>
            <a:ext cx="3180803" cy="171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2460220" y="-35826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chemeClr val="bg2">
                    <a:lumMod val="25000"/>
                  </a:schemeClr>
                </a:solidFill>
              </a:rPr>
              <a:t>ListView</a:t>
            </a:r>
            <a:endParaRPr lang="tr-TR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4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4" y="1514148"/>
            <a:ext cx="10974332" cy="4686954"/>
          </a:xfrm>
          <a:prstGeom prst="rect">
            <a:avLst/>
          </a:prstGeom>
        </p:spPr>
      </p:pic>
      <p:sp>
        <p:nvSpPr>
          <p:cNvPr id="4" name="Yuvarlatılmış Dikdörtgen 3"/>
          <p:cNvSpPr/>
          <p:nvPr/>
        </p:nvSpPr>
        <p:spPr>
          <a:xfrm>
            <a:off x="1486446" y="4810125"/>
            <a:ext cx="10153870" cy="5714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Yuvarlatılmış Dikdörtgen 4"/>
          <p:cNvSpPr/>
          <p:nvPr/>
        </p:nvSpPr>
        <p:spPr>
          <a:xfrm>
            <a:off x="1076215" y="2152651"/>
            <a:ext cx="4419710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529243" y="678519"/>
            <a:ext cx="10875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Son olarak standart </a:t>
            </a:r>
            <a:r>
              <a:rPr lang="tr-TR" sz="2000" dirty="0" err="1" smtClean="0"/>
              <a:t>ArrayAdapter</a:t>
            </a:r>
            <a:r>
              <a:rPr lang="tr-TR" sz="2000" dirty="0" smtClean="0"/>
              <a:t> nesnesi oluşturarak  bunu </a:t>
            </a:r>
            <a:r>
              <a:rPr lang="tr-TR" sz="2000" dirty="0" err="1" smtClean="0"/>
              <a:t>listView’e</a:t>
            </a:r>
            <a:r>
              <a:rPr lang="tr-TR" sz="2000" dirty="0" smtClean="0"/>
              <a:t> atarız.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2172045" y="35899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chemeClr val="bg2">
                    <a:lumMod val="25000"/>
                  </a:schemeClr>
                </a:solidFill>
              </a:rPr>
              <a:t>ListView</a:t>
            </a:r>
            <a:endParaRPr lang="tr-TR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8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292632" y="2900331"/>
            <a:ext cx="442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Uygulamamızın son hali yandaki gibi olacaktır.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40561"/>
            <a:ext cx="3524250" cy="64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9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168928" y="201466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Bölüm 3.1</a:t>
            </a:r>
          </a:p>
          <a:p>
            <a:pPr algn="ctr"/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Uygulama İçinde Kayıtlı Dosyayı Okuma</a:t>
            </a:r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526972" y="1287001"/>
            <a:ext cx="5265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2534688" y="205113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Uygulama İçinde Kayıtlı Dosyayı Okuma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34621" y="1475928"/>
            <a:ext cx="114798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/>
              <a:t> </a:t>
            </a:r>
            <a:r>
              <a:rPr lang="tr-TR" sz="2000" dirty="0" smtClean="0"/>
              <a:t> Uygulama içinden erişeceğimiz dosyalar için, </a:t>
            </a:r>
            <a:r>
              <a:rPr lang="tr-TR" sz="2000" dirty="0" err="1" smtClean="0"/>
              <a:t>app</a:t>
            </a:r>
            <a:r>
              <a:rPr lang="tr-TR" sz="2000" dirty="0" smtClean="0"/>
              <a:t> klasörü içinde </a:t>
            </a:r>
            <a:r>
              <a:rPr lang="tr-TR" sz="2000" dirty="0" err="1" smtClean="0"/>
              <a:t>assets</a:t>
            </a:r>
            <a:r>
              <a:rPr lang="tr-TR" sz="2000" dirty="0" smtClean="0"/>
              <a:t> isimli bir klasör açıp ve dosyalarımızı bu klasöre ekliyoruz.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smtClean="0"/>
              <a:t>Bu örnekteki dosya İngiltere </a:t>
            </a:r>
            <a:r>
              <a:rPr lang="tr-TR" sz="2000" dirty="0" err="1" smtClean="0"/>
              <a:t>Premiere</a:t>
            </a:r>
            <a:r>
              <a:rPr lang="tr-TR" sz="2000" dirty="0" smtClean="0"/>
              <a:t> Ligi’nin 1. hafta sonuçlarını içeren  </a:t>
            </a:r>
            <a:r>
              <a:rPr lang="tr-TR" sz="2000" dirty="0" err="1" smtClean="0"/>
              <a:t>json</a:t>
            </a:r>
            <a:r>
              <a:rPr lang="tr-TR" sz="2000" dirty="0" smtClean="0"/>
              <a:t> formatındaki </a:t>
            </a:r>
            <a:r>
              <a:rPr lang="tr-TR" sz="2000" dirty="0" err="1"/>
              <a:t>epl_short.json</a:t>
            </a:r>
            <a:r>
              <a:rPr lang="tr-TR" sz="2000" dirty="0"/>
              <a:t> </a:t>
            </a:r>
            <a:r>
              <a:rPr lang="tr-TR" sz="2000" dirty="0" smtClean="0"/>
              <a:t>dosyasıdır.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778" y="4050589"/>
            <a:ext cx="5434288" cy="1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2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" y="2067431"/>
            <a:ext cx="4814056" cy="477410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84916" y="590103"/>
            <a:ext cx="114798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smtClean="0"/>
              <a:t>Dosya okuma işleminde daha önceki uygulamadakinden tek farkı dosya adıdır. Dolayısıyla, daha önce yazdığımız metodu (</a:t>
            </a:r>
            <a:r>
              <a:rPr lang="tr-TR" sz="2000" dirty="0" err="1" smtClean="0"/>
              <a:t>onCreate</a:t>
            </a:r>
            <a:r>
              <a:rPr lang="tr-TR" sz="2000" dirty="0" smtClean="0"/>
              <a:t> içerisinden) çağırabiliriz. Yalnız, bu kez </a:t>
            </a:r>
            <a:r>
              <a:rPr lang="tr-TR" sz="2000" dirty="0"/>
              <a:t>‘</a:t>
            </a:r>
            <a:r>
              <a:rPr lang="tr-TR" sz="2000" dirty="0" smtClean="0"/>
              <a:t>’</a:t>
            </a:r>
            <a:r>
              <a:rPr lang="tr-TR" sz="2000" dirty="0" err="1" smtClean="0"/>
              <a:t>epl_short.json</a:t>
            </a:r>
            <a:r>
              <a:rPr lang="tr-TR" sz="2000" dirty="0" smtClean="0"/>
              <a:t> </a:t>
            </a:r>
            <a:r>
              <a:rPr lang="tr-TR" sz="2000" dirty="0"/>
              <a:t>’’ </a:t>
            </a:r>
            <a:r>
              <a:rPr lang="tr-TR" sz="2000" dirty="0" smtClean="0"/>
              <a:t>dosya adını parametre olarak vererek çağırırız.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013792" y="3272135"/>
            <a:ext cx="51782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Metodun döndürdüğü </a:t>
            </a:r>
            <a:r>
              <a:rPr lang="tr-TR" dirty="0" err="1"/>
              <a:t>string’i</a:t>
            </a:r>
            <a:r>
              <a:rPr lang="tr-TR" dirty="0"/>
              <a:t> </a:t>
            </a:r>
            <a:r>
              <a:rPr lang="tr-TR" dirty="0" smtClean="0"/>
              <a:t>daha önce yaptığımız gibi </a:t>
            </a:r>
            <a:r>
              <a:rPr lang="tr-TR" dirty="0" err="1" smtClean="0"/>
              <a:t>jsonCevabi</a:t>
            </a:r>
            <a:r>
              <a:rPr lang="tr-TR" dirty="0" smtClean="0"/>
              <a:t> </a:t>
            </a:r>
            <a:r>
              <a:rPr lang="tr-TR" dirty="0"/>
              <a:t>isimli bir değişkene atayalım.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293962" y="3164305"/>
            <a:ext cx="3950898" cy="215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997478" y="203371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Bölüm 3.2</a:t>
            </a:r>
          </a:p>
          <a:p>
            <a:pPr algn="ctr"/>
            <a:endParaRPr lang="tr-TR" sz="4000" dirty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Sınıf Tasarımı</a:t>
            </a:r>
            <a:endParaRPr lang="tr-TR" sz="4000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5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305378" y="789041"/>
            <a:ext cx="113012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Uygulama tasarımında; </a:t>
            </a:r>
            <a:r>
              <a:rPr lang="tr-TR" dirty="0" err="1" smtClean="0"/>
              <a:t>ListView’in</a:t>
            </a:r>
            <a:r>
              <a:rPr lang="tr-TR" dirty="0" smtClean="0"/>
              <a:t> her satırında göstereceğimiz bilgileri ele alalım. Bunlar </a:t>
            </a:r>
            <a:r>
              <a:rPr lang="tr-TR" dirty="0" err="1" smtClean="0"/>
              <a:t>jsonCevabi</a:t>
            </a:r>
            <a:r>
              <a:rPr lang="tr-TR" dirty="0" smtClean="0"/>
              <a:t> içinde yer alan</a:t>
            </a:r>
          </a:p>
          <a:p>
            <a:r>
              <a:rPr lang="tr-TR" dirty="0" err="1" smtClean="0"/>
              <a:t>parsing</a:t>
            </a:r>
            <a:r>
              <a:rPr lang="tr-TR" dirty="0" smtClean="0"/>
              <a:t> işlemi sonucunda elde edeceğimiz bilgilerdir. Bu dört bilgiye göre bir sınıf tasarlayıp, bu bilgileri sınıfımızdan </a:t>
            </a:r>
          </a:p>
          <a:p>
            <a:r>
              <a:rPr lang="tr-TR" dirty="0" smtClean="0"/>
              <a:t>nesneler ile temsil edebiliriz.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Bunun için </a:t>
            </a:r>
            <a:r>
              <a:rPr lang="tr-TR" dirty="0" err="1" smtClean="0"/>
              <a:t>Karsilasma</a:t>
            </a:r>
            <a:r>
              <a:rPr lang="tr-TR" dirty="0" smtClean="0"/>
              <a:t> isminde bir sınıf tanımlayalım. Bu sınıfın iki tane </a:t>
            </a:r>
            <a:r>
              <a:rPr lang="tr-TR" dirty="0" err="1" smtClean="0"/>
              <a:t>String</a:t>
            </a:r>
            <a:r>
              <a:rPr lang="tr-TR" dirty="0" smtClean="0"/>
              <a:t>, iki tane </a:t>
            </a:r>
            <a:r>
              <a:rPr lang="tr-TR" dirty="0" err="1" smtClean="0"/>
              <a:t>int</a:t>
            </a:r>
            <a:r>
              <a:rPr lang="tr-TR" dirty="0" smtClean="0"/>
              <a:t> değişkeni olacaktır.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378413" y="5149818"/>
            <a:ext cx="5681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Ayrıca standart adaptör kullanırsak her satırda, </a:t>
            </a:r>
            <a:r>
              <a:rPr lang="tr-TR" dirty="0" smtClean="0"/>
              <a:t>nesneyi</a:t>
            </a:r>
          </a:p>
          <a:p>
            <a:r>
              <a:rPr lang="tr-TR" dirty="0" smtClean="0"/>
              <a:t> </a:t>
            </a:r>
            <a:r>
              <a:rPr lang="tr-TR" dirty="0" err="1"/>
              <a:t>toString</a:t>
            </a:r>
            <a:r>
              <a:rPr lang="tr-TR" dirty="0"/>
              <a:t> metoduna göre yazdıracaktır. Buna göre </a:t>
            </a:r>
            <a:r>
              <a:rPr lang="tr-TR" dirty="0" err="1"/>
              <a:t>toString</a:t>
            </a:r>
            <a:endParaRPr lang="tr-TR" dirty="0"/>
          </a:p>
          <a:p>
            <a:r>
              <a:rPr lang="tr-TR" dirty="0"/>
              <a:t>metodunu </a:t>
            </a:r>
            <a:r>
              <a:rPr lang="tr-TR" dirty="0" err="1"/>
              <a:t>override</a:t>
            </a:r>
            <a:r>
              <a:rPr lang="tr-TR" dirty="0"/>
              <a:t> edelim.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422629" y="81155"/>
            <a:ext cx="29847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sz="4000" dirty="0">
                <a:solidFill>
                  <a:srgbClr val="00B050"/>
                </a:solidFill>
                <a:latin typeface="Garamond" panose="02020404030301010803" pitchFamily="18" charset="0"/>
              </a:rPr>
              <a:t>Sınıf Tasarımı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3" y="2843905"/>
            <a:ext cx="6059237" cy="36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997478" y="203371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Bölüm 3.3</a:t>
            </a:r>
          </a:p>
          <a:p>
            <a:pPr algn="ctr"/>
            <a:endParaRPr lang="tr-TR" sz="4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Json</a:t>
            </a:r>
            <a:r>
              <a:rPr lang="tr-TR" sz="4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Ayıklama</a:t>
            </a:r>
            <a:endParaRPr lang="tr-TR" sz="4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2" y="3404753"/>
            <a:ext cx="5938788" cy="328951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22" y="661554"/>
            <a:ext cx="5208914" cy="2670442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329264" y="146062"/>
            <a:ext cx="1137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Garamond" panose="02020404030301010803" pitchFamily="18" charset="0"/>
              </a:rPr>
              <a:t>Önce </a:t>
            </a:r>
            <a:r>
              <a:rPr lang="tr-TR" sz="2000" dirty="0" err="1" smtClean="0">
                <a:latin typeface="Garamond" panose="02020404030301010803" pitchFamily="18" charset="0"/>
              </a:rPr>
              <a:t>listView’de</a:t>
            </a:r>
            <a:r>
              <a:rPr lang="tr-TR" sz="2000" dirty="0" smtClean="0">
                <a:latin typeface="Garamond" panose="02020404030301010803" pitchFamily="18" charset="0"/>
              </a:rPr>
              <a:t> göstereceğimiz </a:t>
            </a:r>
            <a:r>
              <a:rPr lang="tr-TR" sz="2000" dirty="0" err="1" smtClean="0">
                <a:latin typeface="Garamond" panose="02020404030301010803" pitchFamily="18" charset="0"/>
              </a:rPr>
              <a:t>Karsilasma</a:t>
            </a:r>
            <a:r>
              <a:rPr lang="tr-TR" sz="2000" dirty="0" smtClean="0">
                <a:latin typeface="Garamond" panose="02020404030301010803" pitchFamily="18" charset="0"/>
              </a:rPr>
              <a:t> nesneleri için önce bir </a:t>
            </a:r>
            <a:r>
              <a:rPr lang="tr-TR" sz="2000" dirty="0" err="1" smtClean="0">
                <a:latin typeface="Garamond" panose="02020404030301010803" pitchFamily="18" charset="0"/>
              </a:rPr>
              <a:t>ArrayList</a:t>
            </a:r>
            <a:r>
              <a:rPr lang="tr-TR" sz="2000" dirty="0" smtClean="0">
                <a:latin typeface="Garamond" panose="02020404030301010803" pitchFamily="18" charset="0"/>
              </a:rPr>
              <a:t> deklare edelim.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0" y="3618350"/>
            <a:ext cx="6036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Önceki uygulamada olduğu gibi; yine </a:t>
            </a:r>
            <a:r>
              <a:rPr lang="tr-TR" sz="2000" dirty="0">
                <a:latin typeface="Garamond" panose="02020404030301010803" pitchFamily="18" charset="0"/>
              </a:rPr>
              <a:t>kodumuzu sade ve daha okunabilir hale getirmek için </a:t>
            </a:r>
            <a:r>
              <a:rPr lang="tr-TR" sz="2000" dirty="0" err="1">
                <a:latin typeface="Garamond" panose="02020404030301010803" pitchFamily="18" charset="0"/>
              </a:rPr>
              <a:t>json</a:t>
            </a:r>
            <a:r>
              <a:rPr lang="tr-TR" sz="2000" dirty="0">
                <a:latin typeface="Garamond" panose="02020404030301010803" pitchFamily="18" charset="0"/>
              </a:rPr>
              <a:t> ayıklama işlemlerini bir metot içerisinde toplayabilir ve </a:t>
            </a:r>
            <a:r>
              <a:rPr lang="tr-TR" sz="2000" dirty="0" smtClean="0">
                <a:latin typeface="Garamond" panose="02020404030301010803" pitchFamily="18" charset="0"/>
              </a:rPr>
              <a:t> bu yardımcı metodu da </a:t>
            </a:r>
            <a:r>
              <a:rPr lang="tr-TR" sz="2000" dirty="0" err="1" smtClean="0">
                <a:latin typeface="Garamond" panose="02020404030301010803" pitchFamily="18" charset="0"/>
              </a:rPr>
              <a:t>onCreate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>
                <a:latin typeface="Garamond" panose="02020404030301010803" pitchFamily="18" charset="0"/>
              </a:rPr>
              <a:t>metodundan çağırabiliriz</a:t>
            </a:r>
            <a:r>
              <a:rPr lang="tr-TR" sz="2000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tr-TR" sz="2000" dirty="0" smtClean="0">
                <a:latin typeface="Garamond" panose="02020404030301010803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 </a:t>
            </a:r>
            <a:r>
              <a:rPr lang="tr-TR" sz="2000" dirty="0">
                <a:latin typeface="Garamond" panose="02020404030301010803" pitchFamily="18" charset="0"/>
              </a:rPr>
              <a:t>yardımcı metodun adı </a:t>
            </a:r>
            <a:r>
              <a:rPr lang="tr-TR" sz="2000" dirty="0" err="1">
                <a:latin typeface="Garamond" panose="02020404030301010803" pitchFamily="18" charset="0"/>
              </a:rPr>
              <a:t>jsonAyikla</a:t>
            </a:r>
            <a:r>
              <a:rPr lang="tr-TR" sz="2000" dirty="0">
                <a:latin typeface="Garamond" panose="02020404030301010803" pitchFamily="18" charset="0"/>
              </a:rPr>
              <a:t> olsun. Bu metoda ayıklama yapmak istediğimiz </a:t>
            </a:r>
            <a:r>
              <a:rPr lang="tr-TR" sz="2000" dirty="0" err="1">
                <a:latin typeface="Garamond" panose="02020404030301010803" pitchFamily="18" charset="0"/>
              </a:rPr>
              <a:t>Stringi</a:t>
            </a:r>
            <a:r>
              <a:rPr lang="tr-TR" sz="2000" dirty="0">
                <a:latin typeface="Garamond" panose="02020404030301010803" pitchFamily="18" charset="0"/>
              </a:rPr>
              <a:t> verip(</a:t>
            </a:r>
            <a:r>
              <a:rPr lang="tr-TR" sz="2000" dirty="0" err="1">
                <a:latin typeface="Garamond" panose="02020404030301010803" pitchFamily="18" charset="0"/>
              </a:rPr>
              <a:t>jsonCevabi</a:t>
            </a:r>
            <a:r>
              <a:rPr lang="tr-TR" sz="2000" dirty="0">
                <a:latin typeface="Garamond" panose="02020404030301010803" pitchFamily="18" charset="0"/>
              </a:rPr>
              <a:t>), karşılığında bir </a:t>
            </a:r>
            <a:r>
              <a:rPr lang="tr-TR" sz="2000" dirty="0" err="1">
                <a:latin typeface="Garamond" panose="02020404030301010803" pitchFamily="18" charset="0"/>
              </a:rPr>
              <a:t>ArrayList</a:t>
            </a:r>
            <a:r>
              <a:rPr lang="tr-TR" sz="2000" dirty="0">
                <a:latin typeface="Garamond" panose="02020404030301010803" pitchFamily="18" charset="0"/>
              </a:rPr>
              <a:t> alabiliriz. Bu </a:t>
            </a:r>
            <a:r>
              <a:rPr lang="tr-TR" sz="2000" dirty="0" err="1" smtClean="0">
                <a:latin typeface="Garamond" panose="02020404030301010803" pitchFamily="18" charset="0"/>
              </a:rPr>
              <a:t>ArrayList’i</a:t>
            </a:r>
            <a:r>
              <a:rPr lang="tr-TR" sz="2000" dirty="0" smtClean="0">
                <a:latin typeface="Garamond" panose="02020404030301010803" pitchFamily="18" charset="0"/>
              </a:rPr>
              <a:t> de, </a:t>
            </a:r>
            <a:r>
              <a:rPr lang="tr-TR" sz="2000" dirty="0" err="1" smtClean="0">
                <a:latin typeface="Garamond" panose="02020404030301010803" pitchFamily="18" charset="0"/>
              </a:rPr>
              <a:t>macListesi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>
                <a:latin typeface="Garamond" panose="02020404030301010803" pitchFamily="18" charset="0"/>
              </a:rPr>
              <a:t>değişkenimize atayabiliriz.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888413" y="830798"/>
            <a:ext cx="3735346" cy="221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6736593" y="4638369"/>
            <a:ext cx="2164059" cy="1419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6472363" y="5313870"/>
            <a:ext cx="5719638" cy="1245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277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53848" y="47378"/>
            <a:ext cx="115072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Dosyayı okuduktan, sonra dosyanın içindeki her karşılaşmaya ilişkin istediğimiz dört özellik olan </a:t>
            </a:r>
            <a:r>
              <a:rPr lang="tr-TR" sz="2000" i="1" dirty="0" smtClean="0"/>
              <a:t>ev sahibi takımın adı, konuk takımın adı, ev sahibi takımın attığı gol </a:t>
            </a:r>
            <a:r>
              <a:rPr lang="tr-TR" sz="2000" dirty="0" smtClean="0"/>
              <a:t>ve</a:t>
            </a:r>
            <a:r>
              <a:rPr lang="tr-TR" sz="2000" i="1" dirty="0" smtClean="0"/>
              <a:t> konuk takımın attığı gol </a:t>
            </a:r>
            <a:r>
              <a:rPr lang="tr-TR" sz="2000" dirty="0" smtClean="0"/>
              <a:t>bilgilerini, tanımladığımız </a:t>
            </a:r>
            <a:r>
              <a:rPr lang="tr-TR" sz="2000" dirty="0" err="1" smtClean="0"/>
              <a:t>Karsilasma</a:t>
            </a:r>
            <a:r>
              <a:rPr lang="tr-TR" sz="2000" dirty="0" smtClean="0"/>
              <a:t> sınıfından nesneler haline getirip bir </a:t>
            </a:r>
            <a:r>
              <a:rPr lang="tr-TR" sz="2000" dirty="0" err="1" smtClean="0"/>
              <a:t>ArrayList</a:t>
            </a:r>
            <a:r>
              <a:rPr lang="tr-TR" sz="2000" dirty="0" smtClean="0"/>
              <a:t> içinde saklayalım. </a:t>
            </a:r>
          </a:p>
          <a:p>
            <a:pPr algn="just"/>
            <a:r>
              <a:rPr lang="tr-TR" sz="2000" dirty="0" smtClean="0"/>
              <a:t>      Sonuçta bu </a:t>
            </a:r>
            <a:r>
              <a:rPr lang="tr-TR" sz="2000" dirty="0" err="1" smtClean="0"/>
              <a:t>ArrayList’i</a:t>
            </a:r>
            <a:r>
              <a:rPr lang="tr-TR" sz="2000" dirty="0" smtClean="0"/>
              <a:t> </a:t>
            </a:r>
            <a:r>
              <a:rPr lang="tr-TR" sz="2000" dirty="0" err="1" smtClean="0"/>
              <a:t>ListView’de</a:t>
            </a:r>
            <a:r>
              <a:rPr lang="tr-TR" sz="2000" dirty="0" smtClean="0"/>
              <a:t> göstereceğiz.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bilgileri çıkarabilmek için JSON </a:t>
            </a:r>
            <a:r>
              <a:rPr lang="tr-TR" sz="2000" dirty="0" err="1" smtClean="0"/>
              <a:t>parsing</a:t>
            </a:r>
            <a:r>
              <a:rPr lang="tr-TR" sz="2000" dirty="0" smtClean="0"/>
              <a:t> işlemini yapmamız gerekir.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5459929" y="2757848"/>
            <a:ext cx="66649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Dosya yapısına bakarsak kök elemanın bir JSON nesnesi olduğunuz görürüz.</a:t>
            </a:r>
          </a:p>
          <a:p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Bu dizinin iki elemanı vardır. Bunlar:</a:t>
            </a:r>
          </a:p>
          <a:p>
            <a:r>
              <a:rPr lang="tr-TR" sz="2000" dirty="0" smtClean="0"/>
              <a:t>	</a:t>
            </a:r>
            <a:r>
              <a:rPr lang="tr-TR" sz="2000" b="1" dirty="0" smtClean="0"/>
              <a:t>‘’name’’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 smtClean="0"/>
              <a:t>String</a:t>
            </a:r>
            <a:endParaRPr lang="tr-TR" sz="2000" b="1" dirty="0" smtClean="0"/>
          </a:p>
          <a:p>
            <a:r>
              <a:rPr lang="tr-TR" sz="2000" dirty="0"/>
              <a:t>	</a:t>
            </a:r>
            <a:r>
              <a:rPr lang="tr-TR" sz="2000" dirty="0" smtClean="0"/>
              <a:t>‘</a:t>
            </a:r>
            <a:r>
              <a:rPr lang="tr-TR" sz="2000" b="1" dirty="0" smtClean="0"/>
              <a:t>‘</a:t>
            </a:r>
            <a:r>
              <a:rPr lang="tr-TR" sz="2000" b="1" dirty="0" err="1" smtClean="0"/>
              <a:t>matches</a:t>
            </a:r>
            <a:r>
              <a:rPr lang="tr-TR" sz="2000" b="1" dirty="0" smtClean="0"/>
              <a:t>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 smtClean="0"/>
              <a:t>JSONArray</a:t>
            </a:r>
            <a:endParaRPr lang="tr-TR" sz="2000" b="1" dirty="0" smtClean="0"/>
          </a:p>
          <a:p>
            <a:endParaRPr lang="tr-TR" sz="2000" dirty="0"/>
          </a:p>
          <a:p>
            <a:pPr algn="just"/>
            <a:r>
              <a:rPr lang="tr-TR" sz="2000" b="1" dirty="0"/>
              <a:t>‘‘</a:t>
            </a:r>
            <a:r>
              <a:rPr lang="tr-TR" sz="2000" b="1" dirty="0" err="1"/>
              <a:t>matches</a:t>
            </a:r>
            <a:r>
              <a:rPr lang="tr-TR" sz="2000" b="1" dirty="0"/>
              <a:t>’’ </a:t>
            </a:r>
            <a:r>
              <a:rPr lang="tr-TR" sz="2000" dirty="0"/>
              <a:t>anahtarı ile erişilebilen </a:t>
            </a:r>
            <a:r>
              <a:rPr lang="tr-TR" sz="2000" dirty="0" smtClean="0"/>
              <a:t> </a:t>
            </a:r>
            <a:r>
              <a:rPr lang="tr-TR" sz="2000" b="1" dirty="0" err="1" smtClean="0"/>
              <a:t>JSONArray</a:t>
            </a:r>
            <a:r>
              <a:rPr lang="tr-TR" sz="2000" dirty="0" err="1"/>
              <a:t>’in</a:t>
            </a:r>
            <a:r>
              <a:rPr lang="tr-TR" sz="2000" dirty="0"/>
              <a:t> her bir</a:t>
            </a:r>
          </a:p>
          <a:p>
            <a:pPr algn="just"/>
            <a:r>
              <a:rPr lang="tr-TR" sz="2000" dirty="0" smtClean="0"/>
              <a:t>elemanı </a:t>
            </a:r>
            <a:r>
              <a:rPr lang="tr-TR" sz="2000" dirty="0"/>
              <a:t>ise bir </a:t>
            </a:r>
            <a:r>
              <a:rPr lang="tr-TR" sz="2000" dirty="0" err="1" smtClean="0"/>
              <a:t>JSONObject’dir</a:t>
            </a:r>
            <a:r>
              <a:rPr lang="tr-TR" sz="2000" dirty="0" smtClean="0"/>
              <a:t>. Bu JSON nesnelerin her biri</a:t>
            </a:r>
          </a:p>
          <a:p>
            <a:pPr algn="just"/>
            <a:r>
              <a:rPr lang="tr-TR" sz="2000" dirty="0" smtClean="0"/>
              <a:t>bir maça ilişkin bilgiler içermektedir. Biz her birini, içerdiği bilgilerden (daha önce belirlediğimiz) 4’ünü kullanarak,  </a:t>
            </a:r>
            <a:r>
              <a:rPr lang="tr-TR" sz="2000" dirty="0" err="1" smtClean="0"/>
              <a:t>Karsilasma</a:t>
            </a:r>
            <a:r>
              <a:rPr lang="tr-TR" sz="2000" dirty="0" smtClean="0"/>
              <a:t> nesnesi haline getireceğiz.</a:t>
            </a:r>
            <a:endParaRPr lang="tr-TR" sz="2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4" y="2050349"/>
            <a:ext cx="2678048" cy="480765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14" y="3030583"/>
            <a:ext cx="2275223" cy="382741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914" y="2067750"/>
            <a:ext cx="2520101" cy="51592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396004" y="3220377"/>
            <a:ext cx="442751" cy="1007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3469284" y="3364317"/>
            <a:ext cx="442751" cy="1007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82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577</Words>
  <Application>Microsoft Office PowerPoint</Application>
  <PresentationFormat>Geniş ekran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56</cp:revision>
  <dcterms:created xsi:type="dcterms:W3CDTF">2020-02-28T18:44:44Z</dcterms:created>
  <dcterms:modified xsi:type="dcterms:W3CDTF">2020-03-03T14:22:32Z</dcterms:modified>
</cp:coreProperties>
</file>