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56" r:id="rId4"/>
    <p:sldId id="260" r:id="rId5"/>
    <p:sldId id="257" r:id="rId6"/>
    <p:sldId id="267" r:id="rId7"/>
    <p:sldId id="258" r:id="rId8"/>
    <p:sldId id="270" r:id="rId9"/>
    <p:sldId id="259" r:id="rId10"/>
    <p:sldId id="272" r:id="rId11"/>
    <p:sldId id="281" r:id="rId12"/>
    <p:sldId id="261" r:id="rId13"/>
    <p:sldId id="265" r:id="rId14"/>
    <p:sldId id="275" r:id="rId15"/>
    <p:sldId id="263" r:id="rId16"/>
    <p:sldId id="274" r:id="rId17"/>
    <p:sldId id="266" r:id="rId18"/>
    <p:sldId id="262" r:id="rId19"/>
    <p:sldId id="279" r:id="rId20"/>
    <p:sldId id="278" r:id="rId21"/>
    <p:sldId id="280" r:id="rId2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211-1805-4E0C-A57F-86E2290BF186}" type="datetimeFigureOut">
              <a:rPr lang="tr-TR" smtClean="0"/>
              <a:t>23.03.2020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ADEB-659F-447F-B0FD-3FA39FCCB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019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211-1805-4E0C-A57F-86E2290BF186}" type="datetimeFigureOut">
              <a:rPr lang="tr-TR" smtClean="0"/>
              <a:t>23.03.2020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ADEB-659F-447F-B0FD-3FA39FCCB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192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211-1805-4E0C-A57F-86E2290BF186}" type="datetimeFigureOut">
              <a:rPr lang="tr-TR" smtClean="0"/>
              <a:t>23.03.2020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ADEB-659F-447F-B0FD-3FA39FCCB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308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211-1805-4E0C-A57F-86E2290BF186}" type="datetimeFigureOut">
              <a:rPr lang="tr-TR" smtClean="0"/>
              <a:t>23.03.2020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ADEB-659F-447F-B0FD-3FA39FCCB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212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211-1805-4E0C-A57F-86E2290BF186}" type="datetimeFigureOut">
              <a:rPr lang="tr-TR" smtClean="0"/>
              <a:t>23.03.2020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ADEB-659F-447F-B0FD-3FA39FCCB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66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211-1805-4E0C-A57F-86E2290BF186}" type="datetimeFigureOut">
              <a:rPr lang="tr-TR" smtClean="0"/>
              <a:t>23.03.2020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ADEB-659F-447F-B0FD-3FA39FCCB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851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211-1805-4E0C-A57F-86E2290BF186}" type="datetimeFigureOut">
              <a:rPr lang="tr-TR" smtClean="0"/>
              <a:t>23.03.2020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ADEB-659F-447F-B0FD-3FA39FCCB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21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211-1805-4E0C-A57F-86E2290BF186}" type="datetimeFigureOut">
              <a:rPr lang="tr-TR" smtClean="0"/>
              <a:t>23.03.2020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ADEB-659F-447F-B0FD-3FA39FCCB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183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211-1805-4E0C-A57F-86E2290BF186}" type="datetimeFigureOut">
              <a:rPr lang="tr-TR" smtClean="0"/>
              <a:t>23.03.2020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ADEB-659F-447F-B0FD-3FA39FCCB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51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211-1805-4E0C-A57F-86E2290BF186}" type="datetimeFigureOut">
              <a:rPr lang="tr-TR" smtClean="0"/>
              <a:t>23.03.2020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ADEB-659F-447F-B0FD-3FA39FCCB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755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211-1805-4E0C-A57F-86E2290BF186}" type="datetimeFigureOut">
              <a:rPr lang="tr-TR" smtClean="0"/>
              <a:t>23.03.2020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ADEB-659F-447F-B0FD-3FA39FCCB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586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44211-1805-4E0C-A57F-86E2290BF186}" type="datetimeFigureOut">
              <a:rPr lang="tr-TR" smtClean="0"/>
              <a:t>23.03.2020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9ADEB-659F-447F-B0FD-3FA39FCCB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737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913" y="356277"/>
            <a:ext cx="3962953" cy="6611273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913025" y="1355149"/>
            <a:ext cx="43259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Bu bölümde Uygulama3 çözümü verilecektir.</a:t>
            </a:r>
          </a:p>
          <a:p>
            <a:r>
              <a:rPr lang="tr-TR" dirty="0"/>
              <a:t>U</a:t>
            </a:r>
            <a:r>
              <a:rPr lang="tr-TR" dirty="0" smtClean="0"/>
              <a:t>ygulamanın </a:t>
            </a:r>
            <a:r>
              <a:rPr lang="tr-TR" dirty="0" smtClean="0"/>
              <a:t>son hali sağdaki gibi olacaktır.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20291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19" y="1605063"/>
            <a:ext cx="10299664" cy="4666342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408069" y="120499"/>
            <a:ext cx="115050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7b-  </a:t>
            </a:r>
            <a:r>
              <a:rPr lang="tr-TR" dirty="0" smtClean="0"/>
              <a:t>Deklare ettiğimiz değişkenler </a:t>
            </a:r>
            <a:r>
              <a:rPr lang="tr-TR" dirty="0"/>
              <a:t>için gerekli </a:t>
            </a:r>
            <a:r>
              <a:rPr lang="tr-TR" dirty="0" smtClean="0"/>
              <a:t>aşağıdaki işlemleri tamamladığımızda uygulamamız şöyle </a:t>
            </a:r>
            <a:r>
              <a:rPr lang="tr-TR" dirty="0"/>
              <a:t>gibi görünmelidir</a:t>
            </a:r>
            <a:r>
              <a:rPr lang="tr-T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spinner’ı</a:t>
            </a:r>
            <a:r>
              <a:rPr lang="tr-TR" dirty="0" smtClean="0"/>
              <a:t> </a:t>
            </a:r>
            <a:r>
              <a:rPr lang="tr-TR" dirty="0" err="1"/>
              <a:t>id’si</a:t>
            </a:r>
            <a:r>
              <a:rPr lang="tr-TR" dirty="0"/>
              <a:t> ile </a:t>
            </a:r>
            <a:r>
              <a:rPr lang="tr-TR" dirty="0" smtClean="0"/>
              <a:t>tanıtma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adaptörü </a:t>
            </a:r>
            <a:r>
              <a:rPr lang="tr-TR" dirty="0"/>
              <a:t>oluşturma 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spinner’a</a:t>
            </a:r>
            <a:r>
              <a:rPr lang="tr-TR" dirty="0" smtClean="0"/>
              <a:t> </a:t>
            </a:r>
            <a:r>
              <a:rPr lang="tr-TR" dirty="0"/>
              <a:t>adaptörü </a:t>
            </a:r>
            <a:r>
              <a:rPr lang="tr-TR" dirty="0" smtClean="0"/>
              <a:t>atama</a:t>
            </a:r>
            <a:endParaRPr lang="tr-TR" dirty="0" smtClean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970" y="590019"/>
            <a:ext cx="2321778" cy="3923269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759125" y="3752491"/>
            <a:ext cx="4080294" cy="2242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 8"/>
          <p:cNvSpPr/>
          <p:nvPr/>
        </p:nvSpPr>
        <p:spPr>
          <a:xfrm>
            <a:off x="759125" y="4718649"/>
            <a:ext cx="9666558" cy="4099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0511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000663" y="1906437"/>
            <a:ext cx="1050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2. Kısım: </a:t>
            </a:r>
            <a:r>
              <a:rPr lang="tr-TR" sz="4000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Karsilasma</a:t>
            </a:r>
            <a:r>
              <a:rPr lang="tr-TR" sz="40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</a:t>
            </a:r>
            <a:r>
              <a:rPr lang="tr-TR" sz="4000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sıfının</a:t>
            </a:r>
            <a:r>
              <a:rPr lang="tr-TR" sz="40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tanımlanması</a:t>
            </a:r>
            <a:endParaRPr lang="tr-TR" sz="4000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622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438" y="1255678"/>
            <a:ext cx="7097115" cy="3915321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593783" y="290271"/>
            <a:ext cx="110044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8-ListView’de </a:t>
            </a:r>
            <a:r>
              <a:rPr lang="tr-TR" dirty="0" smtClean="0"/>
              <a:t>her satırı dikkate alırsak, her satırda 4 bilgi gösterilmektedir. Buna göre </a:t>
            </a:r>
            <a:r>
              <a:rPr lang="tr-TR" dirty="0" err="1" smtClean="0"/>
              <a:t>ListView’de</a:t>
            </a:r>
            <a:r>
              <a:rPr lang="tr-TR" dirty="0" smtClean="0"/>
              <a:t> </a:t>
            </a:r>
            <a:r>
              <a:rPr lang="tr-TR" dirty="0" smtClean="0"/>
              <a:t>her satırdaki </a:t>
            </a:r>
            <a:endParaRPr lang="tr-TR" dirty="0" smtClean="0"/>
          </a:p>
          <a:p>
            <a:r>
              <a:rPr lang="tr-TR" dirty="0"/>
              <a:t>b</a:t>
            </a:r>
            <a:r>
              <a:rPr lang="tr-TR" dirty="0" smtClean="0"/>
              <a:t>ilgileri nesneler içinde saklamak </a:t>
            </a:r>
            <a:r>
              <a:rPr lang="tr-TR" dirty="0" smtClean="0"/>
              <a:t>için aşağıdaki sınıfı </a:t>
            </a:r>
            <a:r>
              <a:rPr lang="tr-TR" dirty="0" smtClean="0"/>
              <a:t>tanımlıyoruz.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68708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1000663" y="1906437"/>
            <a:ext cx="105069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3. Kısım: </a:t>
            </a:r>
            <a:r>
              <a:rPr lang="tr-TR" sz="4000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spinner’da</a:t>
            </a:r>
            <a:r>
              <a:rPr lang="tr-TR" sz="40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seçilen haftaya göre</a:t>
            </a:r>
          </a:p>
          <a:p>
            <a:pPr algn="ctr"/>
            <a:r>
              <a:rPr lang="tr-TR" sz="4000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ListView’de</a:t>
            </a:r>
            <a:r>
              <a:rPr lang="tr-TR" sz="40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maçların gösterilmesi</a:t>
            </a:r>
            <a:endParaRPr lang="tr-TR" sz="4000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411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136" y="1710278"/>
            <a:ext cx="7675262" cy="5116841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317738" y="186754"/>
            <a:ext cx="11603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9-  </a:t>
            </a:r>
            <a:r>
              <a:rPr lang="tr-TR" dirty="0" err="1" smtClean="0"/>
              <a:t>Spinner’a</a:t>
            </a:r>
            <a:r>
              <a:rPr lang="tr-TR" dirty="0" smtClean="0"/>
              <a:t> dinleyici atamak için </a:t>
            </a:r>
            <a:r>
              <a:rPr lang="tr-TR" dirty="0" err="1" smtClean="0"/>
              <a:t>setOnItem</a:t>
            </a:r>
            <a:r>
              <a:rPr lang="tr-TR" dirty="0" err="1" smtClean="0"/>
              <a:t>SelectedListener</a:t>
            </a:r>
            <a:r>
              <a:rPr lang="tr-TR" dirty="0" smtClean="0"/>
              <a:t> metodunu kullanırız. </a:t>
            </a:r>
            <a:endParaRPr lang="tr-TR" dirty="0"/>
          </a:p>
          <a:p>
            <a:r>
              <a:rPr lang="tr-TR" dirty="0" smtClean="0"/>
              <a:t>Parantez içerisinde bizden dinleyici beklenmektedir. Bunun için Anonim sınıf tanımlayıp, bu sınıftan bir nesne oluşturuyoruz ( </a:t>
            </a:r>
            <a:r>
              <a:rPr lang="tr-TR" sz="1200" dirty="0" err="1" smtClean="0"/>
              <a:t>new</a:t>
            </a:r>
            <a:r>
              <a:rPr lang="tr-TR" sz="1200" dirty="0" smtClean="0"/>
              <a:t> yazdıktan sonra O yazınca otomatik tamamlama ile gelecektir.) </a:t>
            </a:r>
            <a:r>
              <a:rPr lang="tr-TR" dirty="0"/>
              <a:t>Dinleyicinin </a:t>
            </a:r>
            <a:r>
              <a:rPr lang="tr-TR" b="1" dirty="0" err="1"/>
              <a:t>onItemSelected</a:t>
            </a:r>
            <a:r>
              <a:rPr lang="tr-TR" dirty="0"/>
              <a:t> metodunu kullanacağız. Bu metot bize seçilen elemanın indeksini </a:t>
            </a:r>
            <a:r>
              <a:rPr lang="tr-TR" b="1" dirty="0" err="1"/>
              <a:t>position</a:t>
            </a:r>
            <a:r>
              <a:rPr lang="tr-TR" dirty="0"/>
              <a:t> </a:t>
            </a:r>
            <a:r>
              <a:rPr lang="tr-TR" dirty="0" smtClean="0"/>
              <a:t>değişkeni </a:t>
            </a:r>
            <a:r>
              <a:rPr lang="tr-TR" dirty="0"/>
              <a:t>ile vermektedir. 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2078968" y="4451230"/>
            <a:ext cx="5969478" cy="12422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5465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80" y="2752781"/>
            <a:ext cx="5811061" cy="2181529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849" y="2170838"/>
            <a:ext cx="2876951" cy="4629796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452544" y="197300"/>
            <a:ext cx="110044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10a-ListView </a:t>
            </a:r>
            <a:r>
              <a:rPr lang="tr-TR" dirty="0" smtClean="0"/>
              <a:t>için </a:t>
            </a:r>
            <a:r>
              <a:rPr lang="tr-TR" dirty="0" smtClean="0"/>
              <a:t> gereken değişkenler olan </a:t>
            </a:r>
          </a:p>
          <a:p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Ayıklayacağımız </a:t>
            </a:r>
            <a:r>
              <a:rPr lang="tr-TR" dirty="0" err="1" smtClean="0"/>
              <a:t>Karsilasma</a:t>
            </a:r>
            <a:r>
              <a:rPr lang="tr-TR" dirty="0" smtClean="0"/>
              <a:t> nesnelerinin içerecek </a:t>
            </a:r>
            <a:r>
              <a:rPr lang="tr-TR" dirty="0" err="1" smtClean="0"/>
              <a:t>ArrayList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Bu listedeki nesneleri göstereceğiz </a:t>
            </a:r>
            <a:r>
              <a:rPr lang="tr-TR" dirty="0" err="1" smtClean="0"/>
              <a:t>ListView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Listemizi </a:t>
            </a:r>
            <a:r>
              <a:rPr lang="tr-TR" dirty="0" err="1" smtClean="0"/>
              <a:t>ListView’de</a:t>
            </a:r>
            <a:r>
              <a:rPr lang="tr-TR" dirty="0" smtClean="0"/>
              <a:t> gösterebilmek için standart bir </a:t>
            </a:r>
            <a:r>
              <a:rPr lang="tr-TR" dirty="0" err="1" smtClean="0"/>
              <a:t>ArrayAdapter</a:t>
            </a:r>
            <a:r>
              <a:rPr lang="tr-TR" dirty="0" smtClean="0"/>
              <a:t>    deklare edelim.</a:t>
            </a:r>
            <a:endParaRPr lang="tr-TR" dirty="0"/>
          </a:p>
          <a:p>
            <a:r>
              <a:rPr lang="tr-TR" dirty="0" smtClean="0"/>
              <a:t>  </a:t>
            </a:r>
            <a:r>
              <a:rPr lang="tr-TR" sz="1400" dirty="0" smtClean="0"/>
              <a:t>Bu </a:t>
            </a:r>
            <a:r>
              <a:rPr lang="tr-TR" sz="1400" dirty="0" err="1" smtClean="0"/>
              <a:t>ListView</a:t>
            </a:r>
            <a:r>
              <a:rPr lang="tr-TR" sz="1400" dirty="0" smtClean="0"/>
              <a:t> sonraki adımda, </a:t>
            </a:r>
            <a:r>
              <a:rPr lang="tr-TR" sz="1400" dirty="0" err="1" smtClean="0"/>
              <a:t>spinner</a:t>
            </a:r>
            <a:r>
              <a:rPr lang="tr-TR" sz="1400" dirty="0" smtClean="0"/>
              <a:t>  ile ilişkilendirilecektir </a:t>
            </a:r>
            <a:r>
              <a:rPr lang="tr-TR" sz="1400" dirty="0" smtClean="0"/>
              <a:t>(Sonraki </a:t>
            </a:r>
            <a:r>
              <a:rPr lang="tr-TR" sz="1400" dirty="0" err="1" smtClean="0"/>
              <a:t>slaytı</a:t>
            </a:r>
            <a:r>
              <a:rPr lang="tr-TR" sz="1400" dirty="0" smtClean="0"/>
              <a:t> </a:t>
            </a:r>
            <a:r>
              <a:rPr lang="tr-TR" sz="1400" dirty="0" smtClean="0"/>
              <a:t>inceleyiniz</a:t>
            </a:r>
            <a:r>
              <a:rPr lang="tr-TR" sz="1400" dirty="0" smtClean="0"/>
              <a:t>.)</a:t>
            </a:r>
            <a:endParaRPr lang="tr-TR" sz="1400" dirty="0"/>
          </a:p>
        </p:txBody>
      </p:sp>
      <p:sp>
        <p:nvSpPr>
          <p:cNvPr id="5" name="Dikdörtgen 4"/>
          <p:cNvSpPr/>
          <p:nvPr/>
        </p:nvSpPr>
        <p:spPr>
          <a:xfrm>
            <a:off x="828851" y="4227477"/>
            <a:ext cx="5185918" cy="706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1260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7" y="69011"/>
            <a:ext cx="8290401" cy="6788989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3640348" y="180884"/>
            <a:ext cx="845676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10b-  Şimdi d</a:t>
            </a:r>
            <a:r>
              <a:rPr lang="tr-TR" dirty="0" smtClean="0"/>
              <a:t>eklare ettiğimiz değişkenler </a:t>
            </a:r>
            <a:r>
              <a:rPr lang="tr-TR" dirty="0"/>
              <a:t>için gerekli </a:t>
            </a:r>
            <a:r>
              <a:rPr lang="tr-TR" dirty="0" smtClean="0"/>
              <a:t>aşağıdaki atamaları yapacağız.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200" dirty="0" err="1" smtClean="0"/>
              <a:t>ListView’i</a:t>
            </a:r>
            <a:r>
              <a:rPr lang="tr-TR" sz="1200" dirty="0" smtClean="0"/>
              <a:t> </a:t>
            </a:r>
            <a:r>
              <a:rPr lang="tr-TR" sz="1200" dirty="0" err="1"/>
              <a:t>id’si</a:t>
            </a:r>
            <a:r>
              <a:rPr lang="tr-TR" sz="1200" dirty="0"/>
              <a:t> ile </a:t>
            </a:r>
            <a:r>
              <a:rPr lang="tr-TR" sz="1200" dirty="0" smtClean="0"/>
              <a:t>tanıtma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200" dirty="0" err="1" smtClean="0"/>
              <a:t>macListesi’ni</a:t>
            </a:r>
            <a:r>
              <a:rPr lang="tr-TR" sz="1200" dirty="0" smtClean="0"/>
              <a:t> oluşturma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200" dirty="0" smtClean="0"/>
              <a:t>adaptörü oluşturma 	</a:t>
            </a:r>
            <a:r>
              <a:rPr lang="tr-TR" sz="1200" dirty="0"/>
              <a:t> </a:t>
            </a:r>
            <a:r>
              <a:rPr lang="tr-TR" sz="1200" dirty="0" smtClean="0"/>
              <a:t>                    </a:t>
            </a:r>
            <a:r>
              <a:rPr lang="tr-TR" sz="1200" b="1" dirty="0" smtClean="0"/>
              <a:t>Bu </a:t>
            </a:r>
            <a:r>
              <a:rPr lang="tr-TR" sz="1200" b="1" dirty="0"/>
              <a:t>üç adımı dinleyicinin içinde yapacağız</a:t>
            </a:r>
            <a:r>
              <a:rPr lang="tr-TR" sz="1200" dirty="0"/>
              <a:t>. </a:t>
            </a:r>
            <a:r>
              <a:rPr lang="tr-TR" sz="1200" dirty="0" smtClean="0"/>
              <a:t>Çünkü </a:t>
            </a:r>
            <a:r>
              <a:rPr lang="tr-TR" sz="1200" dirty="0" err="1"/>
              <a:t>macListesi’ni</a:t>
            </a:r>
            <a:r>
              <a:rPr lang="tr-TR" sz="1200" dirty="0"/>
              <a:t> (</a:t>
            </a:r>
            <a:r>
              <a:rPr lang="tr-TR" sz="1200" dirty="0" err="1"/>
              <a:t>position</a:t>
            </a:r>
            <a:r>
              <a:rPr lang="tr-TR" sz="1200" dirty="0"/>
              <a:t> </a:t>
            </a:r>
            <a:r>
              <a:rPr lang="tr-TR" sz="1200" dirty="0" err="1"/>
              <a:t>listView’e</a:t>
            </a:r>
            <a:r>
              <a:rPr lang="tr-TR" sz="1200" dirty="0"/>
              <a:t> adaptörü </a:t>
            </a:r>
            <a:endParaRPr lang="tr-T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200" dirty="0" smtClean="0"/>
              <a:t> </a:t>
            </a:r>
            <a:r>
              <a:rPr lang="tr-TR" sz="1200" dirty="0" err="1" smtClean="0"/>
              <a:t>ListView’e</a:t>
            </a:r>
            <a:r>
              <a:rPr lang="tr-TR" sz="1200" dirty="0" smtClean="0"/>
              <a:t> adaptörü atama    </a:t>
            </a:r>
            <a:r>
              <a:rPr lang="tr-TR" sz="1200" dirty="0"/>
              <a:t> </a:t>
            </a:r>
            <a:r>
              <a:rPr lang="tr-TR" sz="1200" dirty="0" smtClean="0"/>
              <a:t>           değerinin </a:t>
            </a:r>
            <a:r>
              <a:rPr lang="tr-TR" sz="1200" dirty="0"/>
              <a:t>bize söylediği) </a:t>
            </a:r>
            <a:r>
              <a:rPr lang="tr-TR" sz="1200" dirty="0" smtClean="0"/>
              <a:t>seçilen haftaya göre ayıklayacağız.</a:t>
            </a:r>
            <a:endParaRPr lang="tr-TR" sz="1200" dirty="0" smtClean="0"/>
          </a:p>
        </p:txBody>
      </p:sp>
      <p:sp>
        <p:nvSpPr>
          <p:cNvPr id="4" name="Sağ Ayraç 3"/>
          <p:cNvSpPr/>
          <p:nvPr/>
        </p:nvSpPr>
        <p:spPr>
          <a:xfrm>
            <a:off x="5711046" y="728163"/>
            <a:ext cx="500332" cy="5607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526928" y="2619905"/>
            <a:ext cx="2975397" cy="1923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1067516" y="4428576"/>
            <a:ext cx="7284891" cy="522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5038726" y="5023084"/>
            <a:ext cx="6819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b="1" dirty="0" err="1" smtClean="0"/>
              <a:t>position</a:t>
            </a:r>
            <a:r>
              <a:rPr lang="tr-TR" dirty="0" smtClean="0"/>
              <a:t> </a:t>
            </a:r>
            <a:r>
              <a:rPr lang="tr-TR" dirty="0"/>
              <a:t>ile </a:t>
            </a:r>
            <a:r>
              <a:rPr lang="tr-TR" dirty="0" err="1"/>
              <a:t>macJsonAyikla</a:t>
            </a:r>
            <a:r>
              <a:rPr lang="tr-TR" dirty="0"/>
              <a:t> metodunu </a:t>
            </a:r>
            <a:r>
              <a:rPr lang="tr-TR" dirty="0" smtClean="0"/>
              <a:t>çağırıp </a:t>
            </a:r>
            <a:r>
              <a:rPr lang="tr-TR" dirty="0" err="1" smtClean="0"/>
              <a:t>spinner’dan</a:t>
            </a:r>
            <a:r>
              <a:rPr lang="tr-TR" dirty="0" smtClean="0"/>
              <a:t> </a:t>
            </a:r>
            <a:r>
              <a:rPr lang="tr-TR" dirty="0"/>
              <a:t>seçilen   haftanın   maçlarını ayıklayacağız. </a:t>
            </a:r>
            <a:endParaRPr lang="tr-TR" dirty="0" smtClean="0"/>
          </a:p>
          <a:p>
            <a:pPr algn="just"/>
            <a:endParaRPr lang="tr-T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smtClean="0"/>
              <a:t>Henüz </a:t>
            </a:r>
            <a:r>
              <a:rPr lang="tr-TR" dirty="0" err="1"/>
              <a:t>macJsonAyikla</a:t>
            </a:r>
            <a:r>
              <a:rPr lang="tr-TR" dirty="0"/>
              <a:t> metodunuz olmadığı için altı kırmızı olup, hata verecektir(alt-</a:t>
            </a:r>
            <a:r>
              <a:rPr lang="tr-TR" dirty="0" err="1"/>
              <a:t>enter’a</a:t>
            </a:r>
            <a:r>
              <a:rPr lang="tr-TR" dirty="0"/>
              <a:t> basıp bu metodu oluşturunuz). </a:t>
            </a:r>
            <a:r>
              <a:rPr lang="tr-TR" dirty="0" err="1"/>
              <a:t>macJsonAyiklama’ya</a:t>
            </a:r>
            <a:r>
              <a:rPr lang="tr-TR" dirty="0"/>
              <a:t> ilişkin sonraki </a:t>
            </a:r>
            <a:r>
              <a:rPr lang="tr-TR" dirty="0" err="1"/>
              <a:t>slaytı</a:t>
            </a:r>
            <a:r>
              <a:rPr lang="tr-TR" dirty="0"/>
              <a:t> inceleyiniz!</a:t>
            </a:r>
          </a:p>
          <a:p>
            <a:endParaRPr lang="tr-TR" sz="1200" dirty="0" smtClean="0"/>
          </a:p>
        </p:txBody>
      </p:sp>
    </p:spTree>
    <p:extLst>
      <p:ext uri="{BB962C8B-B14F-4D97-AF65-F5344CB8AC3E}">
        <p14:creationId xmlns:p14="http://schemas.microsoft.com/office/powerpoint/2010/main" val="4179194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88635" y="173270"/>
            <a:ext cx="9822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11a- </a:t>
            </a:r>
            <a:r>
              <a:rPr lang="tr-TR" dirty="0" smtClean="0"/>
              <a:t>Son adımda </a:t>
            </a:r>
            <a:r>
              <a:rPr lang="tr-TR" dirty="0" err="1" smtClean="0"/>
              <a:t>macJsonAyiklama</a:t>
            </a:r>
            <a:r>
              <a:rPr lang="tr-TR" dirty="0"/>
              <a:t> </a:t>
            </a:r>
            <a:r>
              <a:rPr lang="tr-TR" dirty="0" smtClean="0"/>
              <a:t>metodunu </a:t>
            </a:r>
            <a:r>
              <a:rPr lang="tr-TR" dirty="0" smtClean="0"/>
              <a:t>tamamlamamız </a:t>
            </a:r>
            <a:r>
              <a:rPr lang="tr-TR" dirty="0" smtClean="0"/>
              <a:t>gerekmektedir. Sonraki </a:t>
            </a:r>
            <a:r>
              <a:rPr lang="tr-TR" dirty="0" err="1" smtClean="0"/>
              <a:t>slaytı</a:t>
            </a:r>
            <a:r>
              <a:rPr lang="tr-TR" dirty="0" smtClean="0"/>
              <a:t> inceleyiniz.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945" y="1431984"/>
            <a:ext cx="7493645" cy="27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24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0" y="39853"/>
            <a:ext cx="3200847" cy="6801799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3838757" y="501750"/>
            <a:ext cx="80829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 </a:t>
            </a:r>
            <a:r>
              <a:rPr lang="tr-TR" dirty="0" err="1" smtClean="0"/>
              <a:t>Spinner</a:t>
            </a:r>
            <a:r>
              <a:rPr lang="tr-TR" dirty="0" smtClean="0"/>
              <a:t> </a:t>
            </a:r>
            <a:r>
              <a:rPr lang="tr-TR" dirty="0"/>
              <a:t>ile seçilen hafta </a:t>
            </a:r>
            <a:r>
              <a:rPr lang="tr-TR" sz="2400" dirty="0" smtClean="0"/>
              <a:t>(</a:t>
            </a:r>
            <a:r>
              <a:rPr lang="tr-TR" sz="2400" b="1" dirty="0" err="1" smtClean="0">
                <a:solidFill>
                  <a:srgbClr val="FF0000"/>
                </a:solidFill>
              </a:rPr>
              <a:t>position</a:t>
            </a:r>
            <a:r>
              <a:rPr lang="tr-TR" sz="2400" dirty="0" smtClean="0"/>
              <a:t>)  </a:t>
            </a:r>
            <a:r>
              <a:rPr lang="tr-TR" b="1" dirty="0" err="1" smtClean="0"/>
              <a:t>rounds</a:t>
            </a:r>
            <a:r>
              <a:rPr lang="tr-TR" dirty="0" smtClean="0"/>
              <a:t> JSON dizisinin bir JSON objesine denk düşmektedir. </a:t>
            </a:r>
          </a:p>
          <a:p>
            <a:r>
              <a:rPr lang="tr-TR" dirty="0" smtClean="0"/>
              <a:t>Örneğin ilk hafta seçilmiş (</a:t>
            </a:r>
            <a:r>
              <a:rPr lang="tr-TR" dirty="0" err="1" smtClean="0"/>
              <a:t>position</a:t>
            </a:r>
            <a:r>
              <a:rPr lang="tr-TR" dirty="0" smtClean="0"/>
              <a:t> 0) olsun bu, </a:t>
            </a:r>
            <a:r>
              <a:rPr lang="tr-TR" dirty="0" err="1" smtClean="0"/>
              <a:t>rounds</a:t>
            </a:r>
            <a:r>
              <a:rPr lang="tr-TR" dirty="0" smtClean="0"/>
              <a:t> JSON dizisinin (</a:t>
            </a:r>
            <a:r>
              <a:rPr lang="tr-TR" dirty="0" err="1" smtClean="0"/>
              <a:t>roundsJO</a:t>
            </a:r>
            <a:r>
              <a:rPr lang="tr-TR" dirty="0" smtClean="0"/>
              <a:t> diyelim) yeşil çerçeve içine alınmış olan JSON objesi olacaktır. O halde,  </a:t>
            </a:r>
            <a:r>
              <a:rPr lang="tr-TR" dirty="0" err="1" smtClean="0"/>
              <a:t>roundsJO’nun</a:t>
            </a:r>
            <a:endParaRPr lang="tr-TR" dirty="0" smtClean="0"/>
          </a:p>
          <a:p>
            <a:r>
              <a:rPr lang="tr-TR" dirty="0" err="1" smtClean="0"/>
              <a:t>position</a:t>
            </a:r>
            <a:r>
              <a:rPr lang="tr-TR" dirty="0" smtClean="0"/>
              <a:t>. elemanını elde etmemiz gerekir.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Sonra, seçilen haftayı temsil eden bu JSON objesinin içindeki  ‘</a:t>
            </a:r>
            <a:r>
              <a:rPr lang="tr-TR" b="1" dirty="0" smtClean="0"/>
              <a:t>’</a:t>
            </a:r>
            <a:r>
              <a:rPr lang="tr-TR" b="1" dirty="0" err="1" smtClean="0"/>
              <a:t>matches</a:t>
            </a:r>
            <a:r>
              <a:rPr lang="tr-TR" dirty="0" smtClean="0"/>
              <a:t>’’ anahtarı ile verilen JSON dizisini elde </a:t>
            </a:r>
            <a:r>
              <a:rPr lang="tr-TR" dirty="0" smtClean="0"/>
              <a:t>etmeliyiz</a:t>
            </a:r>
            <a:r>
              <a:rPr lang="tr-TR" dirty="0" smtClean="0"/>
              <a:t>. </a:t>
            </a:r>
          </a:p>
          <a:p>
            <a:endParaRPr lang="tr-TR" dirty="0"/>
          </a:p>
          <a:p>
            <a:r>
              <a:rPr lang="tr-TR" dirty="0" smtClean="0"/>
              <a:t>Bu noktaya kadar izlediğimiz yol şöyledir.</a:t>
            </a:r>
            <a:endParaRPr lang="tr-TR" dirty="0" smtClean="0"/>
          </a:p>
        </p:txBody>
      </p:sp>
      <p:sp>
        <p:nvSpPr>
          <p:cNvPr id="11" name="Dikdörtgen 10"/>
          <p:cNvSpPr/>
          <p:nvPr/>
        </p:nvSpPr>
        <p:spPr>
          <a:xfrm>
            <a:off x="431321" y="690113"/>
            <a:ext cx="2673829" cy="548208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3" name="Düz Ok Bağlayıcısı 12"/>
          <p:cNvCxnSpPr/>
          <p:nvPr/>
        </p:nvCxnSpPr>
        <p:spPr>
          <a:xfrm flipH="1">
            <a:off x="3442390" y="779403"/>
            <a:ext cx="5003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Düz Ok Bağlayıcısı 16"/>
          <p:cNvCxnSpPr/>
          <p:nvPr/>
        </p:nvCxnSpPr>
        <p:spPr>
          <a:xfrm flipH="1" flipV="1">
            <a:off x="1785672" y="1293965"/>
            <a:ext cx="2157049" cy="84916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Dikdörtgen 21"/>
          <p:cNvSpPr/>
          <p:nvPr/>
        </p:nvSpPr>
        <p:spPr>
          <a:xfrm>
            <a:off x="815195" y="1180209"/>
            <a:ext cx="970474" cy="15688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Dikdörtgen 20"/>
          <p:cNvSpPr/>
          <p:nvPr/>
        </p:nvSpPr>
        <p:spPr>
          <a:xfrm>
            <a:off x="3442390" y="3216315"/>
            <a:ext cx="86549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b="1" dirty="0" err="1"/>
              <a:t>kokJO</a:t>
            </a:r>
            <a:r>
              <a:rPr lang="tr-TR" sz="1400" dirty="0"/>
              <a:t>: </a:t>
            </a:r>
            <a:r>
              <a:rPr lang="tr-TR" sz="1400" dirty="0" err="1"/>
              <a:t>JSONObject</a:t>
            </a:r>
            <a:r>
              <a:rPr lang="tr-TR" sz="1400" dirty="0">
                <a:sym typeface="Wingdings" panose="05000000000000000000" pitchFamily="2" charset="2"/>
              </a:rPr>
              <a:t>  </a:t>
            </a:r>
            <a:r>
              <a:rPr lang="tr-TR" sz="1400" b="1" dirty="0" err="1">
                <a:sym typeface="Wingdings" panose="05000000000000000000" pitchFamily="2" charset="2"/>
              </a:rPr>
              <a:t>roundsJA</a:t>
            </a:r>
            <a:r>
              <a:rPr lang="tr-TR" sz="1400" dirty="0">
                <a:sym typeface="Wingdings" panose="05000000000000000000" pitchFamily="2" charset="2"/>
              </a:rPr>
              <a:t>: </a:t>
            </a:r>
            <a:r>
              <a:rPr lang="tr-TR" sz="1400" dirty="0" err="1">
                <a:sym typeface="Wingdings" panose="05000000000000000000" pitchFamily="2" charset="2"/>
              </a:rPr>
              <a:t>JSONArray</a:t>
            </a:r>
            <a:r>
              <a:rPr lang="tr-TR" sz="1400" dirty="0">
                <a:sym typeface="Wingdings" panose="05000000000000000000" pitchFamily="2" charset="2"/>
              </a:rPr>
              <a:t>   </a:t>
            </a:r>
            <a:r>
              <a:rPr lang="tr-TR" sz="1400" b="1" dirty="0"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ym typeface="Wingdings" panose="05000000000000000000" pitchFamily="2" charset="2"/>
              </a:rPr>
              <a:t>position</a:t>
            </a:r>
            <a:r>
              <a:rPr lang="tr-TR" sz="1400" dirty="0" smtClean="0">
                <a:sym typeface="Wingdings" panose="05000000000000000000" pitchFamily="2" charset="2"/>
              </a:rPr>
              <a:t>. </a:t>
            </a:r>
            <a:r>
              <a:rPr lang="tr-TR" sz="1400" dirty="0" smtClean="0">
                <a:sym typeface="Wingdings" panose="05000000000000000000" pitchFamily="2" charset="2"/>
              </a:rPr>
              <a:t>Eleman olan </a:t>
            </a:r>
            <a:r>
              <a:rPr lang="tr-TR" sz="1400" b="1" dirty="0" err="1" smtClean="0">
                <a:sym typeface="Wingdings" panose="05000000000000000000" pitchFamily="2" charset="2"/>
              </a:rPr>
              <a:t>roundJO</a:t>
            </a:r>
            <a:r>
              <a:rPr lang="tr-TR" sz="1400" dirty="0" err="1" smtClean="0">
                <a:sym typeface="Wingdings" panose="05000000000000000000" pitchFamily="2" charset="2"/>
              </a:rPr>
              <a:t>:JSONObject</a:t>
            </a:r>
            <a:r>
              <a:rPr lang="tr-TR" sz="1400" dirty="0" smtClean="0">
                <a:sym typeface="Wingdings" panose="05000000000000000000" pitchFamily="2" charset="2"/>
              </a:rPr>
              <a:t> </a:t>
            </a:r>
            <a:r>
              <a:rPr lang="tr-TR" sz="1400" b="1" dirty="0" err="1" smtClean="0">
                <a:sym typeface="Wingdings" panose="05000000000000000000" pitchFamily="2" charset="2"/>
              </a:rPr>
              <a:t>matchesJA</a:t>
            </a:r>
            <a:r>
              <a:rPr lang="tr-TR" sz="1400" dirty="0" smtClean="0">
                <a:sym typeface="Wingdings" panose="05000000000000000000" pitchFamily="2" charset="2"/>
              </a:rPr>
              <a:t>: </a:t>
            </a:r>
            <a:r>
              <a:rPr lang="tr-TR" sz="1400" dirty="0" err="1" smtClean="0">
                <a:sym typeface="Wingdings" panose="05000000000000000000" pitchFamily="2" charset="2"/>
              </a:rPr>
              <a:t>JSONArray</a:t>
            </a:r>
            <a:endParaRPr lang="tr-TR" sz="1400" dirty="0"/>
          </a:p>
        </p:txBody>
      </p:sp>
      <p:pic>
        <p:nvPicPr>
          <p:cNvPr id="20" name="Resim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438" y="3776933"/>
            <a:ext cx="6001588" cy="2495898"/>
          </a:xfrm>
          <a:prstGeom prst="rect">
            <a:avLst/>
          </a:prstGeom>
        </p:spPr>
      </p:pic>
      <p:sp>
        <p:nvSpPr>
          <p:cNvPr id="25" name="Dikdörtgen 24"/>
          <p:cNvSpPr/>
          <p:nvPr/>
        </p:nvSpPr>
        <p:spPr>
          <a:xfrm>
            <a:off x="5778730" y="5998"/>
            <a:ext cx="241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11b-  </a:t>
            </a:r>
            <a:r>
              <a:rPr lang="tr-TR" dirty="0" err="1" smtClean="0"/>
              <a:t>macJsonAyiklama</a:t>
            </a:r>
            <a:r>
              <a:rPr lang="tr-TR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59938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0" y="39853"/>
            <a:ext cx="3200847" cy="6801799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1500996" y="2311879"/>
            <a:ext cx="1371600" cy="1811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1500995" y="3217653"/>
            <a:ext cx="1561382" cy="2231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1334219" y="3697857"/>
            <a:ext cx="692989" cy="1581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 8"/>
          <p:cNvSpPr/>
          <p:nvPr/>
        </p:nvSpPr>
        <p:spPr>
          <a:xfrm>
            <a:off x="1334218" y="3935948"/>
            <a:ext cx="692989" cy="1581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/>
          <p:cNvSpPr/>
          <p:nvPr/>
        </p:nvSpPr>
        <p:spPr>
          <a:xfrm>
            <a:off x="431321" y="690113"/>
            <a:ext cx="2941607" cy="55467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Dikdörtgen 21"/>
          <p:cNvSpPr/>
          <p:nvPr/>
        </p:nvSpPr>
        <p:spPr>
          <a:xfrm>
            <a:off x="815195" y="1180209"/>
            <a:ext cx="970474" cy="15688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Dikdörtgen 25"/>
          <p:cNvSpPr/>
          <p:nvPr/>
        </p:nvSpPr>
        <p:spPr>
          <a:xfrm>
            <a:off x="1078301" y="1388853"/>
            <a:ext cx="535289" cy="204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Dikdörtgen 26"/>
          <p:cNvSpPr/>
          <p:nvPr/>
        </p:nvSpPr>
        <p:spPr>
          <a:xfrm>
            <a:off x="1078300" y="4131442"/>
            <a:ext cx="535289" cy="17313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Dikdörtgen 27"/>
          <p:cNvSpPr/>
          <p:nvPr/>
        </p:nvSpPr>
        <p:spPr>
          <a:xfrm>
            <a:off x="1066572" y="5482730"/>
            <a:ext cx="535289" cy="17313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Dikdörtgen 28"/>
          <p:cNvSpPr/>
          <p:nvPr/>
        </p:nvSpPr>
        <p:spPr>
          <a:xfrm>
            <a:off x="1091014" y="4598603"/>
            <a:ext cx="535289" cy="17313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Dikdörtgen 29"/>
          <p:cNvSpPr/>
          <p:nvPr/>
        </p:nvSpPr>
        <p:spPr>
          <a:xfrm>
            <a:off x="1066573" y="4821418"/>
            <a:ext cx="535289" cy="17313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Dikdörtgen 30"/>
          <p:cNvSpPr/>
          <p:nvPr/>
        </p:nvSpPr>
        <p:spPr>
          <a:xfrm>
            <a:off x="1066573" y="5041854"/>
            <a:ext cx="535289" cy="17313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Dikdörtgen 31"/>
          <p:cNvSpPr/>
          <p:nvPr/>
        </p:nvSpPr>
        <p:spPr>
          <a:xfrm>
            <a:off x="1078299" y="5267702"/>
            <a:ext cx="535289" cy="17313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/>
          <p:cNvSpPr/>
          <p:nvPr/>
        </p:nvSpPr>
        <p:spPr>
          <a:xfrm>
            <a:off x="1091014" y="4371795"/>
            <a:ext cx="535289" cy="17313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/>
          <p:cNvSpPr/>
          <p:nvPr/>
        </p:nvSpPr>
        <p:spPr>
          <a:xfrm>
            <a:off x="1066571" y="5715960"/>
            <a:ext cx="535289" cy="17313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Dikdörtgen 34"/>
          <p:cNvSpPr/>
          <p:nvPr/>
        </p:nvSpPr>
        <p:spPr>
          <a:xfrm>
            <a:off x="1079960" y="5963783"/>
            <a:ext cx="535289" cy="17313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6" name="Düz Ok Bağlayıcısı 35"/>
          <p:cNvCxnSpPr>
            <a:endCxn id="5" idx="3"/>
          </p:cNvCxnSpPr>
          <p:nvPr/>
        </p:nvCxnSpPr>
        <p:spPr>
          <a:xfrm flipH="1" flipV="1">
            <a:off x="2872596" y="2402457"/>
            <a:ext cx="1488303" cy="2052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Düz Ok Bağlayıcısı 38"/>
          <p:cNvCxnSpPr/>
          <p:nvPr/>
        </p:nvCxnSpPr>
        <p:spPr>
          <a:xfrm flipH="1" flipV="1">
            <a:off x="3005045" y="3416747"/>
            <a:ext cx="1250654" cy="12105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Düz Ok Bağlayıcısı 41"/>
          <p:cNvCxnSpPr/>
          <p:nvPr/>
        </p:nvCxnSpPr>
        <p:spPr>
          <a:xfrm flipH="1" flipV="1">
            <a:off x="2027211" y="3746727"/>
            <a:ext cx="2102413" cy="933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Düz Ok Bağlayıcısı 45"/>
          <p:cNvCxnSpPr/>
          <p:nvPr/>
        </p:nvCxnSpPr>
        <p:spPr>
          <a:xfrm flipH="1" flipV="1">
            <a:off x="2027211" y="3954961"/>
            <a:ext cx="2102413" cy="8300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Dikdörtgen 1"/>
          <p:cNvSpPr/>
          <p:nvPr/>
        </p:nvSpPr>
        <p:spPr>
          <a:xfrm>
            <a:off x="4255699" y="4477108"/>
            <a:ext cx="77350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Sarı ile gösterilen </a:t>
            </a:r>
            <a:r>
              <a:rPr lang="tr-TR" b="1" dirty="0" err="1" smtClean="0"/>
              <a:t>matchesJA</a:t>
            </a:r>
            <a:r>
              <a:rPr lang="tr-TR" dirty="0" smtClean="0"/>
              <a:t> dizisinin </a:t>
            </a:r>
            <a:r>
              <a:rPr lang="tr-TR" dirty="0"/>
              <a:t>mavi ile gösterilen elemanları olan JSON objelerinin her biri, bir karşılaşmayı temsil etmektedir. O halde </a:t>
            </a:r>
            <a:r>
              <a:rPr lang="tr-TR" b="1" dirty="0" err="1"/>
              <a:t>matchesJA</a:t>
            </a:r>
            <a:r>
              <a:rPr lang="tr-TR" dirty="0"/>
              <a:t> için yazılacak bir döngü ile; </a:t>
            </a:r>
          </a:p>
          <a:p>
            <a:endParaRPr lang="tr-TR" dirty="0"/>
          </a:p>
          <a:p>
            <a:r>
              <a:rPr lang="tr-TR" dirty="0"/>
              <a:t> </a:t>
            </a:r>
            <a:r>
              <a:rPr lang="tr-TR" dirty="0" smtClean="0"/>
              <a:t>mavi ile gösterilen </a:t>
            </a:r>
            <a:r>
              <a:rPr lang="tr-TR" dirty="0"/>
              <a:t>her  elemanının (</a:t>
            </a:r>
            <a:r>
              <a:rPr lang="tr-TR" b="1" dirty="0" err="1"/>
              <a:t>matchJO</a:t>
            </a:r>
            <a:r>
              <a:rPr lang="tr-TR" dirty="0"/>
              <a:t> diyelim) içindeki bilgileri bir </a:t>
            </a:r>
            <a:r>
              <a:rPr lang="tr-TR" dirty="0" err="1"/>
              <a:t>Karsilasma</a:t>
            </a:r>
            <a:r>
              <a:rPr lang="tr-TR" dirty="0"/>
              <a:t> nesnesi haline getirip bir listeye </a:t>
            </a:r>
            <a:r>
              <a:rPr lang="tr-TR" dirty="0" smtClean="0"/>
              <a:t>doldurabiliriz.</a:t>
            </a:r>
            <a:endParaRPr lang="tr-TR" dirty="0"/>
          </a:p>
        </p:txBody>
      </p:sp>
      <p:pic>
        <p:nvPicPr>
          <p:cNvPr id="37" name="Resim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898" y="589747"/>
            <a:ext cx="6855471" cy="2851005"/>
          </a:xfrm>
          <a:prstGeom prst="rect">
            <a:avLst/>
          </a:prstGeom>
        </p:spPr>
      </p:pic>
      <p:sp>
        <p:nvSpPr>
          <p:cNvPr id="38" name="Dikdörtgen 37"/>
          <p:cNvSpPr/>
          <p:nvPr/>
        </p:nvSpPr>
        <p:spPr>
          <a:xfrm>
            <a:off x="5778730" y="5998"/>
            <a:ext cx="241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11c-  </a:t>
            </a:r>
            <a:r>
              <a:rPr lang="tr-TR" dirty="0" err="1" smtClean="0"/>
              <a:t>macJsonAyiklama</a:t>
            </a:r>
            <a:r>
              <a:rPr lang="tr-TR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3702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009290" y="2648309"/>
            <a:ext cx="10506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1. Kısım :hafta </a:t>
            </a:r>
            <a:r>
              <a:rPr lang="tr-TR" sz="40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isimlerinin </a:t>
            </a:r>
            <a:r>
              <a:rPr lang="tr-TR" sz="4000" dirty="0" err="1" smtClean="0">
                <a:solidFill>
                  <a:srgbClr val="0070C0"/>
                </a:solidFill>
                <a:latin typeface="Garamond" panose="02020404030301010803" pitchFamily="18" charset="0"/>
              </a:rPr>
              <a:t>spinner’da</a:t>
            </a:r>
            <a:r>
              <a:rPr lang="tr-TR" sz="40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 gösterilmesi</a:t>
            </a:r>
            <a:endParaRPr lang="tr-TR" sz="4000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890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294" y="2215665"/>
            <a:ext cx="5992061" cy="437258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2284366" y="387765"/>
            <a:ext cx="94065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 smtClean="0"/>
              <a:t>matchJO</a:t>
            </a:r>
            <a:r>
              <a:rPr lang="tr-TR" dirty="0" err="1" smtClean="0"/>
              <a:t>’ya</a:t>
            </a:r>
            <a:r>
              <a:rPr lang="tr-TR" b="1" dirty="0" smtClean="0"/>
              <a:t> </a:t>
            </a:r>
            <a:r>
              <a:rPr lang="tr-TR" dirty="0" smtClean="0"/>
              <a:t>yakından bakalım. Bu nesnesin içinde elde etmek istediğimiz 4 bilgi vardır. score1 ve score2 değerlerine doğrudan </a:t>
            </a:r>
            <a:r>
              <a:rPr lang="tr-TR" b="1" dirty="0" err="1" smtClean="0"/>
              <a:t>matchJO.getInt</a:t>
            </a:r>
            <a:r>
              <a:rPr lang="tr-TR" b="1" dirty="0" smtClean="0"/>
              <a:t>(‘’score1’’) </a:t>
            </a:r>
            <a:r>
              <a:rPr lang="tr-TR" dirty="0" smtClean="0"/>
              <a:t>ve</a:t>
            </a:r>
            <a:r>
              <a:rPr lang="tr-TR" b="1" dirty="0" smtClean="0"/>
              <a:t> </a:t>
            </a:r>
            <a:r>
              <a:rPr lang="tr-TR" b="1" dirty="0" err="1"/>
              <a:t>matchJO.getInt</a:t>
            </a:r>
            <a:r>
              <a:rPr lang="tr-TR" b="1" dirty="0"/>
              <a:t>(‘</a:t>
            </a:r>
            <a:r>
              <a:rPr lang="tr-TR" b="1" dirty="0" smtClean="0"/>
              <a:t>’score2’’) </a:t>
            </a:r>
            <a:r>
              <a:rPr lang="tr-TR" dirty="0" smtClean="0"/>
              <a:t>şeklinde erişebiliriz.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Ancak name anahtarı ile verilen iki </a:t>
            </a:r>
            <a:r>
              <a:rPr lang="tr-TR" dirty="0" err="1" smtClean="0"/>
              <a:t>String</a:t>
            </a:r>
            <a:r>
              <a:rPr lang="tr-TR" dirty="0" smtClean="0"/>
              <a:t>,  ‘’team1’’ ve ‘’team2’’ anahtarı ile verilen nesnelerin içindedir.</a:t>
            </a:r>
            <a:endParaRPr lang="tr-TR" b="1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79" y="371138"/>
            <a:ext cx="2400635" cy="4820323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3558395" y="3929742"/>
            <a:ext cx="3366279" cy="3986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3558395" y="4401958"/>
            <a:ext cx="3785380" cy="86536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7887715" y="5191461"/>
            <a:ext cx="42617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Son olarak her döngü içinde;</a:t>
            </a:r>
          </a:p>
          <a:p>
            <a:r>
              <a:rPr lang="tr-TR" dirty="0" smtClean="0"/>
              <a:t>elde ettiğimiz bilgilerden birer </a:t>
            </a:r>
            <a:r>
              <a:rPr lang="tr-TR" dirty="0" err="1" smtClean="0"/>
              <a:t>Karsilasma</a:t>
            </a:r>
            <a:r>
              <a:rPr lang="tr-TR" dirty="0" smtClean="0"/>
              <a:t> nesnesi oluşturup listeye ekleyebiliriz.</a:t>
            </a:r>
          </a:p>
        </p:txBody>
      </p:sp>
      <p:cxnSp>
        <p:nvCxnSpPr>
          <p:cNvPr id="11" name="Düz Ok Bağlayıcısı 10"/>
          <p:cNvCxnSpPr/>
          <p:nvPr/>
        </p:nvCxnSpPr>
        <p:spPr>
          <a:xfrm>
            <a:off x="7576255" y="5381625"/>
            <a:ext cx="277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Dikdörtgen 13"/>
          <p:cNvSpPr/>
          <p:nvPr/>
        </p:nvSpPr>
        <p:spPr>
          <a:xfrm>
            <a:off x="5778730" y="5998"/>
            <a:ext cx="241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11d-  </a:t>
            </a:r>
            <a:r>
              <a:rPr lang="tr-TR" dirty="0" err="1" smtClean="0"/>
              <a:t>macJsonAyiklama</a:t>
            </a:r>
            <a:r>
              <a:rPr lang="tr-TR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74228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290" y="161481"/>
            <a:ext cx="3896269" cy="6363588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627018" y="1759365"/>
            <a:ext cx="5268958" cy="955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b="1" dirty="0" smtClean="0"/>
              <a:t>Uygulamamızın son hali </a:t>
            </a:r>
            <a:r>
              <a:rPr lang="tr-TR" b="1" dirty="0" err="1" smtClean="0"/>
              <a:t>spinner’dan</a:t>
            </a:r>
            <a:r>
              <a:rPr lang="tr-TR" b="1" dirty="0" smtClean="0"/>
              <a:t> seçilen</a:t>
            </a:r>
          </a:p>
          <a:p>
            <a:pPr algn="just"/>
            <a:r>
              <a:rPr lang="tr-TR" b="1" dirty="0" smtClean="0"/>
              <a:t>haftaya ilişkin maç sonuçlarının, bir </a:t>
            </a:r>
            <a:r>
              <a:rPr lang="tr-TR" b="1" dirty="0" err="1" smtClean="0"/>
              <a:t>ListView</a:t>
            </a:r>
            <a:r>
              <a:rPr lang="tr-TR" b="1" dirty="0" smtClean="0"/>
              <a:t> içinde </a:t>
            </a:r>
          </a:p>
          <a:p>
            <a:pPr algn="just"/>
            <a:r>
              <a:rPr lang="tr-TR" b="1" dirty="0"/>
              <a:t>g</a:t>
            </a:r>
            <a:r>
              <a:rPr lang="tr-TR" b="1" dirty="0" smtClean="0"/>
              <a:t>österildiği </a:t>
            </a:r>
            <a:r>
              <a:rPr lang="tr-TR" b="1" dirty="0"/>
              <a:t>yandaki gibi </a:t>
            </a:r>
            <a:r>
              <a:rPr lang="tr-TR" b="1" dirty="0" err="1" smtClean="0"/>
              <a:t>arayüz</a:t>
            </a:r>
            <a:r>
              <a:rPr lang="tr-TR" b="1" dirty="0" smtClean="0"/>
              <a:t> gibi olacaktır.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95086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81795" y="433655"/>
            <a:ext cx="11674415" cy="1655762"/>
          </a:xfrm>
        </p:spPr>
        <p:txBody>
          <a:bodyPr/>
          <a:lstStyle/>
          <a:p>
            <a:pPr algn="just"/>
            <a:r>
              <a:rPr lang="tr-TR" dirty="0" smtClean="0"/>
              <a:t>1- </a:t>
            </a:r>
            <a:r>
              <a:rPr lang="tr-TR" dirty="0" smtClean="0"/>
              <a:t>Öncelikle İngiltere </a:t>
            </a:r>
            <a:r>
              <a:rPr lang="tr-TR" dirty="0" err="1" smtClean="0"/>
              <a:t>Premier</a:t>
            </a:r>
            <a:r>
              <a:rPr lang="tr-TR" dirty="0" smtClean="0"/>
              <a:t> </a:t>
            </a:r>
            <a:r>
              <a:rPr lang="tr-TR" dirty="0" smtClean="0"/>
              <a:t>Ligi </a:t>
            </a:r>
            <a:r>
              <a:rPr lang="tr-TR" dirty="0" smtClean="0"/>
              <a:t>(English </a:t>
            </a:r>
            <a:r>
              <a:rPr lang="tr-TR" dirty="0" err="1" smtClean="0"/>
              <a:t>Premiere</a:t>
            </a:r>
            <a:r>
              <a:rPr lang="tr-TR" dirty="0" smtClean="0"/>
              <a:t> </a:t>
            </a:r>
            <a:r>
              <a:rPr lang="tr-TR" dirty="0" err="1" smtClean="0"/>
              <a:t>League</a:t>
            </a:r>
            <a:r>
              <a:rPr lang="tr-TR" dirty="0" smtClean="0"/>
              <a:t>) </a:t>
            </a:r>
            <a:r>
              <a:rPr lang="tr-TR" dirty="0" smtClean="0"/>
              <a:t>2019-2020 sezonuna ilişkin</a:t>
            </a:r>
            <a:r>
              <a:rPr lang="tr-TR" dirty="0" smtClean="0"/>
              <a:t>, </a:t>
            </a:r>
            <a:r>
              <a:rPr lang="tr-TR" b="1" dirty="0" err="1" smtClean="0"/>
              <a:t>epl.json</a:t>
            </a:r>
            <a:r>
              <a:rPr lang="tr-TR" dirty="0" smtClean="0"/>
              <a:t> dosyasını </a:t>
            </a:r>
            <a:r>
              <a:rPr lang="tr-TR" dirty="0" smtClean="0"/>
              <a:t>indiriyor </a:t>
            </a:r>
            <a:r>
              <a:rPr lang="tr-TR" dirty="0" smtClean="0"/>
              <a:t>ve </a:t>
            </a:r>
            <a:r>
              <a:rPr lang="tr-TR" dirty="0" err="1" smtClean="0"/>
              <a:t>assets</a:t>
            </a:r>
            <a:r>
              <a:rPr lang="tr-TR" dirty="0" smtClean="0"/>
              <a:t> klasörü oluşturarak, içine </a:t>
            </a:r>
            <a:r>
              <a:rPr lang="tr-TR" dirty="0" smtClean="0"/>
              <a:t>indirdiğimiz </a:t>
            </a:r>
            <a:r>
              <a:rPr lang="tr-TR" dirty="0" smtClean="0"/>
              <a:t>dosyayı </a:t>
            </a:r>
            <a:r>
              <a:rPr lang="tr-TR" dirty="0" smtClean="0"/>
              <a:t>yapıştırıyoruz</a:t>
            </a:r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872" y="2089417"/>
            <a:ext cx="5495026" cy="455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5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394" y="1724514"/>
            <a:ext cx="7173326" cy="4582164"/>
          </a:xfrm>
          <a:prstGeom prst="rect">
            <a:avLst/>
          </a:prstGeom>
        </p:spPr>
      </p:pic>
      <p:sp>
        <p:nvSpPr>
          <p:cNvPr id="5" name="Alt Başlık 2"/>
          <p:cNvSpPr txBox="1">
            <a:spLocks/>
          </p:cNvSpPr>
          <p:nvPr/>
        </p:nvSpPr>
        <p:spPr>
          <a:xfrm>
            <a:off x="316301" y="560079"/>
            <a:ext cx="11674415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tr-TR" dirty="0"/>
              <a:t>2</a:t>
            </a:r>
            <a:r>
              <a:rPr lang="tr-TR" dirty="0" smtClean="0"/>
              <a:t>- </a:t>
            </a:r>
            <a:r>
              <a:rPr lang="tr-TR" dirty="0" err="1" smtClean="0"/>
              <a:t>xml</a:t>
            </a:r>
            <a:r>
              <a:rPr lang="tr-TR" dirty="0" smtClean="0"/>
              <a:t> dosyasını aşağıdaki gibi </a:t>
            </a:r>
            <a:r>
              <a:rPr lang="tr-TR" dirty="0" smtClean="0"/>
              <a:t>düzenliyoruz.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794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22848" y="220747"/>
            <a:ext cx="10515600" cy="40793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tr-TR" dirty="0" smtClean="0"/>
              <a:t>3- Dosyadan okuma işlemi için yine </a:t>
            </a:r>
            <a:r>
              <a:rPr lang="tr-TR" dirty="0"/>
              <a:t>ö</a:t>
            </a:r>
            <a:r>
              <a:rPr lang="tr-TR" dirty="0" smtClean="0"/>
              <a:t>nceki uygulamalarda yazdığımız </a:t>
            </a:r>
            <a:r>
              <a:rPr lang="tr-TR" b="1" dirty="0" err="1" smtClean="0"/>
              <a:t>dosyaOku</a:t>
            </a:r>
            <a:r>
              <a:rPr lang="tr-TR" dirty="0" smtClean="0"/>
              <a:t> metodunu kullanacağız.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14" y="606096"/>
            <a:ext cx="4705055" cy="2939361"/>
          </a:xfrm>
          <a:prstGeom prst="rect">
            <a:avLst/>
          </a:prstGeom>
        </p:spPr>
      </p:pic>
      <p:sp>
        <p:nvSpPr>
          <p:cNvPr id="6" name="İçerik Yer Tutucusu 2"/>
          <p:cNvSpPr txBox="1">
            <a:spLocks/>
          </p:cNvSpPr>
          <p:nvPr/>
        </p:nvSpPr>
        <p:spPr>
          <a:xfrm>
            <a:off x="222848" y="3687020"/>
            <a:ext cx="6945702" cy="2219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000" dirty="0"/>
              <a:t>4- </a:t>
            </a:r>
            <a:r>
              <a:rPr lang="tr-TR" sz="2000" b="1" dirty="0" err="1"/>
              <a:t>onCreate</a:t>
            </a:r>
            <a:r>
              <a:rPr lang="tr-TR" sz="2000" dirty="0"/>
              <a:t> metodu </a:t>
            </a:r>
            <a:r>
              <a:rPr lang="tr-TR" sz="2000" dirty="0" smtClean="0"/>
              <a:t>içerisinde; üstteki </a:t>
            </a:r>
            <a:r>
              <a:rPr lang="tr-TR" sz="2000" dirty="0"/>
              <a:t>metodu, </a:t>
            </a:r>
            <a:r>
              <a:rPr lang="tr-TR" sz="2000" dirty="0" smtClean="0"/>
              <a:t>‘‘</a:t>
            </a:r>
            <a:r>
              <a:rPr lang="tr-TR" sz="2000" b="1" dirty="0" err="1" smtClean="0"/>
              <a:t>epl.json</a:t>
            </a:r>
            <a:r>
              <a:rPr lang="tr-TR" sz="2000" dirty="0" smtClean="0"/>
              <a:t>’’ parametresi ile </a:t>
            </a:r>
            <a:r>
              <a:rPr lang="tr-TR" sz="2000" dirty="0" smtClean="0"/>
              <a:t>çağırıp </a:t>
            </a:r>
            <a:r>
              <a:rPr lang="tr-TR" sz="2000" dirty="0" smtClean="0"/>
              <a:t>ve </a:t>
            </a:r>
            <a:r>
              <a:rPr lang="tr-TR" sz="2000" b="1" dirty="0" err="1" smtClean="0"/>
              <a:t>jsonCevabi</a:t>
            </a:r>
            <a:r>
              <a:rPr lang="tr-TR" sz="2000" dirty="0" smtClean="0"/>
              <a:t> isimli bir </a:t>
            </a:r>
            <a:r>
              <a:rPr lang="tr-TR" sz="2000" dirty="0" err="1" smtClean="0"/>
              <a:t>stringe</a:t>
            </a:r>
            <a:r>
              <a:rPr lang="tr-TR" sz="2000" dirty="0" smtClean="0"/>
              <a:t> </a:t>
            </a:r>
            <a:r>
              <a:rPr lang="tr-TR" sz="2000" dirty="0" smtClean="0"/>
              <a:t>atama yapıyoruz.</a:t>
            </a:r>
            <a:endParaRPr lang="tr-TR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tr-TR" sz="2000" dirty="0"/>
          </a:p>
          <a:p>
            <a:pPr marL="0" indent="0">
              <a:buFont typeface="Arial" panose="020B0604020202020204" pitchFamily="34" charset="0"/>
              <a:buNone/>
            </a:pPr>
            <a:endParaRPr lang="tr-TR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  <a:p>
            <a:pPr marL="0" indent="0">
              <a:buFont typeface="Arial" panose="020B0604020202020204" pitchFamily="34" charset="0"/>
              <a:buNone/>
            </a:pPr>
            <a:endParaRPr lang="tr-T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550" y="3687020"/>
            <a:ext cx="4802617" cy="295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5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005" y="2569448"/>
            <a:ext cx="4913314" cy="3085494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382435" y="388036"/>
            <a:ext cx="11539271" cy="121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5- </a:t>
            </a:r>
            <a:r>
              <a:rPr lang="tr-TR" b="1" dirty="0" err="1"/>
              <a:t>onCreate</a:t>
            </a:r>
            <a:r>
              <a:rPr lang="tr-TR" dirty="0"/>
              <a:t> metodu içerisinde;  </a:t>
            </a:r>
            <a:r>
              <a:rPr lang="tr-TR" b="1" dirty="0" err="1" smtClean="0"/>
              <a:t>haftaJsonAyikla</a:t>
            </a:r>
            <a:r>
              <a:rPr lang="tr-TR" dirty="0" smtClean="0"/>
              <a:t> metodunu parametre olarak </a:t>
            </a:r>
            <a:r>
              <a:rPr lang="tr-TR" b="1" dirty="0" err="1" smtClean="0"/>
              <a:t>jsonCevabi</a:t>
            </a:r>
            <a:r>
              <a:rPr lang="tr-TR" dirty="0" smtClean="0"/>
              <a:t> </a:t>
            </a:r>
            <a:r>
              <a:rPr lang="tr-TR" dirty="0" err="1" smtClean="0"/>
              <a:t>stringini</a:t>
            </a:r>
            <a:r>
              <a:rPr lang="tr-TR" dirty="0" smtClean="0"/>
              <a:t> vererek </a:t>
            </a:r>
            <a:r>
              <a:rPr lang="tr-TR" dirty="0" smtClean="0"/>
              <a:t>çağırıp, bu metodun döndürdüğü listeyi </a:t>
            </a:r>
            <a:r>
              <a:rPr lang="tr-TR" b="1" dirty="0" err="1" smtClean="0"/>
              <a:t>haftaListesi</a:t>
            </a:r>
            <a:r>
              <a:rPr lang="tr-TR" dirty="0" smtClean="0"/>
              <a:t> </a:t>
            </a:r>
            <a:r>
              <a:rPr lang="tr-TR" dirty="0" err="1" smtClean="0"/>
              <a:t>ArrayList’ine</a:t>
            </a:r>
            <a:r>
              <a:rPr lang="tr-TR" dirty="0" smtClean="0"/>
              <a:t> </a:t>
            </a:r>
            <a:r>
              <a:rPr lang="tr-TR" dirty="0" smtClean="0"/>
              <a:t>atayabiliriz</a:t>
            </a:r>
            <a:r>
              <a:rPr lang="tr-TR" dirty="0" smtClean="0"/>
              <a:t>. </a:t>
            </a:r>
            <a:endParaRPr lang="tr-TR" dirty="0" smtClean="0"/>
          </a:p>
          <a:p>
            <a:r>
              <a:rPr lang="tr-TR" dirty="0" smtClean="0"/>
              <a:t>(</a:t>
            </a:r>
            <a:r>
              <a:rPr lang="tr-TR" dirty="0" smtClean="0"/>
              <a:t>Bu aşamada h</a:t>
            </a:r>
            <a:r>
              <a:rPr lang="tr-TR" dirty="0" smtClean="0"/>
              <a:t>enüz </a:t>
            </a:r>
            <a:r>
              <a:rPr lang="tr-TR" dirty="0" smtClean="0"/>
              <a:t>metodu tanımlamadığımız için hata verecektir. Hatanın </a:t>
            </a:r>
            <a:r>
              <a:rPr lang="tr-TR" dirty="0" smtClean="0"/>
              <a:t>üzerine gelip </a:t>
            </a:r>
            <a:r>
              <a:rPr lang="tr-TR" dirty="0" smtClean="0"/>
              <a:t>alt-</a:t>
            </a:r>
            <a:r>
              <a:rPr lang="tr-TR" dirty="0" err="1" smtClean="0"/>
              <a:t>enter’a</a:t>
            </a:r>
            <a:r>
              <a:rPr lang="tr-TR" dirty="0" smtClean="0"/>
              <a:t> basarak metodu </a:t>
            </a:r>
            <a:r>
              <a:rPr lang="tr-TR" dirty="0" smtClean="0"/>
              <a:t>oluştururuz</a:t>
            </a:r>
            <a:r>
              <a:rPr lang="tr-TR" dirty="0" smtClean="0"/>
              <a:t>.)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094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80379"/>
            <a:ext cx="3157269" cy="5477621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1000664" y="2002359"/>
            <a:ext cx="879894" cy="1725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1000664" y="2630959"/>
            <a:ext cx="871266" cy="1572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1000664" y="3888159"/>
            <a:ext cx="879894" cy="1725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1000664" y="3259559"/>
            <a:ext cx="879894" cy="1725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/>
          <p:cNvSpPr/>
          <p:nvPr/>
        </p:nvSpPr>
        <p:spPr>
          <a:xfrm>
            <a:off x="992037" y="4516759"/>
            <a:ext cx="879894" cy="1725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/>
          <p:cNvSpPr/>
          <p:nvPr/>
        </p:nvSpPr>
        <p:spPr>
          <a:xfrm>
            <a:off x="992037" y="5138739"/>
            <a:ext cx="879894" cy="1725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/>
          <p:cNvSpPr/>
          <p:nvPr/>
        </p:nvSpPr>
        <p:spPr>
          <a:xfrm>
            <a:off x="992037" y="5748171"/>
            <a:ext cx="879894" cy="1725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/>
          <p:cNvSpPr/>
          <p:nvPr/>
        </p:nvSpPr>
        <p:spPr>
          <a:xfrm>
            <a:off x="983409" y="6392017"/>
            <a:ext cx="888521" cy="1764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Dikdörtgen 14"/>
          <p:cNvSpPr/>
          <p:nvPr/>
        </p:nvSpPr>
        <p:spPr>
          <a:xfrm>
            <a:off x="448573" y="123489"/>
            <a:ext cx="110073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6a- </a:t>
            </a:r>
            <a:r>
              <a:rPr lang="tr-TR" dirty="0" smtClean="0"/>
              <a:t>Şimdi </a:t>
            </a:r>
            <a:r>
              <a:rPr lang="tr-TR" b="1" dirty="0" err="1" smtClean="0"/>
              <a:t>haftaJsonAyikla</a:t>
            </a:r>
            <a:r>
              <a:rPr lang="tr-TR" dirty="0" smtClean="0"/>
              <a:t> </a:t>
            </a:r>
            <a:r>
              <a:rPr lang="tr-TR" dirty="0" smtClean="0"/>
              <a:t>metodunu </a:t>
            </a:r>
            <a:r>
              <a:rPr lang="tr-TR" dirty="0" smtClean="0"/>
              <a:t>tamamlamalıyız</a:t>
            </a:r>
            <a:r>
              <a:rPr lang="tr-TR" dirty="0" smtClean="0"/>
              <a:t>. Bu metotta, </a:t>
            </a:r>
            <a:r>
              <a:rPr lang="tr-TR" dirty="0" smtClean="0"/>
              <a:t>oluşturacağımız </a:t>
            </a:r>
            <a:r>
              <a:rPr lang="tr-TR" dirty="0" smtClean="0"/>
              <a:t>boş bir listeye yandaki hafta isimlerini ayıklayıp ekleyerek, </a:t>
            </a:r>
            <a:r>
              <a:rPr lang="tr-TR" dirty="0" smtClean="0"/>
              <a:t>döndüreceğiz. </a:t>
            </a:r>
            <a:r>
              <a:rPr lang="tr-TR" dirty="0" smtClean="0"/>
              <a:t>Bunun için izleyeceğiniz </a:t>
            </a:r>
            <a:r>
              <a:rPr lang="tr-TR" i="1" dirty="0" err="1" smtClean="0">
                <a:latin typeface="Consolas" panose="020B0609020204030204" pitchFamily="49" charset="0"/>
              </a:rPr>
              <a:t>değişkenAdı:Tipi</a:t>
            </a:r>
            <a:r>
              <a:rPr lang="tr-TR" dirty="0" smtClean="0"/>
              <a:t> sırası aşağıdaki gibidir.</a:t>
            </a:r>
          </a:p>
          <a:p>
            <a:endParaRPr lang="tr-TR" dirty="0" smtClean="0"/>
          </a:p>
          <a:p>
            <a:r>
              <a:rPr lang="tr-TR" dirty="0" err="1" smtClean="0"/>
              <a:t>kokJO</a:t>
            </a:r>
            <a:r>
              <a:rPr lang="tr-TR" dirty="0" smtClean="0"/>
              <a:t>: </a:t>
            </a:r>
            <a:r>
              <a:rPr lang="tr-TR" dirty="0" err="1" smtClean="0"/>
              <a:t>JSONObject</a:t>
            </a:r>
            <a:r>
              <a:rPr lang="tr-TR" dirty="0" smtClean="0">
                <a:sym typeface="Wingdings" panose="05000000000000000000" pitchFamily="2" charset="2"/>
              </a:rPr>
              <a:t>  </a:t>
            </a:r>
            <a:r>
              <a:rPr lang="tr-TR" dirty="0" err="1" smtClean="0">
                <a:sym typeface="Wingdings" panose="05000000000000000000" pitchFamily="2" charset="2"/>
              </a:rPr>
              <a:t>roundsJA</a:t>
            </a:r>
            <a:r>
              <a:rPr lang="tr-TR" dirty="0" smtClean="0">
                <a:sym typeface="Wingdings" panose="05000000000000000000" pitchFamily="2" charset="2"/>
              </a:rPr>
              <a:t>: </a:t>
            </a:r>
            <a:r>
              <a:rPr lang="tr-TR" dirty="0" err="1" smtClean="0">
                <a:sym typeface="Wingdings" panose="05000000000000000000" pitchFamily="2" charset="2"/>
              </a:rPr>
              <a:t>JSONArray</a:t>
            </a:r>
            <a:r>
              <a:rPr lang="tr-TR" dirty="0" smtClean="0">
                <a:sym typeface="Wingdings" panose="05000000000000000000" pitchFamily="2" charset="2"/>
              </a:rPr>
              <a:t>    </a:t>
            </a:r>
            <a:r>
              <a:rPr lang="tr-TR" dirty="0" err="1" smtClean="0">
                <a:sym typeface="Wingdings" panose="05000000000000000000" pitchFamily="2" charset="2"/>
              </a:rPr>
              <a:t>for</a:t>
            </a:r>
            <a:r>
              <a:rPr lang="tr-TR" dirty="0" smtClean="0">
                <a:sym typeface="Wingdings" panose="05000000000000000000" pitchFamily="2" charset="2"/>
              </a:rPr>
              <a:t> döngüsü içinde  </a:t>
            </a:r>
            <a:r>
              <a:rPr lang="tr-TR" dirty="0" err="1" smtClean="0">
                <a:sym typeface="Wingdings" panose="05000000000000000000" pitchFamily="2" charset="2"/>
              </a:rPr>
              <a:t>roundJO</a:t>
            </a:r>
            <a:r>
              <a:rPr lang="tr-TR" dirty="0" err="1">
                <a:sym typeface="Wingdings" panose="05000000000000000000" pitchFamily="2" charset="2"/>
              </a:rPr>
              <a:t>:</a:t>
            </a:r>
            <a:r>
              <a:rPr lang="tr-TR" dirty="0" err="1" smtClean="0">
                <a:sym typeface="Wingdings" panose="05000000000000000000" pitchFamily="2" charset="2"/>
              </a:rPr>
              <a:t>JSONObjecthaftaAdi:String</a:t>
            </a:r>
            <a:endParaRPr lang="tr-TR" dirty="0" smtClean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306" y="2788241"/>
            <a:ext cx="7096039" cy="242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83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731" y="1236106"/>
            <a:ext cx="3157269" cy="5477621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10035396" y="1858086"/>
            <a:ext cx="879894" cy="1725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10035396" y="2486686"/>
            <a:ext cx="871266" cy="1572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10035396" y="3743886"/>
            <a:ext cx="879894" cy="1725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10035396" y="3115286"/>
            <a:ext cx="879894" cy="1725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/>
          <p:cNvSpPr/>
          <p:nvPr/>
        </p:nvSpPr>
        <p:spPr>
          <a:xfrm>
            <a:off x="10026769" y="4372486"/>
            <a:ext cx="879894" cy="1725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/>
          <p:cNvSpPr/>
          <p:nvPr/>
        </p:nvSpPr>
        <p:spPr>
          <a:xfrm>
            <a:off x="10026769" y="4994466"/>
            <a:ext cx="879894" cy="1725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/>
          <p:cNvSpPr/>
          <p:nvPr/>
        </p:nvSpPr>
        <p:spPr>
          <a:xfrm>
            <a:off x="10026769" y="5603898"/>
            <a:ext cx="879894" cy="1725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/>
          <p:cNvSpPr/>
          <p:nvPr/>
        </p:nvSpPr>
        <p:spPr>
          <a:xfrm>
            <a:off x="10018141" y="6247744"/>
            <a:ext cx="888521" cy="1764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Dikdörtgen 14"/>
          <p:cNvSpPr/>
          <p:nvPr/>
        </p:nvSpPr>
        <p:spPr>
          <a:xfrm>
            <a:off x="448573" y="123489"/>
            <a:ext cx="110073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6b- </a:t>
            </a:r>
            <a:r>
              <a:rPr lang="tr-TR" dirty="0" smtClean="0"/>
              <a:t>Şimdi </a:t>
            </a:r>
            <a:r>
              <a:rPr lang="tr-TR" b="1" dirty="0" err="1" smtClean="0"/>
              <a:t>haftaJsonAyikla</a:t>
            </a:r>
            <a:r>
              <a:rPr lang="tr-TR" dirty="0" smtClean="0"/>
              <a:t> </a:t>
            </a:r>
            <a:r>
              <a:rPr lang="tr-TR" dirty="0" smtClean="0"/>
              <a:t>metodunu </a:t>
            </a:r>
            <a:r>
              <a:rPr lang="tr-TR" dirty="0" smtClean="0"/>
              <a:t>tamamlamalıyız</a:t>
            </a:r>
            <a:r>
              <a:rPr lang="tr-TR" dirty="0" smtClean="0"/>
              <a:t>. Bu metotta, </a:t>
            </a:r>
            <a:r>
              <a:rPr lang="tr-TR" dirty="0" smtClean="0"/>
              <a:t>oluşturacağımız </a:t>
            </a:r>
            <a:r>
              <a:rPr lang="tr-TR" dirty="0" smtClean="0"/>
              <a:t>boş bir listeye yandaki hafta isimlerini ayıklayıp ekleyerek, </a:t>
            </a:r>
            <a:r>
              <a:rPr lang="tr-TR" dirty="0" smtClean="0"/>
              <a:t>döndüreceğiz. </a:t>
            </a:r>
            <a:r>
              <a:rPr lang="tr-TR" dirty="0" smtClean="0"/>
              <a:t>Bunun için izleyeceğiniz </a:t>
            </a:r>
            <a:r>
              <a:rPr lang="tr-TR" i="1" dirty="0" err="1" smtClean="0">
                <a:latin typeface="Consolas" panose="020B0609020204030204" pitchFamily="49" charset="0"/>
              </a:rPr>
              <a:t>değişkenAdı:Tipi</a:t>
            </a:r>
            <a:r>
              <a:rPr lang="tr-TR" dirty="0" smtClean="0"/>
              <a:t> sırası aşağıdaki gibidir.</a:t>
            </a:r>
          </a:p>
          <a:p>
            <a:endParaRPr lang="tr-TR" dirty="0" smtClean="0"/>
          </a:p>
          <a:p>
            <a:r>
              <a:rPr lang="tr-TR" b="1" dirty="0" err="1" smtClean="0"/>
              <a:t>kokJO</a:t>
            </a:r>
            <a:r>
              <a:rPr lang="tr-TR" dirty="0" smtClean="0"/>
              <a:t>: </a:t>
            </a:r>
            <a:r>
              <a:rPr lang="tr-TR" dirty="0" err="1" smtClean="0"/>
              <a:t>JSONObject</a:t>
            </a:r>
            <a:r>
              <a:rPr lang="tr-TR" dirty="0" smtClean="0">
                <a:sym typeface="Wingdings" panose="05000000000000000000" pitchFamily="2" charset="2"/>
              </a:rPr>
              <a:t>  </a:t>
            </a:r>
            <a:r>
              <a:rPr lang="tr-TR" b="1" dirty="0" err="1" smtClean="0">
                <a:sym typeface="Wingdings" panose="05000000000000000000" pitchFamily="2" charset="2"/>
              </a:rPr>
              <a:t>roundsJA</a:t>
            </a:r>
            <a:r>
              <a:rPr lang="tr-TR" dirty="0" smtClean="0">
                <a:sym typeface="Wingdings" panose="05000000000000000000" pitchFamily="2" charset="2"/>
              </a:rPr>
              <a:t>: </a:t>
            </a:r>
            <a:r>
              <a:rPr lang="tr-TR" dirty="0" err="1" smtClean="0">
                <a:sym typeface="Wingdings" panose="05000000000000000000" pitchFamily="2" charset="2"/>
              </a:rPr>
              <a:t>JSONArray</a:t>
            </a:r>
            <a:r>
              <a:rPr lang="tr-TR" dirty="0" smtClean="0">
                <a:sym typeface="Wingdings" panose="05000000000000000000" pitchFamily="2" charset="2"/>
              </a:rPr>
              <a:t>    </a:t>
            </a:r>
            <a:r>
              <a:rPr lang="tr-TR" dirty="0" err="1" smtClean="0">
                <a:sym typeface="Wingdings" panose="05000000000000000000" pitchFamily="2" charset="2"/>
              </a:rPr>
              <a:t>for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smtClean="0">
                <a:sym typeface="Wingdings" panose="05000000000000000000" pitchFamily="2" charset="2"/>
              </a:rPr>
              <a:t>döngüsü </a:t>
            </a:r>
            <a:r>
              <a:rPr lang="tr-TR" dirty="0" smtClean="0">
                <a:sym typeface="Wingdings" panose="05000000000000000000" pitchFamily="2" charset="2"/>
              </a:rPr>
              <a:t>içinde  </a:t>
            </a:r>
            <a:r>
              <a:rPr lang="tr-TR" b="1" dirty="0" err="1" smtClean="0">
                <a:sym typeface="Wingdings" panose="05000000000000000000" pitchFamily="2" charset="2"/>
              </a:rPr>
              <a:t>roundJO</a:t>
            </a:r>
            <a:r>
              <a:rPr lang="tr-TR" dirty="0" err="1">
                <a:sym typeface="Wingdings" panose="05000000000000000000" pitchFamily="2" charset="2"/>
              </a:rPr>
              <a:t>:</a:t>
            </a:r>
            <a:r>
              <a:rPr lang="tr-TR" dirty="0" err="1" smtClean="0">
                <a:sym typeface="Wingdings" panose="05000000000000000000" pitchFamily="2" charset="2"/>
              </a:rPr>
              <a:t>JSONObject</a:t>
            </a:r>
            <a:r>
              <a:rPr lang="tr-TR" b="1" dirty="0" err="1" smtClean="0">
                <a:sym typeface="Wingdings" panose="05000000000000000000" pitchFamily="2" charset="2"/>
              </a:rPr>
              <a:t>haftaAdi</a:t>
            </a:r>
            <a:r>
              <a:rPr lang="tr-TR" dirty="0" err="1" smtClean="0">
                <a:sym typeface="Wingdings" panose="05000000000000000000" pitchFamily="2" charset="2"/>
              </a:rPr>
              <a:t>:String</a:t>
            </a:r>
            <a:endParaRPr lang="tr-TR" dirty="0" smtClean="0"/>
          </a:p>
        </p:txBody>
      </p:sp>
      <p:pic>
        <p:nvPicPr>
          <p:cNvPr id="17" name="Resim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78" y="1722258"/>
            <a:ext cx="6907429" cy="4383560"/>
          </a:xfrm>
          <a:prstGeom prst="rect">
            <a:avLst/>
          </a:prstGeom>
        </p:spPr>
      </p:pic>
      <p:cxnSp>
        <p:nvCxnSpPr>
          <p:cNvPr id="19" name="Düz Ok Bağlayıcısı 18"/>
          <p:cNvCxnSpPr/>
          <p:nvPr/>
        </p:nvCxnSpPr>
        <p:spPr>
          <a:xfrm flipV="1">
            <a:off x="6208404" y="1322924"/>
            <a:ext cx="2826327" cy="156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Düz Ok Bağlayıcısı 20"/>
          <p:cNvCxnSpPr/>
          <p:nvPr/>
        </p:nvCxnSpPr>
        <p:spPr>
          <a:xfrm flipV="1">
            <a:off x="7288013" y="1722258"/>
            <a:ext cx="1841607" cy="136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Yuvarlatılmış Dikdörtgen 23"/>
          <p:cNvSpPr/>
          <p:nvPr/>
        </p:nvSpPr>
        <p:spPr>
          <a:xfrm>
            <a:off x="9276271" y="1724634"/>
            <a:ext cx="1777042" cy="6111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Yuvarlatılmış Dikdörtgen 24"/>
          <p:cNvSpPr/>
          <p:nvPr/>
        </p:nvSpPr>
        <p:spPr>
          <a:xfrm>
            <a:off x="9276271" y="2339229"/>
            <a:ext cx="1777042" cy="6111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Yuvarlatılmış Dikdörtgen 25"/>
          <p:cNvSpPr/>
          <p:nvPr/>
        </p:nvSpPr>
        <p:spPr>
          <a:xfrm>
            <a:off x="9276271" y="2966993"/>
            <a:ext cx="1777042" cy="6111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Yuvarlatılmış Dikdörtgen 26"/>
          <p:cNvSpPr/>
          <p:nvPr/>
        </p:nvSpPr>
        <p:spPr>
          <a:xfrm>
            <a:off x="9276271" y="3610839"/>
            <a:ext cx="1777042" cy="6111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Yuvarlatılmış Dikdörtgen 27"/>
          <p:cNvSpPr/>
          <p:nvPr/>
        </p:nvSpPr>
        <p:spPr>
          <a:xfrm>
            <a:off x="9293522" y="4222254"/>
            <a:ext cx="1777042" cy="6111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Yuvarlatılmış Dikdörtgen 28"/>
          <p:cNvSpPr/>
          <p:nvPr/>
        </p:nvSpPr>
        <p:spPr>
          <a:xfrm>
            <a:off x="9276271" y="4856575"/>
            <a:ext cx="1777042" cy="6111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Yuvarlatılmış Dikdörtgen 29"/>
          <p:cNvSpPr/>
          <p:nvPr/>
        </p:nvSpPr>
        <p:spPr>
          <a:xfrm>
            <a:off x="9276271" y="5487838"/>
            <a:ext cx="1777042" cy="6111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Yuvarlatılmış Dikdörtgen 30"/>
          <p:cNvSpPr/>
          <p:nvPr/>
        </p:nvSpPr>
        <p:spPr>
          <a:xfrm>
            <a:off x="9293522" y="6097565"/>
            <a:ext cx="1777042" cy="6111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4" name="Düz Ok Bağlayıcısı 33"/>
          <p:cNvCxnSpPr>
            <a:endCxn id="37" idx="1"/>
          </p:cNvCxnSpPr>
          <p:nvPr/>
        </p:nvCxnSpPr>
        <p:spPr>
          <a:xfrm flipV="1">
            <a:off x="6839176" y="3500071"/>
            <a:ext cx="407013" cy="5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kdörtgen 36"/>
          <p:cNvSpPr/>
          <p:nvPr/>
        </p:nvSpPr>
        <p:spPr>
          <a:xfrm>
            <a:off x="7246189" y="3269238"/>
            <a:ext cx="20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smtClean="0">
                <a:sym typeface="Wingdings" panose="05000000000000000000" pitchFamily="2" charset="2"/>
              </a:rPr>
              <a:t>Sağda her döngüde mavi ile</a:t>
            </a:r>
          </a:p>
          <a:p>
            <a:r>
              <a:rPr lang="tr-TR" sz="1200" b="1" dirty="0" smtClean="0">
                <a:sym typeface="Wingdings" panose="05000000000000000000" pitchFamily="2" charset="2"/>
              </a:rPr>
              <a:t>gösterilen JSON nesnesi</a:t>
            </a:r>
            <a:endParaRPr lang="tr-TR" sz="1200" b="1" dirty="0"/>
          </a:p>
        </p:txBody>
      </p:sp>
      <p:sp>
        <p:nvSpPr>
          <p:cNvPr id="42" name="Dikdörtgen 41"/>
          <p:cNvSpPr/>
          <p:nvPr/>
        </p:nvSpPr>
        <p:spPr>
          <a:xfrm>
            <a:off x="9138248" y="1508484"/>
            <a:ext cx="2464280" cy="529206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43" name="Düz Ok Bağlayıcısı 42"/>
          <p:cNvCxnSpPr/>
          <p:nvPr/>
        </p:nvCxnSpPr>
        <p:spPr>
          <a:xfrm>
            <a:off x="7053529" y="3869627"/>
            <a:ext cx="192660" cy="448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kdörtgen 45"/>
          <p:cNvSpPr/>
          <p:nvPr/>
        </p:nvSpPr>
        <p:spPr>
          <a:xfrm>
            <a:off x="7147112" y="4340218"/>
            <a:ext cx="20687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smtClean="0">
                <a:sym typeface="Wingdings" panose="05000000000000000000" pitchFamily="2" charset="2"/>
              </a:rPr>
              <a:t>Sağda her döngüde mavi ile</a:t>
            </a:r>
          </a:p>
          <a:p>
            <a:r>
              <a:rPr lang="tr-TR" sz="1200" b="1" dirty="0" err="1">
                <a:sym typeface="Wingdings" panose="05000000000000000000" pitchFamily="2" charset="2"/>
              </a:rPr>
              <a:t>g</a:t>
            </a:r>
            <a:r>
              <a:rPr lang="tr-TR" sz="1200" b="1" dirty="0" err="1" smtClean="0">
                <a:sym typeface="Wingdings" panose="05000000000000000000" pitchFamily="2" charset="2"/>
              </a:rPr>
              <a:t>österiken</a:t>
            </a:r>
            <a:r>
              <a:rPr lang="tr-TR" sz="1200" b="1" dirty="0" smtClean="0">
                <a:sym typeface="Wingdings" panose="05000000000000000000" pitchFamily="2" charset="2"/>
              </a:rPr>
              <a:t> JSON nesnesinin</a:t>
            </a:r>
          </a:p>
          <a:p>
            <a:r>
              <a:rPr lang="tr-TR" sz="1200" b="1" dirty="0" smtClean="0">
                <a:sym typeface="Wingdings" panose="05000000000000000000" pitchFamily="2" charset="2"/>
              </a:rPr>
              <a:t>içindeki «name» anahtarı ile</a:t>
            </a:r>
          </a:p>
          <a:p>
            <a:r>
              <a:rPr lang="tr-TR" sz="1200" b="1" dirty="0">
                <a:sym typeface="Wingdings" panose="05000000000000000000" pitchFamily="2" charset="2"/>
              </a:rPr>
              <a:t>v</a:t>
            </a:r>
            <a:r>
              <a:rPr lang="tr-TR" sz="1200" b="1" dirty="0" smtClean="0">
                <a:sym typeface="Wingdings" panose="05000000000000000000" pitchFamily="2" charset="2"/>
              </a:rPr>
              <a:t>erilen </a:t>
            </a:r>
            <a:r>
              <a:rPr lang="tr-TR" sz="1200" b="1" dirty="0" err="1" smtClean="0">
                <a:sym typeface="Wingdings" panose="05000000000000000000" pitchFamily="2" charset="2"/>
              </a:rPr>
              <a:t>String</a:t>
            </a:r>
            <a:endParaRPr lang="tr-TR" sz="1200" b="1" dirty="0"/>
          </a:p>
        </p:txBody>
      </p:sp>
      <p:sp>
        <p:nvSpPr>
          <p:cNvPr id="49" name="Dikdörtgen 48"/>
          <p:cNvSpPr/>
          <p:nvPr/>
        </p:nvSpPr>
        <p:spPr>
          <a:xfrm>
            <a:off x="1633269" y="3730902"/>
            <a:ext cx="5385754" cy="1855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Yuvarlatılmış Dikdörtgen 49"/>
          <p:cNvSpPr/>
          <p:nvPr/>
        </p:nvSpPr>
        <p:spPr>
          <a:xfrm>
            <a:off x="1725660" y="3435882"/>
            <a:ext cx="5113516" cy="24707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Dikdörtgen 50"/>
          <p:cNvSpPr/>
          <p:nvPr/>
        </p:nvSpPr>
        <p:spPr>
          <a:xfrm>
            <a:off x="2812212" y="5921376"/>
            <a:ext cx="5690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dirty="0" smtClean="0">
                <a:sym typeface="Wingdings" panose="05000000000000000000" pitchFamily="2" charset="2"/>
              </a:rPr>
              <a:t>Not:  </a:t>
            </a:r>
            <a:r>
              <a:rPr lang="tr-TR" sz="1200" dirty="0" smtClean="0">
                <a:sym typeface="Wingdings" panose="05000000000000000000" pitchFamily="2" charset="2"/>
              </a:rPr>
              <a:t>verdiğimiz değişken isimlerini istediğimiz gibi seçebiliriz. Ancak  takibinin kolay olması açısından anahtar kelimelere tipini ekleyerek isim verebiliriz </a:t>
            </a:r>
            <a:r>
              <a:rPr lang="tr-TR" sz="1200" dirty="0" err="1" smtClean="0">
                <a:sym typeface="Wingdings" panose="05000000000000000000" pitchFamily="2" charset="2"/>
              </a:rPr>
              <a:t>roundsJA</a:t>
            </a:r>
            <a:r>
              <a:rPr lang="tr-TR" sz="1200" dirty="0">
                <a:sym typeface="Wingdings" panose="05000000000000000000" pitchFamily="2" charset="2"/>
              </a:rPr>
              <a:t> </a:t>
            </a:r>
            <a:r>
              <a:rPr lang="tr-TR" sz="1200" dirty="0" smtClean="0">
                <a:sym typeface="Wingdings" panose="05000000000000000000" pitchFamily="2" charset="2"/>
              </a:rPr>
              <a:t>dizisi ve döngü içinde bu dizinin bir elemanı için </a:t>
            </a:r>
            <a:r>
              <a:rPr lang="tr-TR" sz="1200" dirty="0" err="1" smtClean="0">
                <a:sym typeface="Wingdings" panose="05000000000000000000" pitchFamily="2" charset="2"/>
              </a:rPr>
              <a:t>roundsJO</a:t>
            </a:r>
            <a:r>
              <a:rPr lang="tr-TR" sz="1200" dirty="0" smtClean="0">
                <a:sym typeface="Wingdings" panose="05000000000000000000" pitchFamily="2" charset="2"/>
              </a:rPr>
              <a:t> gibi.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1993493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5" y="1526067"/>
            <a:ext cx="5276850" cy="4772025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408069" y="120499"/>
            <a:ext cx="115050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7a-  </a:t>
            </a:r>
            <a:r>
              <a:rPr lang="tr-TR" dirty="0" smtClean="0"/>
              <a:t>Elde ettiğiniz </a:t>
            </a:r>
            <a:r>
              <a:rPr lang="tr-TR" dirty="0" err="1" smtClean="0"/>
              <a:t>haftaListesi’ni</a:t>
            </a:r>
            <a:r>
              <a:rPr lang="tr-TR" dirty="0" smtClean="0"/>
              <a:t> </a:t>
            </a:r>
            <a:r>
              <a:rPr lang="tr-TR" dirty="0" err="1" smtClean="0"/>
              <a:t>spinner’da</a:t>
            </a:r>
            <a:r>
              <a:rPr lang="tr-TR" dirty="0" smtClean="0"/>
              <a:t> </a:t>
            </a:r>
            <a:r>
              <a:rPr lang="tr-TR" dirty="0" smtClean="0"/>
              <a:t>gösterelim. </a:t>
            </a:r>
            <a:r>
              <a:rPr lang="tr-TR" dirty="0" smtClean="0"/>
              <a:t>Bunun için </a:t>
            </a:r>
            <a:r>
              <a:rPr lang="tr-TR" dirty="0" smtClean="0"/>
              <a:t>bir </a:t>
            </a:r>
            <a:r>
              <a:rPr lang="tr-TR" dirty="0" err="1" smtClean="0"/>
              <a:t>Spinner’a</a:t>
            </a:r>
            <a:r>
              <a:rPr lang="tr-TR" dirty="0" smtClean="0"/>
              <a:t> </a:t>
            </a:r>
            <a:r>
              <a:rPr lang="tr-TR" dirty="0" smtClean="0"/>
              <a:t>ve </a:t>
            </a:r>
            <a:r>
              <a:rPr lang="tr-TR" dirty="0" err="1" smtClean="0"/>
              <a:t>ArrayAdapter</a:t>
            </a:r>
            <a:r>
              <a:rPr lang="tr-TR" dirty="0" smtClean="0"/>
              <a:t>&lt;</a:t>
            </a:r>
            <a:r>
              <a:rPr lang="tr-TR" dirty="0" err="1" smtClean="0"/>
              <a:t>String</a:t>
            </a:r>
            <a:r>
              <a:rPr lang="tr-TR" dirty="0" smtClean="0"/>
              <a:t>&gt;’e </a:t>
            </a:r>
            <a:r>
              <a:rPr lang="tr-TR" dirty="0" smtClean="0"/>
              <a:t>ihtiyacımız olacaktır. Bunları deklare edelim.</a:t>
            </a:r>
            <a:endParaRPr lang="tr-TR" dirty="0"/>
          </a:p>
          <a:p>
            <a:endParaRPr lang="tr-TR" dirty="0" smtClean="0"/>
          </a:p>
        </p:txBody>
      </p:sp>
      <p:sp>
        <p:nvSpPr>
          <p:cNvPr id="6" name="Dikdörtgen 5"/>
          <p:cNvSpPr/>
          <p:nvPr/>
        </p:nvSpPr>
        <p:spPr>
          <a:xfrm>
            <a:off x="408069" y="2147976"/>
            <a:ext cx="4526240" cy="6814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894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762</Words>
  <Application>Microsoft Office PowerPoint</Application>
  <PresentationFormat>Geniş ekran</PresentationFormat>
  <Paragraphs>74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Garamond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56</cp:revision>
  <dcterms:created xsi:type="dcterms:W3CDTF">2020-02-25T06:33:12Z</dcterms:created>
  <dcterms:modified xsi:type="dcterms:W3CDTF">2020-03-23T09:29:18Z</dcterms:modified>
</cp:coreProperties>
</file>