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6" r:id="rId4"/>
    <p:sldId id="259" r:id="rId5"/>
    <p:sldId id="260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3D3B-73F0-4710-AAC6-CB1C1D4D885D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B206-5DC0-431D-A33C-02BC0F646B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39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3D3B-73F0-4710-AAC6-CB1C1D4D885D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B206-5DC0-431D-A33C-02BC0F646B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80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3D3B-73F0-4710-AAC6-CB1C1D4D885D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B206-5DC0-431D-A33C-02BC0F646B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35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3D3B-73F0-4710-AAC6-CB1C1D4D885D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B206-5DC0-431D-A33C-02BC0F646B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226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3D3B-73F0-4710-AAC6-CB1C1D4D885D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B206-5DC0-431D-A33C-02BC0F646B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234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3D3B-73F0-4710-AAC6-CB1C1D4D885D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B206-5DC0-431D-A33C-02BC0F646B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22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3D3B-73F0-4710-AAC6-CB1C1D4D885D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B206-5DC0-431D-A33C-02BC0F646B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09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3D3B-73F0-4710-AAC6-CB1C1D4D885D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B206-5DC0-431D-A33C-02BC0F646B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269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3D3B-73F0-4710-AAC6-CB1C1D4D885D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B206-5DC0-431D-A33C-02BC0F646B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649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3D3B-73F0-4710-AAC6-CB1C1D4D885D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B206-5DC0-431D-A33C-02BC0F646B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179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3D3B-73F0-4710-AAC6-CB1C1D4D885D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B206-5DC0-431D-A33C-02BC0F646B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581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3D3B-73F0-4710-AAC6-CB1C1D4D885D}" type="datetimeFigureOut">
              <a:rPr lang="tr-TR" smtClean="0"/>
              <a:t>23.05.2020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B206-5DC0-431D-A33C-02BC0F646B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05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54" y="1722800"/>
            <a:ext cx="7213647" cy="5031683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82998" y="0"/>
            <a:ext cx="10710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00B050"/>
                </a:solidFill>
              </a:rPr>
              <a:t>Deprem Takip </a:t>
            </a:r>
            <a:r>
              <a:rPr lang="tr-TR" sz="2400" dirty="0" smtClean="0">
                <a:solidFill>
                  <a:srgbClr val="00B050"/>
                </a:solidFill>
              </a:rPr>
              <a:t>Örneği </a:t>
            </a:r>
            <a:r>
              <a:rPr lang="tr-TR" sz="2400" dirty="0" smtClean="0">
                <a:solidFill>
                  <a:srgbClr val="00B050"/>
                </a:solidFill>
              </a:rPr>
              <a:t>(</a:t>
            </a:r>
            <a:r>
              <a:rPr lang="tr-TR" sz="2400" dirty="0" err="1" smtClean="0">
                <a:solidFill>
                  <a:srgbClr val="00B050"/>
                </a:solidFill>
              </a:rPr>
              <a:t>AsyncTask</a:t>
            </a:r>
            <a:r>
              <a:rPr lang="tr-TR" sz="2400" dirty="0" smtClean="0">
                <a:solidFill>
                  <a:srgbClr val="00B050"/>
                </a:solidFill>
              </a:rPr>
              <a:t> ile İndirme İşlemiyle)</a:t>
            </a:r>
            <a:endParaRPr lang="tr-TR" sz="2400" dirty="0">
              <a:solidFill>
                <a:srgbClr val="00B050"/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0" y="532643"/>
            <a:ext cx="12003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Daha önce dosyadan okuma işlemi ile geliştirdiğimiz uygulama aşağıdaki gibiydi. Burada belirli bir sorgu için</a:t>
            </a:r>
          </a:p>
          <a:p>
            <a:pPr marL="0" lvl="6" algn="just"/>
            <a:r>
              <a:rPr lang="tr-TR" sz="2000" dirty="0" smtClean="0"/>
              <a:t>oluşturduğumuz </a:t>
            </a:r>
            <a:r>
              <a:rPr lang="tr-TR" sz="2000" dirty="0" err="1" smtClean="0"/>
              <a:t>url’yi</a:t>
            </a:r>
            <a:r>
              <a:rPr lang="tr-TR" sz="2000" dirty="0" smtClean="0"/>
              <a:t> tarayıcıda açarak, </a:t>
            </a:r>
            <a:r>
              <a:rPr lang="tr-TR" sz="2000" dirty="0" err="1" smtClean="0"/>
              <a:t>json</a:t>
            </a:r>
            <a:r>
              <a:rPr lang="tr-TR" sz="2000" dirty="0" smtClean="0"/>
              <a:t> cevabını almış , bunu dosyaya kaydetmiştik ve dosyayı da </a:t>
            </a:r>
            <a:r>
              <a:rPr lang="tr-TR" sz="2000" dirty="0" err="1" smtClean="0"/>
              <a:t>assets</a:t>
            </a:r>
            <a:r>
              <a:rPr lang="tr-TR" sz="2000" dirty="0" smtClean="0"/>
              <a:t> klasörüne kaydetmiştik. Şimdi ise uygulamadan internete </a:t>
            </a:r>
            <a:r>
              <a:rPr lang="tr-TR" sz="2000" dirty="0" smtClean="0"/>
              <a:t>bağlanıp, indirme işlemi ile aynı sonucu elde edeceğiz.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244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485" y="1468108"/>
            <a:ext cx="5848350" cy="4629150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24131" y="446379"/>
            <a:ext cx="11619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Uygulamayı düzenlemeye başlamadan önce manifest.xml dosyasına internete bağlanma iznini eklemeliyiz.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3683479" y="2260120"/>
            <a:ext cx="4787660" cy="3019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06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40679" cy="6745755"/>
          </a:xfrm>
          <a:prstGeom prst="rect">
            <a:avLst/>
          </a:prstGeom>
        </p:spPr>
      </p:pic>
      <p:sp>
        <p:nvSpPr>
          <p:cNvPr id="8" name="Yuvarlatılmış Dikdörtgen 7"/>
          <p:cNvSpPr/>
          <p:nvPr/>
        </p:nvSpPr>
        <p:spPr>
          <a:xfrm>
            <a:off x="94891" y="3436254"/>
            <a:ext cx="6054024" cy="20811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3717985" y="429126"/>
            <a:ext cx="84740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 bölümde önce dahili sınıf oluşturmakla başlayalım. Bu </a:t>
            </a:r>
            <a:r>
              <a:rPr lang="tr-TR" sz="2000" dirty="0" err="1" smtClean="0"/>
              <a:t>AsyncTask</a:t>
            </a:r>
            <a:r>
              <a:rPr lang="tr-TR" sz="2000" dirty="0" smtClean="0"/>
              <a:t> sınıfının</a:t>
            </a:r>
          </a:p>
          <a:p>
            <a:pPr marL="0" lvl="6" algn="just"/>
            <a:r>
              <a:rPr lang="tr-TR" sz="2000" dirty="0" smtClean="0"/>
              <a:t>alt sınıfı olacak ve iki metodu kullanılacaktır. Bunlardan ilki</a:t>
            </a:r>
            <a:r>
              <a:rPr lang="tr-TR" dirty="0"/>
              <a:t> </a:t>
            </a:r>
            <a:r>
              <a:rPr lang="tr-TR" dirty="0" err="1" smtClean="0"/>
              <a:t>arkaplan</a:t>
            </a:r>
            <a:r>
              <a:rPr lang="tr-TR" dirty="0" smtClean="0"/>
              <a:t> iş parçacığında</a:t>
            </a:r>
          </a:p>
          <a:p>
            <a:pPr marL="0" lvl="6" algn="just"/>
            <a:r>
              <a:rPr lang="tr-TR" sz="2000" dirty="0" smtClean="0"/>
              <a:t>çalışan  </a:t>
            </a:r>
            <a:r>
              <a:rPr lang="tr-TR" sz="2000" dirty="0" err="1" smtClean="0"/>
              <a:t>doInBackgroun</a:t>
            </a:r>
            <a:r>
              <a:rPr lang="tr-TR" sz="2000" dirty="0" err="1" smtClean="0"/>
              <a:t>d</a:t>
            </a:r>
            <a:r>
              <a:rPr lang="tr-TR" sz="2000" dirty="0" smtClean="0"/>
              <a:t>, ikincisi ana iş parçacığında çalışan </a:t>
            </a:r>
            <a:r>
              <a:rPr lang="tr-TR" sz="2000" dirty="0" err="1" smtClean="0"/>
              <a:t>onPostExecute</a:t>
            </a:r>
            <a:r>
              <a:rPr lang="tr-TR" sz="2000" dirty="0" smtClean="0"/>
              <a:t> ‘dur.</a:t>
            </a:r>
            <a:endParaRPr lang="tr-TR" sz="2000" dirty="0"/>
          </a:p>
          <a:p>
            <a:pPr marL="0" lvl="6" algn="just"/>
            <a:endParaRPr lang="tr-TR" sz="2000" dirty="0" smtClean="0"/>
          </a:p>
          <a:p>
            <a:pPr marL="0" lvl="6" algn="just"/>
            <a:endParaRPr lang="tr-TR" sz="2000" dirty="0"/>
          </a:p>
        </p:txBody>
      </p:sp>
      <p:sp>
        <p:nvSpPr>
          <p:cNvPr id="11" name="Dikdörtgen 10"/>
          <p:cNvSpPr/>
          <p:nvPr/>
        </p:nvSpPr>
        <p:spPr>
          <a:xfrm>
            <a:off x="6148915" y="1721331"/>
            <a:ext cx="6174575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sz="1600" dirty="0" err="1" smtClean="0"/>
              <a:t>AsyncTask’in</a:t>
            </a:r>
            <a:r>
              <a:rPr lang="tr-TR" sz="1600" dirty="0" smtClean="0"/>
              <a:t> 1. parametresi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sz="1600" dirty="0" smtClean="0"/>
          </a:p>
          <a:p>
            <a:r>
              <a:rPr lang="tr-TR" sz="1600" dirty="0" err="1" smtClean="0"/>
              <a:t>onBackground</a:t>
            </a:r>
            <a:r>
              <a:rPr lang="tr-TR" sz="1600" dirty="0" smtClean="0"/>
              <a:t> metodunun kabul edeceği parametre tipidir</a:t>
            </a:r>
          </a:p>
          <a:p>
            <a:r>
              <a:rPr lang="tr-TR" sz="1600" dirty="0" smtClean="0"/>
              <a:t>(</a:t>
            </a:r>
            <a:r>
              <a:rPr lang="tr-TR" sz="1600" b="1" dirty="0" err="1" smtClean="0"/>
              <a:t>String</a:t>
            </a:r>
            <a:r>
              <a:rPr lang="tr-TR" sz="1600" dirty="0" smtClean="0"/>
              <a:t> olarak verilecek </a:t>
            </a:r>
            <a:r>
              <a:rPr lang="tr-TR" sz="1600" dirty="0" err="1" smtClean="0"/>
              <a:t>url</a:t>
            </a:r>
            <a:r>
              <a:rPr lang="tr-TR" sz="1600" dirty="0" smtClean="0"/>
              <a:t> )</a:t>
            </a:r>
          </a:p>
          <a:p>
            <a:endParaRPr lang="tr-TR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 err="1"/>
              <a:t>AsyncTask’in</a:t>
            </a:r>
            <a:r>
              <a:rPr lang="tr-TR" sz="1600" dirty="0"/>
              <a:t> </a:t>
            </a:r>
            <a:r>
              <a:rPr lang="tr-TR" sz="1600" dirty="0" smtClean="0"/>
              <a:t>2. </a:t>
            </a:r>
            <a:r>
              <a:rPr lang="tr-TR" sz="1600" dirty="0"/>
              <a:t>parametresi </a:t>
            </a:r>
            <a:endParaRPr lang="tr-TR" sz="1600" dirty="0" smtClean="0"/>
          </a:p>
          <a:p>
            <a:endParaRPr lang="tr-TR" sz="1600" dirty="0" smtClean="0"/>
          </a:p>
          <a:p>
            <a:r>
              <a:rPr lang="tr-TR" sz="1600" dirty="0" err="1" smtClean="0"/>
              <a:t>onBackground’daki</a:t>
            </a:r>
            <a:r>
              <a:rPr lang="tr-TR" sz="1600" dirty="0" smtClean="0"/>
              <a:t> işlemler devam ederken ile  </a:t>
            </a:r>
            <a:r>
              <a:rPr lang="tr-TR" sz="1600" dirty="0" err="1" smtClean="0"/>
              <a:t>arayüzde</a:t>
            </a:r>
            <a:r>
              <a:rPr lang="tr-TR" sz="1600" dirty="0" smtClean="0"/>
              <a:t> güncelleme</a:t>
            </a:r>
          </a:p>
          <a:p>
            <a:r>
              <a:rPr lang="tr-TR" sz="1600" dirty="0" smtClean="0"/>
              <a:t>yapılacaksa kullanılır. Örneğin indirmenin ne kadarı gerçekleştiği</a:t>
            </a:r>
          </a:p>
          <a:p>
            <a:r>
              <a:rPr lang="tr-TR" sz="1600" dirty="0" smtClean="0"/>
              <a:t>bilgisini işlem devam ederken </a:t>
            </a:r>
            <a:r>
              <a:rPr lang="tr-TR" sz="1600" dirty="0" err="1" smtClean="0"/>
              <a:t>arayüzde</a:t>
            </a:r>
            <a:r>
              <a:rPr lang="tr-TR" sz="1600" dirty="0" smtClean="0"/>
              <a:t>  göstereceksek </a:t>
            </a:r>
            <a:r>
              <a:rPr lang="tr-TR" sz="1600" dirty="0" err="1" smtClean="0"/>
              <a:t>Integer</a:t>
            </a:r>
            <a:r>
              <a:rPr lang="tr-TR" sz="1600" dirty="0" smtClean="0"/>
              <a:t> olacaktır. </a:t>
            </a:r>
          </a:p>
          <a:p>
            <a:r>
              <a:rPr lang="tr-TR" sz="1600" dirty="0" smtClean="0"/>
              <a:t>Böyle bir işlem olmadığı için </a:t>
            </a:r>
            <a:r>
              <a:rPr lang="tr-TR" sz="1600" b="1" dirty="0" err="1" smtClean="0"/>
              <a:t>Void</a:t>
            </a:r>
            <a:r>
              <a:rPr lang="tr-TR" sz="1600" dirty="0"/>
              <a:t> </a:t>
            </a:r>
            <a:r>
              <a:rPr lang="tr-TR" sz="1600" dirty="0" smtClean="0"/>
              <a:t>olacaktır.</a:t>
            </a:r>
          </a:p>
          <a:p>
            <a:endParaRPr lang="tr-TR" sz="16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1600" dirty="0" err="1"/>
              <a:t>AsyncTask’in</a:t>
            </a:r>
            <a:r>
              <a:rPr lang="tr-TR" sz="1600" dirty="0"/>
              <a:t> 3</a:t>
            </a:r>
            <a:r>
              <a:rPr lang="tr-TR" sz="1600" dirty="0" smtClean="0"/>
              <a:t>. </a:t>
            </a:r>
            <a:r>
              <a:rPr lang="tr-TR" sz="1600" dirty="0"/>
              <a:t>parametresi </a:t>
            </a:r>
          </a:p>
          <a:p>
            <a:endParaRPr lang="tr-TR" sz="1600" dirty="0" smtClean="0"/>
          </a:p>
          <a:p>
            <a:r>
              <a:rPr lang="tr-TR" sz="1600" dirty="0" err="1" smtClean="0"/>
              <a:t>onBackground’un</a:t>
            </a:r>
            <a:r>
              <a:rPr lang="tr-TR" sz="1600" dirty="0" smtClean="0"/>
              <a:t> </a:t>
            </a:r>
            <a:r>
              <a:rPr lang="tr-TR" sz="1600" dirty="0" err="1" smtClean="0"/>
              <a:t>onPostExecute’a</a:t>
            </a:r>
            <a:r>
              <a:rPr lang="tr-TR" sz="1600" dirty="0" smtClean="0"/>
              <a:t> döndüreceği değer tipidir.</a:t>
            </a:r>
          </a:p>
          <a:p>
            <a:r>
              <a:rPr lang="tr-TR" sz="1600" dirty="0" smtClean="0"/>
              <a:t>Bu da indirme işlemi sonucundaki </a:t>
            </a:r>
            <a:r>
              <a:rPr lang="tr-TR" sz="1600" dirty="0" err="1" smtClean="0"/>
              <a:t>jsonCevabinin</a:t>
            </a:r>
            <a:r>
              <a:rPr lang="tr-TR" sz="1600" dirty="0" smtClean="0"/>
              <a:t> tipi olan </a:t>
            </a:r>
            <a:r>
              <a:rPr lang="tr-TR" sz="1600" b="1" dirty="0" err="1" smtClean="0"/>
              <a:t>String</a:t>
            </a:r>
            <a:r>
              <a:rPr lang="tr-TR" sz="1600" dirty="0" err="1" smtClean="0"/>
              <a:t>’dir</a:t>
            </a:r>
            <a:r>
              <a:rPr lang="tr-TR" sz="1600" dirty="0" smtClean="0"/>
              <a:t>.</a:t>
            </a:r>
            <a:endParaRPr lang="tr-TR" sz="1600" dirty="0"/>
          </a:p>
        </p:txBody>
      </p:sp>
      <p:sp>
        <p:nvSpPr>
          <p:cNvPr id="15" name="Yuvarlatılmış Dikdörtgen 14"/>
          <p:cNvSpPr/>
          <p:nvPr/>
        </p:nvSpPr>
        <p:spPr>
          <a:xfrm>
            <a:off x="3322853" y="3940242"/>
            <a:ext cx="636671" cy="2263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819" y="4983642"/>
            <a:ext cx="716674" cy="261218"/>
          </a:xfrm>
          <a:prstGeom prst="rect">
            <a:avLst/>
          </a:prstGeom>
        </p:spPr>
      </p:pic>
      <p:sp>
        <p:nvSpPr>
          <p:cNvPr id="17" name="Dikdörtgen 16"/>
          <p:cNvSpPr/>
          <p:nvPr/>
        </p:nvSpPr>
        <p:spPr>
          <a:xfrm>
            <a:off x="4968814" y="602924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/>
              <a:t>Burada </a:t>
            </a:r>
            <a:r>
              <a:rPr lang="tr-TR" sz="1400" dirty="0" err="1"/>
              <a:t>doInBackground</a:t>
            </a:r>
            <a:r>
              <a:rPr lang="tr-TR" sz="1400" dirty="0"/>
              <a:t> ve </a:t>
            </a:r>
            <a:r>
              <a:rPr lang="tr-TR" sz="1400" dirty="0" err="1"/>
              <a:t>onPostExecute</a:t>
            </a:r>
            <a:r>
              <a:rPr lang="tr-TR" sz="1400" dirty="0"/>
              <a:t> metotlarının parametre</a:t>
            </a:r>
          </a:p>
          <a:p>
            <a:r>
              <a:rPr lang="tr-TR" sz="1400" dirty="0"/>
              <a:t>isimlerini anlaşılabilir olması açısından </a:t>
            </a:r>
            <a:r>
              <a:rPr lang="tr-TR" sz="1400" dirty="0" err="1"/>
              <a:t>urlString</a:t>
            </a:r>
            <a:r>
              <a:rPr lang="tr-TR" sz="1400" dirty="0"/>
              <a:t> ve </a:t>
            </a:r>
            <a:r>
              <a:rPr lang="tr-TR" sz="1400" dirty="0" err="1"/>
              <a:t>jsonCevabi</a:t>
            </a:r>
            <a:r>
              <a:rPr lang="tr-TR" sz="1400" dirty="0"/>
              <a:t> olarak değiştirdik.</a:t>
            </a:r>
            <a:endParaRPr lang="tr-TR" sz="1400" dirty="0"/>
          </a:p>
        </p:txBody>
      </p:sp>
      <p:cxnSp>
        <p:nvCxnSpPr>
          <p:cNvPr id="19" name="Eğri Bağlayıcı 18"/>
          <p:cNvCxnSpPr/>
          <p:nvPr/>
        </p:nvCxnSpPr>
        <p:spPr>
          <a:xfrm rot="10800000" flipV="1">
            <a:off x="2725947" y="2589357"/>
            <a:ext cx="3422968" cy="903241"/>
          </a:xfrm>
          <a:prstGeom prst="curvedConnector3">
            <a:avLst>
              <a:gd name="adj1" fmla="val 998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ğri Bağlayıcı 25"/>
          <p:cNvCxnSpPr/>
          <p:nvPr/>
        </p:nvCxnSpPr>
        <p:spPr>
          <a:xfrm rot="10800000">
            <a:off x="3554083" y="3607730"/>
            <a:ext cx="2665562" cy="1909712"/>
          </a:xfrm>
          <a:prstGeom prst="curvedConnector3">
            <a:avLst>
              <a:gd name="adj1" fmla="val 104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/>
          <p:nvPr/>
        </p:nvCxnSpPr>
        <p:spPr>
          <a:xfrm flipH="1" flipV="1">
            <a:off x="3881887" y="4166559"/>
            <a:ext cx="1167715" cy="18859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/>
          <p:nvPr/>
        </p:nvCxnSpPr>
        <p:spPr>
          <a:xfrm flipH="1" flipV="1">
            <a:off x="3636494" y="5244862"/>
            <a:ext cx="1332320" cy="831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" y="150677"/>
            <a:ext cx="6169774" cy="6707323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916393" y="1041601"/>
            <a:ext cx="8474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dirty="0" smtClean="0"/>
              <a:t>Bu adımda </a:t>
            </a:r>
            <a:r>
              <a:rPr lang="tr-TR" dirty="0" err="1" smtClean="0"/>
              <a:t>jsonCevabiAl</a:t>
            </a:r>
            <a:r>
              <a:rPr lang="tr-TR" dirty="0" smtClean="0"/>
              <a:t> metodunu ekleyip, kullanmayacağımız dosyadan okuma</a:t>
            </a:r>
          </a:p>
          <a:p>
            <a:pPr marL="0" lvl="6" algn="just"/>
            <a:r>
              <a:rPr lang="tr-TR" dirty="0" smtClean="0"/>
              <a:t>ile ilgili işlemleri silelim.</a:t>
            </a:r>
          </a:p>
          <a:p>
            <a:pPr marL="0" lvl="6" algn="just"/>
            <a:endParaRPr lang="tr-TR" sz="2000" dirty="0"/>
          </a:p>
        </p:txBody>
      </p:sp>
      <p:cxnSp>
        <p:nvCxnSpPr>
          <p:cNvPr id="5" name="Düz Bağlayıcı 4"/>
          <p:cNvCxnSpPr/>
          <p:nvPr/>
        </p:nvCxnSpPr>
        <p:spPr>
          <a:xfrm>
            <a:off x="569343" y="2544792"/>
            <a:ext cx="2984740" cy="86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368060" y="6596331"/>
            <a:ext cx="3186023" cy="2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Yuvarlatılmış Dikdörtgen 8"/>
          <p:cNvSpPr/>
          <p:nvPr/>
        </p:nvSpPr>
        <p:spPr>
          <a:xfrm>
            <a:off x="569343" y="5624423"/>
            <a:ext cx="3459193" cy="2156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" name="Eğri Bağlayıcı 10"/>
          <p:cNvCxnSpPr/>
          <p:nvPr/>
        </p:nvCxnSpPr>
        <p:spPr>
          <a:xfrm rot="5400000">
            <a:off x="3504344" y="1990683"/>
            <a:ext cx="4335048" cy="3165894"/>
          </a:xfrm>
          <a:prstGeom prst="curvedConnector3">
            <a:avLst>
              <a:gd name="adj1" fmla="val 1003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24506" cy="685800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598544" y="3267218"/>
            <a:ext cx="59464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 adımda, </a:t>
            </a:r>
            <a:r>
              <a:rPr lang="tr-TR" sz="2000" dirty="0" err="1" smtClean="0"/>
              <a:t>doInBackground</a:t>
            </a:r>
            <a:r>
              <a:rPr lang="tr-TR" sz="2000" dirty="0" smtClean="0"/>
              <a:t> metodunda </a:t>
            </a:r>
            <a:r>
              <a:rPr lang="tr-TR" sz="2000" dirty="0" err="1" smtClean="0"/>
              <a:t>jsonCevabiAl</a:t>
            </a:r>
            <a:r>
              <a:rPr lang="tr-TR" sz="2000" dirty="0" smtClean="0"/>
              <a:t> metodunu çağıralım. </a:t>
            </a:r>
          </a:p>
          <a:p>
            <a:pPr marL="0" lvl="6" algn="just"/>
            <a:endParaRPr lang="tr-TR" sz="2000" dirty="0" smtClean="0"/>
          </a:p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 </a:t>
            </a:r>
            <a:r>
              <a:rPr lang="tr-TR" sz="2000" dirty="0" smtClean="0"/>
              <a:t>Burada dikkat etmemiz gereken; parametre tipinden sonra gelen üç noktanın (…)  birden fazla parametreyi bir dizi olarak kabul edebileceği anlamına geldiğidir.</a:t>
            </a:r>
          </a:p>
          <a:p>
            <a:pPr marL="0" lvl="6" algn="just"/>
            <a:endParaRPr lang="tr-TR" sz="2000" dirty="0" smtClean="0"/>
          </a:p>
          <a:p>
            <a:pPr marL="0" lvl="6" algn="just"/>
            <a:r>
              <a:rPr lang="tr-TR" sz="2000" dirty="0" smtClean="0"/>
              <a:t>Bundan dolayı </a:t>
            </a:r>
            <a:r>
              <a:rPr lang="tr-TR" sz="2000" dirty="0" err="1" smtClean="0"/>
              <a:t>jsonCevabiAl</a:t>
            </a:r>
            <a:r>
              <a:rPr lang="tr-TR" sz="2000" dirty="0" smtClean="0"/>
              <a:t> metodunu çağırırken</a:t>
            </a:r>
          </a:p>
          <a:p>
            <a:pPr marL="0" lvl="6" algn="just"/>
            <a:r>
              <a:rPr lang="tr-TR" sz="2000" dirty="0" err="1" smtClean="0"/>
              <a:t>urlString</a:t>
            </a:r>
            <a:r>
              <a:rPr lang="tr-TR" sz="2000" dirty="0" smtClean="0">
                <a:solidFill>
                  <a:srgbClr val="FF0000"/>
                </a:solidFill>
              </a:rPr>
              <a:t>[0] </a:t>
            </a:r>
            <a:r>
              <a:rPr lang="tr-TR" sz="2000" dirty="0" smtClean="0"/>
              <a:t>parametresi ile çağırıyoruz. Çünkü </a:t>
            </a:r>
            <a:r>
              <a:rPr lang="tr-TR" sz="2000" dirty="0" err="1" smtClean="0"/>
              <a:t>urlString</a:t>
            </a:r>
            <a:endParaRPr lang="tr-TR" sz="2000" dirty="0" smtClean="0"/>
          </a:p>
          <a:p>
            <a:pPr marL="0" lvl="6" algn="just"/>
            <a:r>
              <a:rPr lang="tr-TR" sz="2000" dirty="0" smtClean="0"/>
              <a:t>dizisinin tek elemanı vardır.</a:t>
            </a:r>
          </a:p>
        </p:txBody>
      </p:sp>
      <p:sp>
        <p:nvSpPr>
          <p:cNvPr id="4" name="Yuvarlatılmış Dikdörtgen 3"/>
          <p:cNvSpPr/>
          <p:nvPr/>
        </p:nvSpPr>
        <p:spPr>
          <a:xfrm>
            <a:off x="724619" y="4123427"/>
            <a:ext cx="3226280" cy="3623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-</a:t>
            </a:r>
            <a:endParaRPr lang="tr-TR" dirty="0"/>
          </a:p>
        </p:txBody>
      </p:sp>
      <p:cxnSp>
        <p:nvCxnSpPr>
          <p:cNvPr id="15" name="Düz Ok Bağlayıcısı 14"/>
          <p:cNvCxnSpPr/>
          <p:nvPr/>
        </p:nvCxnSpPr>
        <p:spPr>
          <a:xfrm flipH="1" flipV="1">
            <a:off x="3666226" y="4304581"/>
            <a:ext cx="1932318" cy="1725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35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" y="60385"/>
            <a:ext cx="6155797" cy="672861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537494" y="60385"/>
            <a:ext cx="7470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Daha önce </a:t>
            </a:r>
            <a:r>
              <a:rPr lang="tr-TR" sz="2000" dirty="0" err="1" smtClean="0"/>
              <a:t>jsonCevabi</a:t>
            </a:r>
            <a:r>
              <a:rPr lang="tr-TR" sz="2000" dirty="0" smtClean="0"/>
              <a:t> dosyamızda olduğu için </a:t>
            </a:r>
            <a:r>
              <a:rPr lang="tr-TR" sz="2000" dirty="0" err="1" smtClean="0"/>
              <a:t>json</a:t>
            </a:r>
            <a:r>
              <a:rPr lang="tr-TR" sz="2000" dirty="0" smtClean="0"/>
              <a:t> ayıklama işlemi, adaptör oluşturma ve </a:t>
            </a:r>
            <a:r>
              <a:rPr lang="tr-TR" sz="2000" dirty="0" err="1" smtClean="0"/>
              <a:t>listView’de</a:t>
            </a:r>
            <a:r>
              <a:rPr lang="tr-TR" sz="2000" dirty="0" smtClean="0"/>
              <a:t> gösterme işlemini </a:t>
            </a:r>
            <a:r>
              <a:rPr lang="tr-TR" sz="2000" dirty="0" err="1" smtClean="0"/>
              <a:t>onCreate</a:t>
            </a:r>
            <a:r>
              <a:rPr lang="tr-TR" sz="2000" dirty="0" smtClean="0"/>
              <a:t> içinde yapmıştık.</a:t>
            </a:r>
          </a:p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Şimdi </a:t>
            </a:r>
            <a:r>
              <a:rPr lang="tr-TR" sz="2000" dirty="0" err="1" smtClean="0"/>
              <a:t>jsonCevabi</a:t>
            </a:r>
            <a:r>
              <a:rPr lang="tr-TR" sz="2000" dirty="0" smtClean="0"/>
              <a:t> baştan mevcut olmadığı için indirme işlemi bittikten sonra </a:t>
            </a:r>
            <a:r>
              <a:rPr lang="tr-TR" sz="2000" dirty="0" err="1" smtClean="0"/>
              <a:t>jsonCevabi’ni</a:t>
            </a:r>
            <a:r>
              <a:rPr lang="tr-TR" sz="2000" dirty="0" smtClean="0"/>
              <a:t> elde edince bu işlemleri yapabiliriz.</a:t>
            </a:r>
          </a:p>
          <a:p>
            <a:pPr marL="342900" lvl="6" indent="-342900" algn="just">
              <a:buFont typeface="Wingdings" panose="05000000000000000000" pitchFamily="2" charset="2"/>
              <a:buChar char="v"/>
            </a:pPr>
            <a:endParaRPr lang="tr-TR" sz="2000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483079" y="2320506"/>
            <a:ext cx="5784861" cy="5933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-</a:t>
            </a:r>
            <a:endParaRPr lang="tr-TR" dirty="0"/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508958" y="2337758"/>
            <a:ext cx="5698597" cy="5607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Yuvarlatılmış Dikdörtgen 9"/>
          <p:cNvSpPr/>
          <p:nvPr/>
        </p:nvSpPr>
        <p:spPr>
          <a:xfrm>
            <a:off x="747622" y="4965940"/>
            <a:ext cx="5342627" cy="5933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-</a:t>
            </a:r>
            <a:endParaRPr lang="tr-TR" dirty="0"/>
          </a:p>
        </p:txBody>
      </p:sp>
      <p:cxnSp>
        <p:nvCxnSpPr>
          <p:cNvPr id="12" name="Eğri Bağlayıcı 11"/>
          <p:cNvCxnSpPr>
            <a:stCxn id="4" idx="3"/>
          </p:cNvCxnSpPr>
          <p:nvPr/>
        </p:nvCxnSpPr>
        <p:spPr>
          <a:xfrm flipH="1">
            <a:off x="6116128" y="2617185"/>
            <a:ext cx="151812" cy="2644928"/>
          </a:xfrm>
          <a:prstGeom prst="curvedConnector4">
            <a:avLst>
              <a:gd name="adj1" fmla="val -150581"/>
              <a:gd name="adj2" fmla="val 989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kdörtgen 13"/>
          <p:cNvSpPr/>
          <p:nvPr/>
        </p:nvSpPr>
        <p:spPr>
          <a:xfrm>
            <a:off x="6533071" y="2762973"/>
            <a:ext cx="548006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/>
              <a:t>Bunun için </a:t>
            </a:r>
            <a:r>
              <a:rPr lang="tr-TR" sz="2000" dirty="0" smtClean="0"/>
              <a:t>bu </a:t>
            </a:r>
            <a:r>
              <a:rPr lang="tr-TR" sz="2000" dirty="0"/>
              <a:t>işlemleri </a:t>
            </a:r>
            <a:r>
              <a:rPr lang="tr-TR" sz="2000" dirty="0" err="1"/>
              <a:t>onPostExecute</a:t>
            </a:r>
            <a:r>
              <a:rPr lang="tr-TR" sz="2000" dirty="0"/>
              <a:t> metodu içerisine alıyoruz</a:t>
            </a:r>
            <a:r>
              <a:rPr lang="tr-TR" sz="2000" dirty="0" smtClean="0"/>
              <a:t>. Bu metot </a:t>
            </a:r>
            <a:r>
              <a:rPr lang="tr-TR" sz="2000" dirty="0" err="1" smtClean="0"/>
              <a:t>onBackground</a:t>
            </a:r>
            <a:r>
              <a:rPr lang="tr-TR" sz="2000" dirty="0" smtClean="0"/>
              <a:t> işlemi bittikten sonra ana iş parçacığında (main </a:t>
            </a:r>
            <a:r>
              <a:rPr lang="tr-TR" sz="2000" dirty="0" err="1" smtClean="0"/>
              <a:t>thread</a:t>
            </a:r>
            <a:r>
              <a:rPr lang="tr-TR" sz="2000" dirty="0" smtClean="0"/>
              <a:t>) çalışır.</a:t>
            </a:r>
          </a:p>
          <a:p>
            <a:pPr marL="342900" lvl="6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Burada küçük bir değişiklik </a:t>
            </a:r>
            <a:r>
              <a:rPr lang="tr-TR" sz="2000" dirty="0" err="1" smtClean="0"/>
              <a:t>ArrayAdapter</a:t>
            </a:r>
            <a:r>
              <a:rPr lang="tr-TR" sz="2000" dirty="0" smtClean="0"/>
              <a:t> yapılandırıcısında ilk parametreyi </a:t>
            </a:r>
            <a:r>
              <a:rPr lang="tr-TR" sz="2000" dirty="0" err="1" smtClean="0"/>
              <a:t>this</a:t>
            </a:r>
            <a:r>
              <a:rPr lang="tr-TR" sz="2000" dirty="0" smtClean="0"/>
              <a:t> yerine</a:t>
            </a:r>
          </a:p>
          <a:p>
            <a:pPr marL="0" lvl="6" algn="just"/>
            <a:r>
              <a:rPr lang="tr-TR" sz="2000" dirty="0" err="1" smtClean="0">
                <a:solidFill>
                  <a:srgbClr val="FF0000"/>
                </a:solidFill>
              </a:rPr>
              <a:t>getApplicationContext</a:t>
            </a:r>
            <a:r>
              <a:rPr lang="tr-TR" sz="2000" dirty="0" smtClean="0"/>
              <a:t> yapmaktır. Çünkü </a:t>
            </a:r>
            <a:r>
              <a:rPr lang="tr-TR" sz="2000" dirty="0" err="1" smtClean="0"/>
              <a:t>this</a:t>
            </a:r>
            <a:r>
              <a:rPr lang="tr-TR" sz="2000" dirty="0" smtClean="0"/>
              <a:t> artık</a:t>
            </a:r>
          </a:p>
          <a:p>
            <a:pPr marL="0" lvl="6" algn="just"/>
            <a:r>
              <a:rPr lang="tr-TR" sz="2000" dirty="0" err="1" smtClean="0"/>
              <a:t>MainActivity’ye</a:t>
            </a:r>
            <a:r>
              <a:rPr lang="tr-TR" sz="2000" dirty="0" smtClean="0"/>
              <a:t> değil, </a:t>
            </a:r>
            <a:r>
              <a:rPr lang="tr-TR" sz="2000" dirty="0" err="1" smtClean="0"/>
              <a:t>Indirme</a:t>
            </a:r>
            <a:r>
              <a:rPr lang="tr-TR" sz="2000" dirty="0" smtClean="0"/>
              <a:t> sınıfına işaret etmektedir. </a:t>
            </a:r>
            <a:r>
              <a:rPr lang="tr-TR" sz="2000" smtClean="0"/>
              <a:t>Bu işlem </a:t>
            </a:r>
            <a:r>
              <a:rPr lang="tr-TR" sz="2000" dirty="0" smtClean="0"/>
              <a:t>sonraki </a:t>
            </a:r>
            <a:r>
              <a:rPr lang="tr-TR" sz="2000" smtClean="0"/>
              <a:t>adımda gösteriliyor.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09725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2" y="-1"/>
            <a:ext cx="7396337" cy="678898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488613" y="428137"/>
            <a:ext cx="6984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Son olarak </a:t>
            </a:r>
            <a:r>
              <a:rPr lang="tr-TR" sz="2000" dirty="0"/>
              <a:t>tanımladığımız </a:t>
            </a:r>
            <a:r>
              <a:rPr lang="tr-TR" sz="2000" dirty="0" err="1" smtClean="0"/>
              <a:t>Indirme</a:t>
            </a:r>
            <a:r>
              <a:rPr lang="tr-TR" sz="2000" dirty="0" smtClean="0"/>
              <a:t> sınıfından </a:t>
            </a:r>
            <a:r>
              <a:rPr lang="tr-TR" sz="2000" dirty="0"/>
              <a:t>bir nesne oluşturacak ve </a:t>
            </a:r>
            <a:r>
              <a:rPr lang="tr-TR" sz="2000" dirty="0" err="1"/>
              <a:t>execute</a:t>
            </a:r>
            <a:r>
              <a:rPr lang="tr-TR" sz="2000" dirty="0"/>
              <a:t> metodu ile </a:t>
            </a:r>
            <a:r>
              <a:rPr lang="tr-TR" sz="2000" dirty="0" smtClean="0"/>
              <a:t> çalıştıracağız.</a:t>
            </a:r>
            <a:endParaRPr lang="tr-TR" sz="2000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483080" y="2389517"/>
            <a:ext cx="6999520" cy="6124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-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2648309" y="5227608"/>
            <a:ext cx="1552756" cy="1639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-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763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27" y="1196176"/>
            <a:ext cx="3905795" cy="544906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112808" y="315994"/>
            <a:ext cx="101101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6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Uygulamayı çalıştırdığımızda sonuç aşağıdaki gibi olacaktır (</a:t>
            </a:r>
            <a:r>
              <a:rPr lang="tr-TR" sz="2000" dirty="0"/>
              <a:t>sorguya göre </a:t>
            </a:r>
            <a:r>
              <a:rPr lang="tr-TR" sz="2000" dirty="0" smtClean="0"/>
              <a:t>içerik değişebilir).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66831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381</Words>
  <Application>Microsoft Office PowerPoint</Application>
  <PresentationFormat>Geniş ekran</PresentationFormat>
  <Paragraphs>49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12</cp:revision>
  <dcterms:created xsi:type="dcterms:W3CDTF">2020-04-29T16:23:49Z</dcterms:created>
  <dcterms:modified xsi:type="dcterms:W3CDTF">2020-05-23T03:19:52Z</dcterms:modified>
</cp:coreProperties>
</file>