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3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4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5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63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50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3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6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4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2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0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11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9F84-11CA-4E94-8E2A-459CFD66D61D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9C62-6DD8-4A40-9BF5-E6F2E4279E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33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78400" y="920373"/>
            <a:ext cx="11687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err="1" smtClean="0"/>
              <a:t>OpenWeatherMap</a:t>
            </a:r>
            <a:r>
              <a:rPr lang="tr-TR" sz="2000" dirty="0" smtClean="0"/>
              <a:t> hava durumu ile ilgili detaylı bilgi sağlayan bir web sitesidir. Veri ve işlevlerden başka</a:t>
            </a:r>
          </a:p>
          <a:p>
            <a:pPr algn="just"/>
            <a:r>
              <a:rPr lang="tr-TR" sz="2000" dirty="0" smtClean="0"/>
              <a:t>uygulama geliştiricilerinin yararlanılabilmesi için API sağlamaktadır. Sunduğu veri ve işlevleri öğrenmek ve</a:t>
            </a:r>
          </a:p>
          <a:p>
            <a:pPr algn="just"/>
            <a:r>
              <a:rPr lang="tr-TR" sz="2000" dirty="0" smtClean="0"/>
              <a:t>bunları nasıl kullanabileceğimizi anlamak için API Dokümantasyonunu incelememiz gerekir.</a:t>
            </a:r>
            <a:endParaRPr 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94" y="2289979"/>
            <a:ext cx="7047632" cy="4462208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728617"/>
            <a:ext cx="9810404" cy="491316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07122" y="875765"/>
            <a:ext cx="11186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Sunduğu veriler iki grup altındadır. </a:t>
            </a:r>
            <a:r>
              <a:rPr lang="tr-TR" dirty="0"/>
              <a:t> </a:t>
            </a:r>
            <a:r>
              <a:rPr lang="tr-TR" dirty="0" smtClean="0"/>
              <a:t>Bir grup geçmişe dönük hava durumu verisidir. Bu verileri API anahtarı(API </a:t>
            </a:r>
            <a:r>
              <a:rPr lang="tr-TR" dirty="0" err="1" smtClean="0"/>
              <a:t>key</a:t>
            </a:r>
            <a:r>
              <a:rPr lang="tr-TR" dirty="0" smtClean="0"/>
              <a:t>) ile </a:t>
            </a:r>
          </a:p>
          <a:p>
            <a:r>
              <a:rPr lang="tr-TR" dirty="0" smtClean="0"/>
              <a:t>kullanımına izin verilmektedir. Bu grup için API </a:t>
            </a:r>
            <a:r>
              <a:rPr lang="tr-TR" dirty="0" err="1" smtClean="0"/>
              <a:t>key</a:t>
            </a:r>
            <a:r>
              <a:rPr lang="tr-TR" dirty="0" smtClean="0"/>
              <a:t> ücretlidir. Ücret bir günde yapılan sorgulama sayısı ile orantılıdır.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48" y="2778761"/>
            <a:ext cx="6554301" cy="407923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5208" y="523823"/>
            <a:ext cx="11291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Bir diğer veri sınıfı anlık ve geleceğe dönük verilerdir. Bu sınıfta  anlık hava API, 5 gün/3 saat hava tahmin API, 16 günlük hava tahmin API, hava haritası </a:t>
            </a:r>
            <a:r>
              <a:rPr lang="tr-TR" dirty="0"/>
              <a:t> </a:t>
            </a:r>
            <a:r>
              <a:rPr lang="tr-TR" dirty="0" smtClean="0"/>
              <a:t>gibi farklı seçenekler sunulmaktadır.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Dakikada 60 sorguya kadar kullanım için bir hesap açıp, bazı seçenekleri kapsayan ücretsiz bir API anahtarı alınabilmektedir. 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Diğer üyelik ücretleri </a:t>
            </a:r>
            <a:r>
              <a:rPr lang="tr-TR" dirty="0" err="1" smtClean="0"/>
              <a:t>startup</a:t>
            </a:r>
            <a:r>
              <a:rPr lang="tr-TR" dirty="0" smtClean="0"/>
              <a:t>, geliştirici,  profesyonel ve şirket tiplerinde olup,  dakikada sorgu sayısı ile yararlanılabilen seçenekler, dolayısıyla ücret de artmaktadır.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47695" y="3439067"/>
            <a:ext cx="5418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Free</a:t>
            </a:r>
            <a:r>
              <a:rPr lang="tr-TR" dirty="0" smtClean="0"/>
              <a:t> başlığı altındaki </a:t>
            </a:r>
            <a:r>
              <a:rPr lang="tr-TR" dirty="0" err="1" smtClean="0"/>
              <a:t>Get</a:t>
            </a:r>
            <a:r>
              <a:rPr lang="tr-TR" dirty="0" smtClean="0"/>
              <a:t> API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start butonuna </a:t>
            </a:r>
          </a:p>
          <a:p>
            <a:r>
              <a:rPr lang="tr-TR" dirty="0"/>
              <a:t>t</a:t>
            </a:r>
            <a:r>
              <a:rPr lang="tr-TR" dirty="0" smtClean="0"/>
              <a:t>ıklayarak bir hesap açıyoruz.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8" y="720995"/>
            <a:ext cx="11077575" cy="204787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84678" y="2720424"/>
            <a:ext cx="10579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Üye olduktan sonra API </a:t>
            </a:r>
            <a:r>
              <a:rPr lang="tr-TR" dirty="0" err="1" smtClean="0"/>
              <a:t>keys</a:t>
            </a:r>
            <a:r>
              <a:rPr lang="tr-TR" dirty="0" smtClean="0"/>
              <a:t> kısmına gelip ve </a:t>
            </a:r>
            <a:r>
              <a:rPr lang="tr-TR" dirty="0" err="1" smtClean="0"/>
              <a:t>Generate</a:t>
            </a:r>
            <a:r>
              <a:rPr lang="tr-TR" dirty="0" smtClean="0"/>
              <a:t> butonuyla bir API anahtar oluşturabiliriz.  Daha sonra</a:t>
            </a:r>
          </a:p>
          <a:p>
            <a:r>
              <a:rPr lang="tr-TR" dirty="0" smtClean="0"/>
              <a:t>     API dokümantasyonunu (API </a:t>
            </a:r>
            <a:r>
              <a:rPr lang="tr-TR" dirty="0" err="1" smtClean="0"/>
              <a:t>doc</a:t>
            </a:r>
            <a:r>
              <a:rPr lang="tr-TR" dirty="0" smtClean="0"/>
              <a:t>) inceleyebiliriz.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6" y="3640667"/>
            <a:ext cx="8401247" cy="29274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536700" y="1908955"/>
            <a:ext cx="846667" cy="639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3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84678" y="933958"/>
            <a:ext cx="1184645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API dokümantasyonunda; 40000 hava istasyonu ile, 200000 şehri içeren dünyadaki herhangi bir  konum için hava durumu bilgisinin </a:t>
            </a:r>
            <a:r>
              <a:rPr lang="tr-TR" sz="2000" dirty="0" err="1" smtClean="0"/>
              <a:t>json</a:t>
            </a:r>
            <a:r>
              <a:rPr lang="tr-TR" sz="2000" dirty="0" smtClean="0"/>
              <a:t>, </a:t>
            </a:r>
            <a:r>
              <a:rPr lang="tr-TR" sz="2000" dirty="0" err="1" smtClean="0"/>
              <a:t>xml</a:t>
            </a:r>
            <a:r>
              <a:rPr lang="tr-TR" sz="2000" dirty="0" smtClean="0"/>
              <a:t> ve html formatında sunulduğu belirtilmektedir.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Sorgu için farklı seçenekler sunulmaktadır. Basitlik açısından biz şehir adı seçeneğini kullanacağız. Bununla ilgili  sorgu format ve bir örnek sorgu verilmiştir. Burada;  </a:t>
            </a:r>
            <a:r>
              <a:rPr lang="tr-TR" sz="2000" i="1" dirty="0" smtClean="0">
                <a:latin typeface="Consolas" panose="020B0609020204030204" pitchFamily="49" charset="0"/>
              </a:rPr>
              <a:t>api.openweather.org/data/2.5/</a:t>
            </a:r>
            <a:r>
              <a:rPr lang="tr-TR" sz="2000" i="1" dirty="0" err="1" smtClean="0">
                <a:latin typeface="Consolas" panose="020B0609020204030204" pitchFamily="49" charset="0"/>
              </a:rPr>
              <a:t>weather?q</a:t>
            </a:r>
            <a:r>
              <a:rPr lang="tr-TR" sz="2000" i="1" dirty="0" smtClean="0">
                <a:latin typeface="Consolas" panose="020B0609020204030204" pitchFamily="49" charset="0"/>
              </a:rPr>
              <a:t>= </a:t>
            </a:r>
          </a:p>
          <a:p>
            <a:r>
              <a:rPr lang="tr-TR" sz="2000" dirty="0" smtClean="0"/>
              <a:t>     ifadesinden sonra şehir adının  geldiği görülmektedir.</a:t>
            </a:r>
            <a:endParaRPr lang="tr-TR" sz="2000" dirty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35" y="2665404"/>
            <a:ext cx="5511599" cy="208606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311528" y="5282413"/>
            <a:ext cx="11660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Şehir adını belirttikten sonra &amp; sembolünü ekleyip, devamında</a:t>
            </a:r>
            <a:r>
              <a:rPr lang="tr-TR" sz="2000" b="1" dirty="0"/>
              <a:t> </a:t>
            </a:r>
            <a:r>
              <a:rPr lang="tr-TR" sz="2000" b="1" dirty="0" err="1"/>
              <a:t>parametreAd</a:t>
            </a:r>
            <a:r>
              <a:rPr lang="tr-TR" sz="2000" b="1" dirty="0"/>
              <a:t>=</a:t>
            </a:r>
            <a:r>
              <a:rPr lang="tr-TR" sz="2000" b="1" dirty="0" err="1"/>
              <a:t>parametreninDegeri</a:t>
            </a:r>
            <a:r>
              <a:rPr lang="tr-TR" sz="2000" b="1" dirty="0"/>
              <a:t> </a:t>
            </a:r>
            <a:r>
              <a:rPr lang="tr-TR" sz="2000" dirty="0"/>
              <a:t>yazarak, </a:t>
            </a:r>
            <a:r>
              <a:rPr lang="tr-TR" sz="2000" dirty="0" smtClean="0"/>
              <a:t>sorguya  </a:t>
            </a:r>
            <a:r>
              <a:rPr lang="tr-TR" sz="2000" dirty="0"/>
              <a:t>ilişkin bazı ayarlar(dil, </a:t>
            </a:r>
            <a:r>
              <a:rPr lang="tr-TR" sz="2000" dirty="0" smtClean="0"/>
              <a:t>birim gibi) </a:t>
            </a:r>
            <a:r>
              <a:rPr lang="tr-TR" sz="2000" dirty="0"/>
              <a:t>yapabiliriz. Bunlar isteğe bağlıdır, yazmaksak otomatik(</a:t>
            </a:r>
            <a:r>
              <a:rPr lang="tr-TR" sz="2000" dirty="0" err="1"/>
              <a:t>default</a:t>
            </a:r>
            <a:r>
              <a:rPr lang="tr-TR" sz="2000" dirty="0"/>
              <a:t>) değerler (</a:t>
            </a:r>
            <a:r>
              <a:rPr lang="tr-TR" sz="2000" dirty="0" smtClean="0"/>
              <a:t>İngilizce, Kelvin)   </a:t>
            </a:r>
            <a:r>
              <a:rPr lang="tr-TR" sz="2000" dirty="0"/>
              <a:t>kabul edilir.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9" y="3470099"/>
            <a:ext cx="4948833" cy="321295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233" y="1714877"/>
            <a:ext cx="1249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  https://api.openweathermap.org/data/2.5/weather?q=Ankara&amp;appid=b6907d289e10d714a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68088" y="585670"/>
            <a:ext cx="11660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Uygulamamızda sorgu için ayarlayacağımız ilk parametre dil seçeneğidir. Ancak önce </a:t>
            </a:r>
            <a:r>
              <a:rPr lang="tr-TR" sz="2000" i="1" dirty="0" err="1" smtClean="0">
                <a:latin typeface="Garamond" panose="02020404030301010803" pitchFamily="18" charset="0"/>
              </a:rPr>
              <a:t>appid</a:t>
            </a:r>
            <a:r>
              <a:rPr lang="tr-TR" sz="2000" dirty="0" smtClean="0">
                <a:latin typeface="Garamond" panose="02020404030301010803" pitchFamily="18" charset="0"/>
              </a:rPr>
              <a:t> değerini ekleyelim. Bunun için &amp;  sembolünden sonra parametre adı olan </a:t>
            </a:r>
            <a:r>
              <a:rPr lang="tr-TR" sz="2000" i="1" dirty="0" err="1">
                <a:latin typeface="Garamond" panose="02020404030301010803" pitchFamily="18" charset="0"/>
              </a:rPr>
              <a:t>appid</a:t>
            </a:r>
            <a:r>
              <a:rPr lang="tr-TR" sz="2000" i="1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yazıyoruz ve </a:t>
            </a:r>
            <a:r>
              <a:rPr lang="tr-TR" sz="2000" i="1" dirty="0" smtClean="0">
                <a:latin typeface="Garamond" panose="02020404030301010803" pitchFamily="18" charset="0"/>
              </a:rPr>
              <a:t>=</a:t>
            </a:r>
            <a:r>
              <a:rPr lang="tr-TR" sz="2000" dirty="0" smtClean="0">
                <a:latin typeface="Garamond" panose="02020404030301010803" pitchFamily="18" charset="0"/>
              </a:rPr>
              <a:t> sembolünden sonra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daha önce oluşturduğumuz API anahtarını yapıştırıyoruz (aşağıdaki API </a:t>
            </a:r>
            <a:r>
              <a:rPr lang="tr-TR" sz="2000" dirty="0" err="1" smtClean="0">
                <a:latin typeface="Garamond" panose="02020404030301010803" pitchFamily="18" charset="0"/>
              </a:rPr>
              <a:t>key</a:t>
            </a:r>
            <a:r>
              <a:rPr lang="tr-TR" sz="2000" dirty="0" smtClean="0">
                <a:latin typeface="Garamond" panose="02020404030301010803" pitchFamily="18" charset="0"/>
              </a:rPr>
              <a:t> değeri örnektir!).</a:t>
            </a: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68088" y="2238545"/>
            <a:ext cx="12133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Dokumantasyonda</a:t>
            </a:r>
            <a:r>
              <a:rPr lang="tr-TR" sz="2000" dirty="0" smtClean="0">
                <a:latin typeface="Garamond" panose="02020404030301010803" pitchFamily="18" charset="0"/>
              </a:rPr>
              <a:t> birçok dil seçeneği sunulduğu görülmektedir. Türkçe için parametre değeri </a:t>
            </a:r>
            <a:r>
              <a:rPr lang="tr-TR" sz="2000" b="1" dirty="0" smtClean="0">
                <a:latin typeface="Garamond" panose="02020404030301010803" pitchFamily="18" charset="0"/>
              </a:rPr>
              <a:t>tr</a:t>
            </a:r>
            <a:r>
              <a:rPr lang="tr-TR" sz="2000" dirty="0" smtClean="0">
                <a:latin typeface="Garamond" panose="02020404030301010803" pitchFamily="18" charset="0"/>
              </a:rPr>
              <a:t> olarak verilmiş. 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      Buna sorgunun sonuna aşağıdaki gibi  &amp;</a:t>
            </a:r>
            <a:r>
              <a:rPr lang="tr-TR" sz="2000" dirty="0" err="1" smtClean="0">
                <a:latin typeface="Garamond" panose="02020404030301010803" pitchFamily="18" charset="0"/>
              </a:rPr>
              <a:t>lang</a:t>
            </a:r>
            <a:r>
              <a:rPr lang="tr-TR" sz="2000" dirty="0" smtClean="0">
                <a:latin typeface="Garamond" panose="02020404030301010803" pitchFamily="18" charset="0"/>
              </a:rPr>
              <a:t>=tr ifadesi gelmelidir.</a:t>
            </a: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8088" y="3100767"/>
            <a:ext cx="12237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h</a:t>
            </a:r>
            <a:r>
              <a:rPr lang="tr-TR" dirty="0" smtClean="0">
                <a:latin typeface="Consolas" panose="020B0609020204030204" pitchFamily="49" charset="0"/>
              </a:rPr>
              <a:t>ttps://api.openweathermap.org/data/2.5/weather?q=Ankara&amp;appid=b6907d289e10d714a3&amp;lang=tr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21" y="2687381"/>
            <a:ext cx="7372350" cy="29337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07251" y="1058085"/>
            <a:ext cx="11646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Talep sonucunda gelecek cevap(</a:t>
            </a:r>
            <a:r>
              <a:rPr lang="tr-TR" sz="2000" dirty="0" err="1" smtClean="0"/>
              <a:t>response</a:t>
            </a:r>
            <a:r>
              <a:rPr lang="tr-TR" sz="2000" dirty="0" smtClean="0"/>
              <a:t>) formatı olarak </a:t>
            </a:r>
            <a:r>
              <a:rPr lang="tr-TR" sz="2000" dirty="0" err="1" smtClean="0"/>
              <a:t>json</a:t>
            </a:r>
            <a:r>
              <a:rPr lang="tr-TR" sz="2000" dirty="0" smtClean="0"/>
              <a:t> istiyoruz. Ancak dokümantasyonda bunun </a:t>
            </a:r>
            <a:r>
              <a:rPr lang="tr-TR" sz="2000" dirty="0" err="1" smtClean="0"/>
              <a:t>default</a:t>
            </a:r>
            <a:r>
              <a:rPr lang="tr-TR" sz="2000" dirty="0" smtClean="0"/>
              <a:t> format olduğu ve belirtmemize gerek olmadığı görülmektedir. Eğer </a:t>
            </a:r>
            <a:r>
              <a:rPr lang="tr-TR" sz="2000" dirty="0" err="1" smtClean="0"/>
              <a:t>xml</a:t>
            </a:r>
            <a:r>
              <a:rPr lang="tr-TR" sz="2000" dirty="0" smtClean="0"/>
              <a:t> veya http formatında cevap isteseydik, formatı temsil eden </a:t>
            </a:r>
            <a:r>
              <a:rPr lang="tr-TR" sz="2000" i="1" dirty="0" err="1" smtClean="0">
                <a:latin typeface="Consolas" panose="020B0609020204030204" pitchFamily="49" charset="0"/>
              </a:rPr>
              <a:t>mode</a:t>
            </a:r>
            <a:r>
              <a:rPr lang="tr-TR" sz="2000" dirty="0" smtClean="0"/>
              <a:t> parametresini ve değerini (</a:t>
            </a:r>
            <a:r>
              <a:rPr lang="tr-TR" sz="2000" dirty="0" err="1" smtClean="0"/>
              <a:t>xml</a:t>
            </a:r>
            <a:r>
              <a:rPr lang="tr-TR" sz="2000" dirty="0" smtClean="0"/>
              <a:t> veya http) eklememiz gerekecekti.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22268" y="11197"/>
            <a:ext cx="549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- API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2" y="2228423"/>
            <a:ext cx="6913344" cy="46059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9062" y="517757"/>
            <a:ext cx="11646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Ayarlamamız gereken son parametre </a:t>
            </a:r>
            <a:r>
              <a:rPr lang="tr-TR" sz="2000" dirty="0" err="1" smtClean="0"/>
              <a:t>units</a:t>
            </a:r>
            <a:r>
              <a:rPr lang="tr-TR" sz="2000" dirty="0" smtClean="0"/>
              <a:t> parametresidir. Çünkü ülkemizde kabul edilen birim sistemi olan metrik sistemde sıcaklık için </a:t>
            </a:r>
            <a:r>
              <a:rPr lang="tr-TR" sz="2000" dirty="0" err="1" smtClean="0"/>
              <a:t>Celsius</a:t>
            </a:r>
            <a:r>
              <a:rPr lang="tr-TR" sz="2000" dirty="0" smtClean="0"/>
              <a:t> kullanılmaktadır. Ancak cevapta </a:t>
            </a:r>
            <a:r>
              <a:rPr lang="tr-TR" sz="2000" dirty="0" err="1" smtClean="0"/>
              <a:t>default</a:t>
            </a:r>
            <a:r>
              <a:rPr lang="tr-TR" sz="2000" dirty="0" smtClean="0"/>
              <a:t> olarak sunulan değerler Kelvin cinsindendir. </a:t>
            </a:r>
            <a:r>
              <a:rPr lang="tr-TR" sz="2000" dirty="0" err="1" smtClean="0"/>
              <a:t>Celcius</a:t>
            </a:r>
            <a:r>
              <a:rPr lang="tr-TR" sz="2000" dirty="0" smtClean="0"/>
              <a:t> için sorgumuzu düzenlersek son hali şöyle olacaktır: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7209807" y="4240686"/>
            <a:ext cx="4685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diğer birim sistemi, İngiltere’de kullanılan</a:t>
            </a:r>
          </a:p>
          <a:p>
            <a:r>
              <a:rPr lang="tr-TR" dirty="0" err="1" smtClean="0"/>
              <a:t>Imperial</a:t>
            </a:r>
            <a:r>
              <a:rPr lang="tr-TR" dirty="0" smtClean="0"/>
              <a:t>  birim sisteminde sıcaklık </a:t>
            </a:r>
            <a:r>
              <a:rPr lang="tr-TR" dirty="0" err="1" smtClean="0"/>
              <a:t>Fahrenheit’tır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49062" y="1670648"/>
            <a:ext cx="12237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h</a:t>
            </a:r>
            <a:r>
              <a:rPr lang="tr-TR" dirty="0" smtClean="0">
                <a:latin typeface="Consolas" panose="020B0609020204030204" pitchFamily="49" charset="0"/>
              </a:rPr>
              <a:t>ttps</a:t>
            </a:r>
            <a:r>
              <a:rPr lang="tr-TR" sz="1600" dirty="0" smtClean="0">
                <a:latin typeface="Consolas" panose="020B0609020204030204" pitchFamily="49" charset="0"/>
              </a:rPr>
              <a:t>://api.openweathermap.org/data/2.5/weather?q=</a:t>
            </a:r>
            <a:r>
              <a:rPr lang="tr-T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Ankara</a:t>
            </a:r>
            <a:r>
              <a:rPr lang="tr-TR" sz="1600" dirty="0" smtClean="0">
                <a:latin typeface="Consolas" panose="020B0609020204030204" pitchFamily="49" charset="0"/>
              </a:rPr>
              <a:t>&amp;appid=b6907d289e10d714a&amp;lang=tr&amp;units=metric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580515" y="2612012"/>
            <a:ext cx="547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Uygulamamızda, sorgudaki sadece şehir adı değişecektir.</a:t>
            </a:r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 flipH="1">
            <a:off x="4285053" y="4430684"/>
            <a:ext cx="2877353" cy="3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 flipV="1">
            <a:off x="6450676" y="1917009"/>
            <a:ext cx="3449782" cy="79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527</Words>
  <Application>Microsoft Office PowerPoint</Application>
  <PresentationFormat>Geniş ekran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15</cp:revision>
  <dcterms:created xsi:type="dcterms:W3CDTF">2019-03-22T20:42:11Z</dcterms:created>
  <dcterms:modified xsi:type="dcterms:W3CDTF">2020-04-14T14:50:28Z</dcterms:modified>
</cp:coreProperties>
</file>