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71" r:id="rId8"/>
    <p:sldId id="264" r:id="rId9"/>
    <p:sldId id="263" r:id="rId10"/>
    <p:sldId id="266" r:id="rId11"/>
    <p:sldId id="267" r:id="rId12"/>
    <p:sldId id="269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3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54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3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9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6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7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6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9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8CE0-3752-485A-8490-9CFDE48DCE8A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0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64224" y="1867921"/>
            <a:ext cx="725750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yapacağımız uygulamanın son görünümü yandaki gibi olacaktır.</a:t>
            </a:r>
          </a:p>
          <a:p>
            <a:endParaRPr lang="tr-TR" dirty="0"/>
          </a:p>
          <a:p>
            <a:r>
              <a:rPr lang="tr-TR" dirty="0" smtClean="0"/>
              <a:t>Bu bölümde yapacağımız işlemleri 4 adımda özetleyebiliriz:</a:t>
            </a:r>
          </a:p>
          <a:p>
            <a:endParaRPr lang="tr-TR" dirty="0" smtClean="0"/>
          </a:p>
          <a:p>
            <a:r>
              <a:rPr lang="tr-TR" dirty="0" smtClean="0"/>
              <a:t>1-Dosyadan okuma</a:t>
            </a:r>
          </a:p>
          <a:p>
            <a:endParaRPr lang="tr-TR" dirty="0" smtClean="0"/>
          </a:p>
          <a:p>
            <a:r>
              <a:rPr lang="tr-TR" dirty="0" smtClean="0"/>
              <a:t>2- Sınıf tasarlama</a:t>
            </a:r>
          </a:p>
          <a:p>
            <a:endParaRPr lang="tr-TR" dirty="0" smtClean="0"/>
          </a:p>
          <a:p>
            <a:r>
              <a:rPr lang="tr-TR" dirty="0"/>
              <a:t>3</a:t>
            </a:r>
            <a:r>
              <a:rPr lang="tr-TR" dirty="0" smtClean="0"/>
              <a:t>-Json ayıklama</a:t>
            </a:r>
          </a:p>
          <a:p>
            <a:endParaRPr lang="tr-TR" dirty="0" smtClean="0"/>
          </a:p>
          <a:p>
            <a:r>
              <a:rPr lang="tr-TR" dirty="0"/>
              <a:t>4</a:t>
            </a:r>
            <a:r>
              <a:rPr lang="tr-TR" dirty="0" smtClean="0"/>
              <a:t>-ListView kullanımı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15" y="316569"/>
            <a:ext cx="3462976" cy="64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3" y="2173435"/>
            <a:ext cx="5379329" cy="442565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2212" y="833197"/>
            <a:ext cx="109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Verilen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stringinin</a:t>
            </a:r>
            <a:r>
              <a:rPr lang="tr-TR" sz="2000" dirty="0" smtClean="0"/>
              <a:t> gerçekten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 olmayabileceği veya eksik olabileceği için, otomatik olarak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ifadesi içine almaya zorlar. Bu satırı alt-</a:t>
            </a:r>
            <a:r>
              <a:rPr lang="tr-TR" sz="2000" dirty="0" err="1" smtClean="0"/>
              <a:t>enter</a:t>
            </a:r>
            <a:r>
              <a:rPr lang="tr-TR" sz="2000" dirty="0" smtClean="0"/>
              <a:t> ile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içine atalım.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196" y="312530"/>
            <a:ext cx="88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Parse</a:t>
            </a:r>
            <a:r>
              <a:rPr lang="tr-TR" sz="2000" dirty="0" smtClean="0"/>
              <a:t> işleminde, önce kök eleman olan JSON dizisini elde ederek başlarız.</a:t>
            </a:r>
          </a:p>
          <a:p>
            <a:pPr algn="just"/>
            <a:endParaRPr lang="tr-TR" sz="2000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953792"/>
            <a:ext cx="4786789" cy="4806818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5581794" y="4805362"/>
            <a:ext cx="1152525" cy="120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486650" y="4752974"/>
            <a:ext cx="3686175" cy="10668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78728" y="5255419"/>
            <a:ext cx="3678972" cy="309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17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73" y="2596690"/>
            <a:ext cx="3795106" cy="419263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77053"/>
            <a:ext cx="2818147" cy="427561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616288" y="355189"/>
            <a:ext cx="9734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Kök eleman olan dizinin (</a:t>
            </a:r>
            <a:r>
              <a:rPr lang="tr-TR" sz="2000" dirty="0" err="1" smtClean="0"/>
              <a:t>JSONArray’in</a:t>
            </a:r>
            <a:r>
              <a:rPr lang="tr-TR" sz="2000" dirty="0" smtClean="0"/>
              <a:t>) kırmızı çerçeve içinde gösterilen her bir elemanı ;</a:t>
            </a:r>
          </a:p>
          <a:p>
            <a:r>
              <a:rPr lang="tr-TR" sz="2000" b="1" dirty="0" smtClean="0"/>
              <a:t>	</a:t>
            </a:r>
            <a:r>
              <a:rPr lang="tr-TR" sz="2000" b="1" dirty="0"/>
              <a:t>‘’</a:t>
            </a:r>
            <a:r>
              <a:rPr lang="tr-TR" sz="2000" b="1" dirty="0" err="1"/>
              <a:t>iata</a:t>
            </a:r>
            <a:r>
              <a:rPr lang="tr-TR" sz="2000" b="1" dirty="0"/>
              <a:t>’’ </a:t>
            </a:r>
            <a:r>
              <a:rPr lang="tr-TR" sz="2000" dirty="0"/>
              <a:t>anahtarı ile erişilebilen bir </a:t>
            </a:r>
            <a:r>
              <a:rPr lang="tr-TR" sz="2000" b="1" dirty="0" err="1"/>
              <a:t>String</a:t>
            </a:r>
            <a:endParaRPr lang="tr-TR" sz="2000" b="1" dirty="0"/>
          </a:p>
          <a:p>
            <a:r>
              <a:rPr lang="tr-TR" sz="2000" dirty="0"/>
              <a:t>	‘</a:t>
            </a:r>
            <a:r>
              <a:rPr lang="tr-TR" sz="2000" b="1" dirty="0"/>
              <a:t>‘name’’ </a:t>
            </a:r>
            <a:r>
              <a:rPr lang="tr-TR" sz="2000" dirty="0"/>
              <a:t>anahtarı ile erişilebilen bir </a:t>
            </a:r>
            <a:r>
              <a:rPr lang="tr-TR" sz="2000" b="1" dirty="0" err="1"/>
              <a:t>String</a:t>
            </a:r>
            <a:endParaRPr lang="tr-TR" sz="2000" b="1" dirty="0"/>
          </a:p>
          <a:p>
            <a:r>
              <a:rPr lang="tr-TR" sz="2000" dirty="0"/>
              <a:t>	</a:t>
            </a:r>
            <a:r>
              <a:rPr lang="tr-TR" sz="2000" b="1" dirty="0"/>
              <a:t>‘’</a:t>
            </a:r>
            <a:r>
              <a:rPr lang="tr-TR" sz="2000" b="1" dirty="0" err="1"/>
              <a:t>status</a:t>
            </a:r>
            <a:r>
              <a:rPr lang="tr-TR" sz="2000" b="1" dirty="0"/>
              <a:t>’’ </a:t>
            </a:r>
            <a:r>
              <a:rPr lang="tr-TR" sz="2000" dirty="0"/>
              <a:t>anahtarı ile </a:t>
            </a:r>
            <a:r>
              <a:rPr lang="tr-TR" sz="2000" dirty="0" err="1"/>
              <a:t>erişelebilen</a:t>
            </a:r>
            <a:r>
              <a:rPr lang="tr-TR" sz="2000" dirty="0"/>
              <a:t> bir </a:t>
            </a:r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smtClean="0"/>
              <a:t>    </a:t>
            </a:r>
            <a:r>
              <a:rPr lang="tr-TR" sz="2000" dirty="0" smtClean="0"/>
              <a:t>içeren birer JSON objesidir (</a:t>
            </a:r>
            <a:r>
              <a:rPr lang="tr-TR" sz="1600" dirty="0" smtClean="0"/>
              <a:t>bu üç özellik</a:t>
            </a:r>
          </a:p>
          <a:p>
            <a:r>
              <a:rPr lang="tr-TR" sz="1600" dirty="0" smtClean="0"/>
              <a:t>	dışında ‘’</a:t>
            </a:r>
            <a:r>
              <a:rPr lang="tr-TR" sz="1600" dirty="0" err="1" smtClean="0"/>
              <a:t>iso</a:t>
            </a:r>
            <a:r>
              <a:rPr lang="tr-TR" sz="1600" dirty="0" smtClean="0"/>
              <a:t>’’, ‘’</a:t>
            </a:r>
            <a:r>
              <a:rPr lang="tr-TR" sz="1600" dirty="0" err="1" smtClean="0"/>
              <a:t>type</a:t>
            </a:r>
            <a:r>
              <a:rPr lang="tr-TR" sz="1600" dirty="0" smtClean="0"/>
              <a:t>’’ gibi başka özellikleri de vardır. Ancak bizim elde etmek istediğimiz bu üçüdür</a:t>
            </a:r>
            <a:r>
              <a:rPr lang="tr-TR" sz="20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O halde dizi elemanları üzerinden bir döngü oluşturup, her döngüde bir JSON objesine erişebiliriz.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27" y="3057265"/>
            <a:ext cx="1751971" cy="371250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209548" y="211935"/>
            <a:ext cx="1876424" cy="15811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209548" y="1809751"/>
            <a:ext cx="2433485" cy="12475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6610350" y="4977329"/>
            <a:ext cx="2686050" cy="495256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8" y="4369331"/>
            <a:ext cx="2172866" cy="2453713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169780" y="3115179"/>
            <a:ext cx="2638841" cy="12374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82804" y="4352666"/>
            <a:ext cx="2433485" cy="11032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69779" y="5472585"/>
            <a:ext cx="2446509" cy="13799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4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51" y="1170797"/>
            <a:ext cx="4943949" cy="569177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77053"/>
            <a:ext cx="2818147" cy="427561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616288" y="355189"/>
            <a:ext cx="97345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Döngü içinde eriştiğimiz her elemanın üç özelliğini elde ederek bir </a:t>
            </a:r>
            <a:r>
              <a:rPr lang="tr-TR" sz="2000" dirty="0" err="1" smtClean="0"/>
              <a:t>HavaAlani</a:t>
            </a:r>
            <a:endParaRPr lang="tr-TR" sz="2000" dirty="0" smtClean="0"/>
          </a:p>
          <a:p>
            <a:pPr algn="just"/>
            <a:r>
              <a:rPr lang="tr-TR" sz="2000" dirty="0" smtClean="0"/>
              <a:t>nesnesi oluşturup listemize ekleyebiliriz.</a:t>
            </a:r>
          </a:p>
          <a:p>
            <a:endParaRPr lang="tr-TR" sz="2000" dirty="0"/>
          </a:p>
          <a:p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27" y="3057265"/>
            <a:ext cx="1751971" cy="371250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209548" y="211935"/>
            <a:ext cx="1876424" cy="15811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209548" y="1809751"/>
            <a:ext cx="2433485" cy="12475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497291" y="4638674"/>
            <a:ext cx="3208809" cy="64770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8" y="4369331"/>
            <a:ext cx="2172866" cy="2453713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169780" y="3115179"/>
            <a:ext cx="2638841" cy="12374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82804" y="4352666"/>
            <a:ext cx="2433485" cy="11032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69779" y="5472585"/>
            <a:ext cx="2446509" cy="13799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8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Bölüm 2.4</a:t>
            </a:r>
          </a:p>
          <a:p>
            <a:pPr algn="ctr"/>
            <a:endParaRPr lang="tr-TR" sz="40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ListView</a:t>
            </a:r>
            <a:endParaRPr lang="tr-TR" sz="40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1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2" y="1656907"/>
            <a:ext cx="6201711" cy="406884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37" y="1561657"/>
            <a:ext cx="4743450" cy="33337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869670" y="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chemeClr val="bg2">
                    <a:lumMod val="25000"/>
                  </a:schemeClr>
                </a:solidFill>
              </a:rPr>
              <a:t>ListView</a:t>
            </a:r>
            <a:endParaRPr lang="tr-T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9243" y="678519"/>
            <a:ext cx="10875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Önceki bölümde elde ettiğimiz listeyi göstermek için activity_main.xml içerisine bir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ekleyip</a:t>
            </a:r>
          </a:p>
          <a:p>
            <a:pPr algn="just"/>
            <a:r>
              <a:rPr lang="tr-TR" sz="2000" dirty="0" smtClean="0"/>
              <a:t>(</a:t>
            </a:r>
            <a:r>
              <a:rPr lang="tr-TR" sz="2000" dirty="0" err="1" smtClean="0"/>
              <a:t>default</a:t>
            </a:r>
            <a:r>
              <a:rPr lang="tr-TR" sz="2000" dirty="0" smtClean="0"/>
              <a:t> gelen </a:t>
            </a:r>
            <a:r>
              <a:rPr lang="tr-TR" sz="2000" dirty="0" err="1" smtClean="0"/>
              <a:t>TextView’i</a:t>
            </a:r>
            <a:r>
              <a:rPr lang="tr-TR" sz="2000" dirty="0" smtClean="0"/>
              <a:t> silip) </a:t>
            </a:r>
            <a:r>
              <a:rPr lang="tr-TR" sz="2000" dirty="0" err="1" smtClean="0"/>
              <a:t>MainActivity.java’da</a:t>
            </a:r>
            <a:r>
              <a:rPr lang="tr-TR" sz="2000" dirty="0" smtClean="0"/>
              <a:t> tanıtırız.</a:t>
            </a:r>
            <a:endParaRPr lang="tr-TR" sz="20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808757" y="2080504"/>
            <a:ext cx="2237445" cy="214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1160780" y="3323782"/>
            <a:ext cx="3373120" cy="2190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713034" y="3228532"/>
            <a:ext cx="3493698" cy="1388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0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3" y="2192275"/>
            <a:ext cx="10178268" cy="454702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869670" y="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chemeClr val="bg2">
                    <a:lumMod val="25000"/>
                  </a:schemeClr>
                </a:solidFill>
              </a:rPr>
              <a:t>ListView</a:t>
            </a:r>
            <a:endParaRPr lang="tr-T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9243" y="678519"/>
            <a:ext cx="10875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 olarak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nesnesi oluşturarak  bunu </a:t>
            </a:r>
            <a:r>
              <a:rPr lang="tr-TR" sz="2000" dirty="0" err="1" smtClean="0"/>
              <a:t>listView’e</a:t>
            </a:r>
            <a:r>
              <a:rPr lang="tr-TR" sz="2000" dirty="0" smtClean="0"/>
              <a:t> atarız.</a:t>
            </a:r>
            <a:endParaRPr lang="tr-TR" sz="20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928448" y="2784455"/>
            <a:ext cx="3748327" cy="2159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1198561" y="4905376"/>
            <a:ext cx="9631363" cy="4478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87" y="316569"/>
            <a:ext cx="3462976" cy="640859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92632" y="2900331"/>
            <a:ext cx="442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Uygulamamızın son hali yandaki gibi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9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2.1</a:t>
            </a:r>
          </a:p>
          <a:p>
            <a:pPr algn="ctr"/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Uygulama İçinde Kayıtlı Dosyayı Okuma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26972" y="1287001"/>
            <a:ext cx="5265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534688" y="205113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72" y="3449959"/>
            <a:ext cx="6782828" cy="258525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34621" y="1475928"/>
            <a:ext cx="11479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 Uygulama içinden erişeceğimiz dosyalar için, </a:t>
            </a:r>
            <a:r>
              <a:rPr lang="tr-TR" sz="2000" dirty="0" err="1" smtClean="0"/>
              <a:t>app</a:t>
            </a:r>
            <a:r>
              <a:rPr lang="tr-TR" sz="2000" dirty="0" smtClean="0"/>
              <a:t> klasörü içinde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isimli bir klasör açıp ve dosyalarımızı bu klasöre ekliyoruz.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örnekteki dosya havaalanları hakkında bilgi içeren 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formatındaki </a:t>
            </a:r>
            <a:r>
              <a:rPr lang="tr-TR" sz="2000" dirty="0" err="1" smtClean="0"/>
              <a:t>airports.json</a:t>
            </a:r>
            <a:r>
              <a:rPr lang="tr-TR" sz="2000" dirty="0" smtClean="0"/>
              <a:t> dosyasıdır.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4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2" y="1986278"/>
            <a:ext cx="5315152" cy="482786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10796" y="590103"/>
            <a:ext cx="11479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Dosya okuma işleminde daha önceki uygulamadakinden tek farkı dosya adıdır. Dolayısıyla, daha önce yazdığımız metodu (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içerisinden) çağırabiliriz. Yalnız, bu kez ‘’</a:t>
            </a:r>
            <a:r>
              <a:rPr lang="tr-TR" sz="2000" dirty="0" err="1" smtClean="0"/>
              <a:t>airports.json</a:t>
            </a:r>
            <a:r>
              <a:rPr lang="tr-TR" sz="2000" dirty="0" smtClean="0"/>
              <a:t>’’ dosya adını parametre olarak vererek çağırırız.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013792" y="3272135"/>
            <a:ext cx="51782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Metodun döndürdüğü </a:t>
            </a:r>
            <a:r>
              <a:rPr lang="tr-TR" dirty="0" err="1"/>
              <a:t>string’i</a:t>
            </a:r>
            <a:r>
              <a:rPr lang="tr-TR" dirty="0"/>
              <a:t> </a:t>
            </a:r>
            <a:r>
              <a:rPr lang="tr-TR" dirty="0" smtClean="0"/>
              <a:t>daha önce yaptığımız gibi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/>
              <a:t>isimli bir değişkene atayalım.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19175" y="3267075"/>
            <a:ext cx="5086350" cy="277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Bölüm </a:t>
            </a:r>
            <a:r>
              <a:rPr lang="tr-TR" sz="4000" dirty="0">
                <a:solidFill>
                  <a:srgbClr val="00B050"/>
                </a:solidFill>
                <a:latin typeface="Garamond" panose="02020404030301010803" pitchFamily="18" charset="0"/>
              </a:rPr>
              <a:t>2</a:t>
            </a:r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.2</a:t>
            </a:r>
          </a:p>
          <a:p>
            <a:pPr algn="ctr"/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Sınıf Tasarımı</a:t>
            </a:r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5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123"/>
            <a:ext cx="5915025" cy="40195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55793" y="789041"/>
            <a:ext cx="104068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 tasarımında; </a:t>
            </a:r>
            <a:r>
              <a:rPr lang="tr-TR" dirty="0" err="1" smtClean="0"/>
              <a:t>ListView’in</a:t>
            </a:r>
            <a:r>
              <a:rPr lang="tr-TR" dirty="0" smtClean="0"/>
              <a:t> her satırında göstereceğimiz bilgileri ele alalım. Bunlar </a:t>
            </a:r>
            <a:r>
              <a:rPr lang="tr-TR" dirty="0" err="1" smtClean="0"/>
              <a:t>jsonCevabi</a:t>
            </a:r>
            <a:r>
              <a:rPr lang="tr-TR" dirty="0" smtClean="0"/>
              <a:t> içindeki</a:t>
            </a:r>
          </a:p>
          <a:p>
            <a:r>
              <a:rPr lang="tr-TR" dirty="0" smtClean="0"/>
              <a:t>bir takım bilgilerdir. Bu üç bilgiye göre bir sınıf tasarlayıp, bu bilgileri sınıfımızdan nesneler ile temsil edebiliriz.</a:t>
            </a:r>
          </a:p>
          <a:p>
            <a:r>
              <a:rPr lang="tr-TR" dirty="0" smtClean="0"/>
              <a:t>Bunun için </a:t>
            </a:r>
            <a:r>
              <a:rPr lang="tr-TR" dirty="0" err="1" smtClean="0"/>
              <a:t>HavaAlani</a:t>
            </a:r>
            <a:r>
              <a:rPr lang="tr-TR" dirty="0" smtClean="0"/>
              <a:t> isminde bir sınıf tanımlayalım. Bu sınıfın iki tane </a:t>
            </a:r>
            <a:r>
              <a:rPr lang="tr-TR" dirty="0" err="1" smtClean="0"/>
              <a:t>String</a:t>
            </a:r>
            <a:r>
              <a:rPr lang="tr-TR" dirty="0" smtClean="0"/>
              <a:t>, bir tane </a:t>
            </a:r>
            <a:r>
              <a:rPr lang="tr-TR" dirty="0" err="1" smtClean="0"/>
              <a:t>int</a:t>
            </a:r>
            <a:r>
              <a:rPr lang="tr-TR" dirty="0" smtClean="0"/>
              <a:t> değişkeni olacaktır.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059237" y="50117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Ayrıca standart adaptör kullanırsak her satırda, </a:t>
            </a:r>
            <a:r>
              <a:rPr lang="tr-TR" dirty="0" smtClean="0"/>
              <a:t>nesneyi</a:t>
            </a:r>
          </a:p>
          <a:p>
            <a:r>
              <a:rPr lang="tr-TR" dirty="0" smtClean="0"/>
              <a:t> </a:t>
            </a:r>
            <a:r>
              <a:rPr lang="tr-TR" dirty="0" err="1"/>
              <a:t>toString</a:t>
            </a:r>
            <a:r>
              <a:rPr lang="tr-TR" dirty="0"/>
              <a:t> metoduna göre yazdıracaktır. Buna göre </a:t>
            </a:r>
            <a:r>
              <a:rPr lang="tr-TR" dirty="0" err="1"/>
              <a:t>toString</a:t>
            </a:r>
            <a:endParaRPr lang="tr-TR" dirty="0"/>
          </a:p>
          <a:p>
            <a:r>
              <a:rPr lang="tr-TR" dirty="0"/>
              <a:t>metodunu </a:t>
            </a:r>
            <a:r>
              <a:rPr lang="tr-TR" dirty="0" err="1"/>
              <a:t>override</a:t>
            </a:r>
            <a:r>
              <a:rPr lang="tr-TR" dirty="0"/>
              <a:t> edelim.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422629" y="81155"/>
            <a:ext cx="29847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4000" dirty="0">
                <a:solidFill>
                  <a:srgbClr val="00B050"/>
                </a:solidFill>
                <a:latin typeface="Garamond" panose="02020404030301010803" pitchFamily="18" charset="0"/>
              </a:rPr>
              <a:t>Sınıf Tasarımı</a:t>
            </a:r>
          </a:p>
        </p:txBody>
      </p:sp>
    </p:spTree>
    <p:extLst>
      <p:ext uri="{BB962C8B-B14F-4D97-AF65-F5344CB8AC3E}">
        <p14:creationId xmlns:p14="http://schemas.microsoft.com/office/powerpoint/2010/main" val="9266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Bölüm 2.3</a:t>
            </a:r>
          </a:p>
          <a:p>
            <a:pPr algn="ctr"/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Json</a:t>
            </a:r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Ayıklama</a:t>
            </a:r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1" y="3047370"/>
            <a:ext cx="4754580" cy="377316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29264" y="146062"/>
            <a:ext cx="1137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Garamond" panose="02020404030301010803" pitchFamily="18" charset="0"/>
              </a:rPr>
              <a:t>Önce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</a:t>
            </a:r>
            <a:r>
              <a:rPr lang="tr-TR" sz="2000" dirty="0" smtClean="0">
                <a:latin typeface="Garamond" panose="02020404030301010803" pitchFamily="18" charset="0"/>
              </a:rPr>
              <a:t> göstereceğimiz </a:t>
            </a:r>
            <a:r>
              <a:rPr lang="tr-TR" sz="2000" dirty="0" err="1" smtClean="0">
                <a:latin typeface="Garamond" panose="02020404030301010803" pitchFamily="18" charset="0"/>
              </a:rPr>
              <a:t>HavaAlani</a:t>
            </a:r>
            <a:r>
              <a:rPr lang="tr-TR" sz="2000" dirty="0" smtClean="0">
                <a:latin typeface="Garamond" panose="02020404030301010803" pitchFamily="18" charset="0"/>
              </a:rPr>
              <a:t> nesneleri için önce bir </a:t>
            </a:r>
            <a:r>
              <a:rPr lang="tr-TR" sz="2000" dirty="0" err="1" smtClean="0">
                <a:latin typeface="Garamond" panose="02020404030301010803" pitchFamily="18" charset="0"/>
              </a:rPr>
              <a:t>ArrayList</a:t>
            </a:r>
            <a:r>
              <a:rPr lang="tr-TR" sz="2000" dirty="0" smtClean="0">
                <a:latin typeface="Garamond" panose="02020404030301010803" pitchFamily="18" charset="0"/>
              </a:rPr>
              <a:t> deklare edelim.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0" y="3331996"/>
            <a:ext cx="71669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Önceki uygulamada olduğu gibi; yine </a:t>
            </a:r>
            <a:r>
              <a:rPr lang="tr-TR" sz="2000" dirty="0">
                <a:latin typeface="Garamond" panose="02020404030301010803" pitchFamily="18" charset="0"/>
              </a:rPr>
              <a:t>kodumuzu sade ve daha okunabilir hale getirmek için </a:t>
            </a:r>
            <a:r>
              <a:rPr lang="tr-TR" sz="2000" dirty="0" err="1">
                <a:latin typeface="Garamond" panose="02020404030301010803" pitchFamily="18" charset="0"/>
              </a:rPr>
              <a:t>json</a:t>
            </a:r>
            <a:r>
              <a:rPr lang="tr-TR" sz="2000" dirty="0">
                <a:latin typeface="Garamond" panose="02020404030301010803" pitchFamily="18" charset="0"/>
              </a:rPr>
              <a:t> ayıklama işlemlerini bir metot içerisinde toplayabilir ve </a:t>
            </a:r>
            <a:r>
              <a:rPr lang="tr-TR" sz="2000" dirty="0" smtClean="0">
                <a:latin typeface="Garamond" panose="02020404030301010803" pitchFamily="18" charset="0"/>
              </a:rPr>
              <a:t> bu yardımcı metodu da </a:t>
            </a:r>
            <a:r>
              <a:rPr lang="tr-TR" sz="2000" dirty="0" err="1" smtClean="0">
                <a:latin typeface="Garamond" panose="02020404030301010803" pitchFamily="18" charset="0"/>
              </a:rPr>
              <a:t>onCreate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metodundan çağırabiliriz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</a:t>
            </a:r>
            <a:r>
              <a:rPr lang="tr-TR" sz="2000" dirty="0">
                <a:latin typeface="Garamond" panose="02020404030301010803" pitchFamily="18" charset="0"/>
              </a:rPr>
              <a:t>yardımcı metodun adı </a:t>
            </a:r>
            <a:r>
              <a:rPr lang="tr-TR" sz="2000" dirty="0" err="1">
                <a:latin typeface="Garamond" panose="02020404030301010803" pitchFamily="18" charset="0"/>
              </a:rPr>
              <a:t>jsonAyikla</a:t>
            </a:r>
            <a:r>
              <a:rPr lang="tr-TR" sz="2000" dirty="0">
                <a:latin typeface="Garamond" panose="02020404030301010803" pitchFamily="18" charset="0"/>
              </a:rPr>
              <a:t> olsun. Bu metoda ayıklama yapmak istediğimiz </a:t>
            </a:r>
            <a:r>
              <a:rPr lang="tr-TR" sz="2000" dirty="0" err="1">
                <a:latin typeface="Garamond" panose="02020404030301010803" pitchFamily="18" charset="0"/>
              </a:rPr>
              <a:t>Stringi</a:t>
            </a:r>
            <a:r>
              <a:rPr lang="tr-TR" sz="2000" dirty="0">
                <a:latin typeface="Garamond" panose="02020404030301010803" pitchFamily="18" charset="0"/>
              </a:rPr>
              <a:t> verip(</a:t>
            </a:r>
            <a:r>
              <a:rPr lang="tr-TR" sz="2000" dirty="0" err="1">
                <a:latin typeface="Garamond" panose="02020404030301010803" pitchFamily="18" charset="0"/>
              </a:rPr>
              <a:t>jsonCevabi</a:t>
            </a:r>
            <a:r>
              <a:rPr lang="tr-TR" sz="2000" dirty="0">
                <a:latin typeface="Garamond" panose="02020404030301010803" pitchFamily="18" charset="0"/>
              </a:rPr>
              <a:t>), karşılığında bir </a:t>
            </a:r>
            <a:r>
              <a:rPr lang="tr-TR" sz="2000" dirty="0" err="1">
                <a:latin typeface="Garamond" panose="02020404030301010803" pitchFamily="18" charset="0"/>
              </a:rPr>
              <a:t>ArrayList</a:t>
            </a:r>
            <a:r>
              <a:rPr lang="tr-TR" sz="2000" dirty="0">
                <a:latin typeface="Garamond" panose="02020404030301010803" pitchFamily="18" charset="0"/>
              </a:rPr>
              <a:t> alabiliriz. Bu </a:t>
            </a:r>
            <a:r>
              <a:rPr lang="tr-TR" sz="2000" dirty="0" err="1" smtClean="0">
                <a:latin typeface="Garamond" panose="02020404030301010803" pitchFamily="18" charset="0"/>
              </a:rPr>
              <a:t>ArrayList’i</a:t>
            </a:r>
            <a:r>
              <a:rPr lang="tr-TR" sz="2000" dirty="0" smtClean="0">
                <a:latin typeface="Garamond" panose="02020404030301010803" pitchFamily="18" charset="0"/>
              </a:rPr>
              <a:t> de, </a:t>
            </a:r>
            <a:r>
              <a:rPr lang="tr-TR" sz="2000" dirty="0" err="1" smtClean="0">
                <a:latin typeface="Garamond" panose="02020404030301010803" pitchFamily="18" charset="0"/>
              </a:rPr>
              <a:t>havaAlaniListesi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değişkenimize atayabiliriz.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04" y="633616"/>
            <a:ext cx="5124872" cy="261093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31545" y="974400"/>
            <a:ext cx="4107180" cy="277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7713646" y="4674686"/>
            <a:ext cx="3259154" cy="176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7437420" y="5295900"/>
            <a:ext cx="4484071" cy="104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77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266" y="111357"/>
            <a:ext cx="10601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Dosyayı okuduktan, sonra dosyanın içindeki her </a:t>
            </a:r>
            <a:r>
              <a:rPr lang="tr-TR" sz="2000" dirty="0" err="1" smtClean="0"/>
              <a:t>havalanına</a:t>
            </a:r>
            <a:r>
              <a:rPr lang="tr-TR" sz="2000" dirty="0" smtClean="0"/>
              <a:t> ilişkin istediğimiz üç özellik olan havaalanı adı, </a:t>
            </a:r>
            <a:r>
              <a:rPr lang="tr-TR" sz="2000" dirty="0" err="1" smtClean="0"/>
              <a:t>iata</a:t>
            </a:r>
            <a:r>
              <a:rPr lang="tr-TR" sz="2000" dirty="0" smtClean="0"/>
              <a:t> kodu ve durum bilgilerini, tanımladığımı </a:t>
            </a:r>
            <a:r>
              <a:rPr lang="tr-TR" sz="2000" dirty="0" err="1" smtClean="0"/>
              <a:t>HavaAlani</a:t>
            </a:r>
            <a:r>
              <a:rPr lang="tr-TR" sz="2000" dirty="0" smtClean="0"/>
              <a:t> sınıfından nesneler haline getirip bir </a:t>
            </a:r>
            <a:r>
              <a:rPr lang="tr-TR" sz="2000" dirty="0" err="1" smtClean="0"/>
              <a:t>ArrayList</a:t>
            </a:r>
            <a:r>
              <a:rPr lang="tr-TR" sz="2000" dirty="0" smtClean="0"/>
              <a:t> içinde saklayalım. Sonuçta bu </a:t>
            </a:r>
            <a:r>
              <a:rPr lang="tr-TR" sz="2000" dirty="0" err="1" smtClean="0"/>
              <a:t>ArrayList’i</a:t>
            </a:r>
            <a:r>
              <a:rPr lang="tr-TR" sz="2000" dirty="0" smtClean="0"/>
              <a:t>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göstereceğiz.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bilgileri çıkarabilmek için JSON </a:t>
            </a:r>
            <a:r>
              <a:rPr lang="tr-TR" sz="2000" dirty="0" err="1" smtClean="0"/>
              <a:t>parsing</a:t>
            </a:r>
            <a:r>
              <a:rPr lang="tr-TR" sz="2000" dirty="0" smtClean="0"/>
              <a:t> işlemini yapmamız gerekir.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457825" y="2583676"/>
            <a:ext cx="66649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Dosya yapısına bakarsak kök elemanın bir JSON dizisi olduğunuz görürüz.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Dizinin her elemanı ise birer JSON objesidir ve her objenin de en az 7 özelliği vardır. Bizim ilgilendiğimiz üç özellikler</a:t>
            </a:r>
          </a:p>
          <a:p>
            <a:endParaRPr lang="tr-TR" sz="2000" dirty="0"/>
          </a:p>
          <a:p>
            <a:r>
              <a:rPr lang="tr-TR" sz="2000" dirty="0" smtClean="0"/>
              <a:t>	</a:t>
            </a:r>
            <a:r>
              <a:rPr lang="tr-TR" sz="2000" b="1" dirty="0" smtClean="0"/>
              <a:t>‘’</a:t>
            </a:r>
            <a:r>
              <a:rPr lang="tr-TR" sz="2000" b="1" dirty="0" err="1" smtClean="0"/>
              <a:t>iata</a:t>
            </a:r>
            <a:r>
              <a:rPr lang="tr-TR" sz="2000" b="1" dirty="0" smtClean="0"/>
              <a:t>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dirty="0" smtClean="0"/>
              <a:t>‘</a:t>
            </a:r>
            <a:r>
              <a:rPr lang="tr-TR" sz="2000" b="1" dirty="0" smtClean="0"/>
              <a:t>‘name’’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b="1" dirty="0" smtClean="0"/>
              <a:t>‘’</a:t>
            </a:r>
            <a:r>
              <a:rPr lang="tr-TR" sz="2000" b="1" dirty="0" err="1" smtClean="0"/>
              <a:t>status</a:t>
            </a:r>
            <a:r>
              <a:rPr lang="tr-TR" sz="2000" b="1" dirty="0" smtClean="0"/>
              <a:t>’’ </a:t>
            </a:r>
            <a:r>
              <a:rPr lang="tr-TR" sz="2000" dirty="0" smtClean="0"/>
              <a:t>anahtarı ile </a:t>
            </a:r>
            <a:r>
              <a:rPr lang="tr-TR" sz="2000" dirty="0" err="1" smtClean="0"/>
              <a:t>erişelebilen</a:t>
            </a:r>
            <a:r>
              <a:rPr lang="tr-TR" sz="2000" dirty="0" smtClean="0"/>
              <a:t> bir </a:t>
            </a:r>
            <a:r>
              <a:rPr lang="tr-TR" sz="2000" b="1" dirty="0" err="1" smtClean="0"/>
              <a:t>int</a:t>
            </a:r>
            <a:r>
              <a:rPr lang="tr-TR" sz="2000" b="1" dirty="0" smtClean="0"/>
              <a:t> </a:t>
            </a:r>
            <a:r>
              <a:rPr lang="tr-TR" sz="2000" dirty="0" smtClean="0"/>
              <a:t>’</a:t>
            </a:r>
            <a:r>
              <a:rPr lang="tr-TR" sz="2000" dirty="0" err="1" smtClean="0"/>
              <a:t>dir</a:t>
            </a:r>
            <a:r>
              <a:rPr lang="tr-TR" sz="2000" dirty="0" smtClean="0"/>
              <a:t>. </a:t>
            </a:r>
          </a:p>
          <a:p>
            <a:endParaRPr lang="tr-TR" sz="2000" dirty="0"/>
          </a:p>
          <a:p>
            <a:endParaRPr lang="tr-TR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" y="2095004"/>
            <a:ext cx="3158350" cy="47629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18" y="2048751"/>
            <a:ext cx="1813011" cy="48092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279251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480</Words>
  <Application>Microsoft Office PowerPoint</Application>
  <PresentationFormat>Geniş ekran</PresentationFormat>
  <Paragraphs>72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23</cp:revision>
  <dcterms:created xsi:type="dcterms:W3CDTF">2020-02-28T18:44:44Z</dcterms:created>
  <dcterms:modified xsi:type="dcterms:W3CDTF">2020-03-08T15:06:11Z</dcterms:modified>
</cp:coreProperties>
</file>