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64" r:id="rId7"/>
    <p:sldId id="276" r:id="rId8"/>
    <p:sldId id="266" r:id="rId9"/>
    <p:sldId id="277" r:id="rId10"/>
    <p:sldId id="282" r:id="rId11"/>
    <p:sldId id="284" r:id="rId12"/>
    <p:sldId id="283" r:id="rId13"/>
    <p:sldId id="285" r:id="rId14"/>
    <p:sldId id="275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73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554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35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3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97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6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77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6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9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0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64224" y="1867921"/>
            <a:ext cx="725750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 bölümde yapacağımız uygulamanın son görünümü yandaki gibi olacaktır.</a:t>
            </a:r>
          </a:p>
          <a:p>
            <a:endParaRPr lang="tr-TR" dirty="0"/>
          </a:p>
          <a:p>
            <a:r>
              <a:rPr lang="tr-TR" dirty="0" smtClean="0"/>
              <a:t>Bu bölümde yapacağımız işlemleri </a:t>
            </a:r>
            <a:r>
              <a:rPr lang="tr-TR" dirty="0" smtClean="0"/>
              <a:t>3 adımda </a:t>
            </a:r>
            <a:r>
              <a:rPr lang="tr-TR" dirty="0" smtClean="0"/>
              <a:t>özetleyebiliriz:</a:t>
            </a:r>
          </a:p>
          <a:p>
            <a:endParaRPr lang="tr-TR" dirty="0" smtClean="0"/>
          </a:p>
          <a:p>
            <a:r>
              <a:rPr lang="tr-TR" dirty="0" smtClean="0"/>
              <a:t>1-Dosyadan okuma</a:t>
            </a:r>
          </a:p>
          <a:p>
            <a:endParaRPr lang="tr-TR" dirty="0" smtClean="0"/>
          </a:p>
          <a:p>
            <a:r>
              <a:rPr lang="tr-TR" dirty="0" smtClean="0"/>
              <a:t>2-Json </a:t>
            </a:r>
            <a:r>
              <a:rPr lang="tr-TR" dirty="0" smtClean="0"/>
              <a:t>ayıklama</a:t>
            </a:r>
          </a:p>
          <a:p>
            <a:endParaRPr lang="tr-TR" dirty="0" smtClean="0"/>
          </a:p>
          <a:p>
            <a:r>
              <a:rPr lang="tr-TR" dirty="0" smtClean="0"/>
              <a:t>3-Spinner </a:t>
            </a:r>
            <a:r>
              <a:rPr lang="tr-TR" dirty="0" smtClean="0"/>
              <a:t>kullanımı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637" y="175711"/>
            <a:ext cx="3421738" cy="62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3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997478" y="203371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Bölüm </a:t>
            </a:r>
            <a:r>
              <a:rPr lang="tr-TR" sz="4000" dirty="0" smtClean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4.3</a:t>
            </a:r>
            <a:endParaRPr lang="tr-TR" sz="4000" dirty="0" smtClean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algn="ctr"/>
            <a:endParaRPr lang="tr-TR" sz="4000" dirty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Spinner</a:t>
            </a:r>
            <a:endParaRPr lang="tr-TR" sz="4000" dirty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2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77" y="2280183"/>
            <a:ext cx="5319012" cy="3368708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4" y="2280183"/>
            <a:ext cx="5075128" cy="3368708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 flipV="1">
            <a:off x="1061049" y="3838754"/>
            <a:ext cx="655608" cy="17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1273834" y="4405223"/>
            <a:ext cx="2271623" cy="115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Yuvarlatılmış Dikdörtgen 8"/>
          <p:cNvSpPr/>
          <p:nvPr/>
        </p:nvSpPr>
        <p:spPr>
          <a:xfrm>
            <a:off x="6600825" y="3793794"/>
            <a:ext cx="622524" cy="1707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7030A0"/>
              </a:solidFill>
            </a:endParaRPr>
          </a:p>
        </p:txBody>
      </p:sp>
      <p:sp>
        <p:nvSpPr>
          <p:cNvPr id="10" name="Yuvarlatılmış Dikdörtgen 9"/>
          <p:cNvSpPr/>
          <p:nvPr/>
        </p:nvSpPr>
        <p:spPr>
          <a:xfrm>
            <a:off x="6765557" y="3964537"/>
            <a:ext cx="2416543" cy="1788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7030A0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62832" y="344439"/>
            <a:ext cx="113939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Yeni bir </a:t>
            </a:r>
            <a:r>
              <a:rPr lang="tr-TR" sz="2000" dirty="0"/>
              <a:t>proje </a:t>
            </a:r>
            <a:r>
              <a:rPr lang="tr-TR" sz="2000" dirty="0" smtClean="0"/>
              <a:t>açıldığında, </a:t>
            </a:r>
            <a:r>
              <a:rPr lang="tr-TR" sz="2000" dirty="0"/>
              <a:t>varsayılan (</a:t>
            </a:r>
            <a:r>
              <a:rPr lang="tr-TR" sz="2000" dirty="0" err="1"/>
              <a:t>default</a:t>
            </a:r>
            <a:r>
              <a:rPr lang="tr-TR" sz="2000" dirty="0"/>
              <a:t>) </a:t>
            </a:r>
            <a:r>
              <a:rPr lang="tr-TR" sz="2000" dirty="0" err="1"/>
              <a:t>xml</a:t>
            </a:r>
            <a:r>
              <a:rPr lang="tr-TR" sz="2000" dirty="0"/>
              <a:t> sayfanın ortasında bir </a:t>
            </a:r>
            <a:r>
              <a:rPr lang="tr-TR" sz="2000" dirty="0" err="1"/>
              <a:t>TextView</a:t>
            </a:r>
            <a:r>
              <a:rPr lang="tr-TR" sz="2000" dirty="0"/>
              <a:t> ile gelmekteydi.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xml</a:t>
            </a:r>
            <a:r>
              <a:rPr lang="tr-TR" sz="2000" dirty="0" smtClean="0"/>
              <a:t> tasarımında basitçe (ana </a:t>
            </a:r>
            <a:r>
              <a:rPr lang="tr-TR" sz="2000" dirty="0" err="1" smtClean="0"/>
              <a:t>layout</a:t>
            </a:r>
            <a:r>
              <a:rPr lang="tr-TR" sz="2000" dirty="0" smtClean="0"/>
              <a:t> tipini değiştirmeden) sadece </a:t>
            </a:r>
            <a:r>
              <a:rPr lang="tr-TR" sz="2000" dirty="0" err="1" smtClean="0"/>
              <a:t>TextView’i</a:t>
            </a:r>
            <a:r>
              <a:rPr lang="tr-TR" sz="2000" dirty="0" smtClean="0"/>
              <a:t> </a:t>
            </a:r>
            <a:r>
              <a:rPr lang="tr-TR" sz="2000" dirty="0" err="1" smtClean="0"/>
              <a:t>Spinner</a:t>
            </a:r>
            <a:r>
              <a:rPr lang="tr-TR" sz="2000" dirty="0" smtClean="0"/>
              <a:t> yapalım ve bir </a:t>
            </a:r>
            <a:r>
              <a:rPr lang="tr-TR" sz="2000" dirty="0" err="1" smtClean="0"/>
              <a:t>id</a:t>
            </a:r>
            <a:endParaRPr lang="tr-TR" sz="2000" dirty="0" smtClean="0"/>
          </a:p>
          <a:p>
            <a:pPr algn="just"/>
            <a:r>
              <a:rPr lang="tr-TR" sz="2000" dirty="0" smtClean="0"/>
              <a:t>verelim.  </a:t>
            </a:r>
            <a:r>
              <a:rPr lang="tr-TR" sz="2000" dirty="0" err="1"/>
              <a:t>t</a:t>
            </a:r>
            <a:r>
              <a:rPr lang="tr-TR" sz="2000" dirty="0" err="1" smtClean="0"/>
              <a:t>ext</a:t>
            </a:r>
            <a:r>
              <a:rPr lang="tr-TR" sz="2000" dirty="0" smtClean="0"/>
              <a:t> özelliğine de silelim.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7440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71" y="1328374"/>
            <a:ext cx="7039957" cy="5210902"/>
          </a:xfrm>
          <a:prstGeom prst="rect">
            <a:avLst/>
          </a:prstGeom>
        </p:spPr>
      </p:pic>
      <p:sp>
        <p:nvSpPr>
          <p:cNvPr id="4" name="Yuvarlatılmış Dikdörtgen 3"/>
          <p:cNvSpPr/>
          <p:nvPr/>
        </p:nvSpPr>
        <p:spPr>
          <a:xfrm>
            <a:off x="1629322" y="3669690"/>
            <a:ext cx="4190454" cy="283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Yuvarlatılmış Dikdörtgen 4"/>
          <p:cNvSpPr/>
          <p:nvPr/>
        </p:nvSpPr>
        <p:spPr>
          <a:xfrm>
            <a:off x="1209565" y="2276475"/>
            <a:ext cx="2790935" cy="238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529243" y="678519"/>
            <a:ext cx="10875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Java’da </a:t>
            </a:r>
            <a:r>
              <a:rPr lang="tr-TR" sz="2000" dirty="0" err="1" smtClean="0"/>
              <a:t>spinner’i</a:t>
            </a:r>
            <a:r>
              <a:rPr lang="tr-TR" sz="2000" dirty="0" smtClean="0"/>
              <a:t> deklare edip </a:t>
            </a:r>
            <a:r>
              <a:rPr lang="tr-TR" sz="2000" dirty="0" err="1" smtClean="0"/>
              <a:t>id’si</a:t>
            </a:r>
            <a:r>
              <a:rPr lang="tr-TR" sz="2000" dirty="0" smtClean="0"/>
              <a:t> ile tanıtalım. 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2172045" y="35899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chemeClr val="bg2">
                    <a:lumMod val="25000"/>
                  </a:schemeClr>
                </a:solidFill>
              </a:rPr>
              <a:t>ListView</a:t>
            </a:r>
            <a:endParaRPr lang="tr-TR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8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28774"/>
            <a:ext cx="9263557" cy="5076825"/>
          </a:xfrm>
          <a:prstGeom prst="rect">
            <a:avLst/>
          </a:prstGeom>
        </p:spPr>
      </p:pic>
      <p:sp>
        <p:nvSpPr>
          <p:cNvPr id="3" name="Yuvarlatılmış Dikdörtgen 2"/>
          <p:cNvSpPr/>
          <p:nvPr/>
        </p:nvSpPr>
        <p:spPr>
          <a:xfrm>
            <a:off x="1866900" y="4870839"/>
            <a:ext cx="8558707" cy="434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Yuvarlatılmış Dikdörtgen 5"/>
          <p:cNvSpPr/>
          <p:nvPr/>
        </p:nvSpPr>
        <p:spPr>
          <a:xfrm>
            <a:off x="1543324" y="2602329"/>
            <a:ext cx="3428726" cy="255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586393" y="473465"/>
            <a:ext cx="108758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Son olarak </a:t>
            </a:r>
            <a:r>
              <a:rPr lang="tr-TR" sz="2000" dirty="0" err="1" smtClean="0"/>
              <a:t>spinner’in</a:t>
            </a:r>
            <a:r>
              <a:rPr lang="tr-TR" sz="2000" dirty="0" smtClean="0"/>
              <a:t> nasıl doldurulacağını yöneten adaptör oluşturalım. Burada her satırda bir </a:t>
            </a:r>
          </a:p>
          <a:p>
            <a:pPr algn="just"/>
            <a:r>
              <a:rPr lang="tr-TR" sz="2000" dirty="0" err="1" smtClean="0"/>
              <a:t>string</a:t>
            </a:r>
            <a:r>
              <a:rPr lang="tr-TR" sz="2000" dirty="0" smtClean="0"/>
              <a:t> göstermek için standart </a:t>
            </a:r>
            <a:r>
              <a:rPr lang="tr-TR" sz="2000" dirty="0" err="1" smtClean="0"/>
              <a:t>ArrayAdapter</a:t>
            </a:r>
            <a:r>
              <a:rPr lang="tr-TR" sz="2000" dirty="0" smtClean="0"/>
              <a:t> oluşturacağız. </a:t>
            </a:r>
            <a:r>
              <a:rPr lang="tr-TR" sz="2000" dirty="0" err="1" smtClean="0"/>
              <a:t>ListView’den</a:t>
            </a:r>
            <a:r>
              <a:rPr lang="tr-TR" sz="2000" dirty="0" smtClean="0"/>
              <a:t> tek farkı, </a:t>
            </a:r>
            <a:r>
              <a:rPr lang="tr-TR" sz="2000" dirty="0" smtClean="0"/>
              <a:t>her satırın </a:t>
            </a:r>
            <a:r>
              <a:rPr lang="tr-TR" sz="2000" dirty="0" err="1" smtClean="0"/>
              <a:t>xml</a:t>
            </a:r>
            <a:r>
              <a:rPr lang="tr-TR" sz="2000" dirty="0" smtClean="0"/>
              <a:t> tasarımını ifade eden ikinci parametreyi </a:t>
            </a:r>
            <a:r>
              <a:rPr lang="tr-TR" sz="2000" b="1" dirty="0" err="1" smtClean="0"/>
              <a:t>android.R.layout.simple_spinner_item</a:t>
            </a:r>
            <a:r>
              <a:rPr lang="tr-TR" sz="2000" b="1" dirty="0" smtClean="0"/>
              <a:t> </a:t>
            </a:r>
            <a:r>
              <a:rPr lang="tr-TR" sz="2000" dirty="0" smtClean="0"/>
              <a:t>yapmamızdır.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7713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292632" y="2900331"/>
            <a:ext cx="442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Uygulamamızın son hali yandaki gibi olacaktır.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62" y="632911"/>
            <a:ext cx="3421738" cy="62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9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68928" y="201466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Bölüm 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4.1</a:t>
            </a:r>
            <a:endParaRPr lang="tr-TR" sz="40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Uygulama İçinde Kayıtlı Dosyayı Okuma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526972" y="1287001"/>
            <a:ext cx="5265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2534688" y="205113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Uygulama İçinde Kayıtlı Dosyayı Okuma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34621" y="1475928"/>
            <a:ext cx="114798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/>
              <a:t> </a:t>
            </a:r>
            <a:r>
              <a:rPr lang="tr-TR" sz="2000" dirty="0" smtClean="0"/>
              <a:t> Uygulama içinden erişeceğimiz dosyalar için, </a:t>
            </a:r>
            <a:r>
              <a:rPr lang="tr-TR" sz="2000" dirty="0" err="1" smtClean="0"/>
              <a:t>app</a:t>
            </a:r>
            <a:r>
              <a:rPr lang="tr-TR" sz="2000" dirty="0" smtClean="0"/>
              <a:t> klasörü içinde </a:t>
            </a:r>
            <a:r>
              <a:rPr lang="tr-TR" sz="2000" dirty="0" err="1" smtClean="0"/>
              <a:t>assets</a:t>
            </a:r>
            <a:r>
              <a:rPr lang="tr-TR" sz="2000" dirty="0" smtClean="0"/>
              <a:t> isimli bir klasör açıp ve dosyalarımızı bu klasöre ekliyoruz.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Bu örnekteki dosya </a:t>
            </a:r>
            <a:r>
              <a:rPr lang="tr-TR" sz="2000" dirty="0" smtClean="0"/>
              <a:t>Türkiye’nin il, plaka ve ilçe bilgilerini</a:t>
            </a:r>
            <a:r>
              <a:rPr lang="tr-TR" sz="2000" dirty="0" smtClean="0"/>
              <a:t> </a:t>
            </a:r>
            <a:r>
              <a:rPr lang="tr-TR" sz="2000" dirty="0" smtClean="0"/>
              <a:t>içeren  </a:t>
            </a:r>
            <a:r>
              <a:rPr lang="tr-TR" sz="2000" dirty="0" err="1" smtClean="0"/>
              <a:t>json</a:t>
            </a:r>
            <a:r>
              <a:rPr lang="tr-TR" sz="2000" dirty="0" smtClean="0"/>
              <a:t> formatındaki </a:t>
            </a:r>
            <a:r>
              <a:rPr lang="tr-TR" sz="2000" dirty="0" err="1" smtClean="0"/>
              <a:t>il_ilce</a:t>
            </a:r>
            <a:r>
              <a:rPr lang="tr-TR" sz="2000" dirty="0" err="1" smtClean="0"/>
              <a:t>.json</a:t>
            </a:r>
            <a:r>
              <a:rPr lang="tr-TR" sz="2000" dirty="0" smtClean="0"/>
              <a:t> </a:t>
            </a:r>
            <a:r>
              <a:rPr lang="tr-TR" sz="2000" dirty="0" smtClean="0"/>
              <a:t>dosyasıdır.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60" y="3722697"/>
            <a:ext cx="589679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2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35" y="2545147"/>
            <a:ext cx="6410357" cy="413163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84916" y="590103"/>
            <a:ext cx="114798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Dosya okuma işleminde daha önceki uygulamadakinden tek farkı dosya adıdır. Dolayısıyla, daha önce yazdığımız metodu (</a:t>
            </a:r>
            <a:r>
              <a:rPr lang="tr-TR" sz="2000" dirty="0" err="1" smtClean="0"/>
              <a:t>onCreate</a:t>
            </a:r>
            <a:r>
              <a:rPr lang="tr-TR" sz="2000" dirty="0" smtClean="0"/>
              <a:t> içerisinden) çağırabiliriz. Yalnız, bu kez </a:t>
            </a:r>
            <a:r>
              <a:rPr lang="tr-TR" sz="2000" dirty="0" smtClean="0"/>
              <a:t>‘’</a:t>
            </a:r>
            <a:r>
              <a:rPr lang="tr-TR" sz="2000" dirty="0" err="1" smtClean="0"/>
              <a:t>il_ilce.json</a:t>
            </a:r>
            <a:r>
              <a:rPr lang="tr-TR" sz="2000" dirty="0" smtClean="0"/>
              <a:t> </a:t>
            </a:r>
            <a:r>
              <a:rPr lang="tr-TR" sz="2000" dirty="0"/>
              <a:t>’’ </a:t>
            </a:r>
            <a:r>
              <a:rPr lang="tr-TR" sz="2000" dirty="0" smtClean="0"/>
              <a:t>dosya adını parametre olarak vererek çağırırız.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013792" y="3272135"/>
            <a:ext cx="51782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Metodun döndürdüğü </a:t>
            </a:r>
            <a:r>
              <a:rPr lang="tr-TR" dirty="0" err="1"/>
              <a:t>string’i</a:t>
            </a:r>
            <a:r>
              <a:rPr lang="tr-TR" dirty="0"/>
              <a:t> </a:t>
            </a:r>
            <a:r>
              <a:rPr lang="tr-TR" dirty="0" smtClean="0"/>
              <a:t>daha önce yaptığımız gibi </a:t>
            </a:r>
            <a:r>
              <a:rPr lang="tr-TR" dirty="0" err="1" smtClean="0"/>
              <a:t>jsonCevabi</a:t>
            </a:r>
            <a:r>
              <a:rPr lang="tr-TR" dirty="0" smtClean="0"/>
              <a:t> </a:t>
            </a:r>
            <a:r>
              <a:rPr lang="tr-TR" dirty="0"/>
              <a:t>isimli bir değişkene atayalım.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078301" y="3381555"/>
            <a:ext cx="3045125" cy="214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997478" y="203371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Bölüm </a:t>
            </a:r>
            <a:r>
              <a:rPr lang="tr-TR" sz="4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4.2</a:t>
            </a:r>
            <a:endParaRPr lang="tr-TR" sz="4000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/>
            <a:endParaRPr lang="tr-TR" sz="4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Json</a:t>
            </a:r>
            <a:r>
              <a:rPr lang="tr-TR" sz="4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Ayıklama</a:t>
            </a:r>
            <a:endParaRPr lang="tr-TR" sz="4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13" y="565932"/>
            <a:ext cx="4816573" cy="30326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14" y="2068636"/>
            <a:ext cx="5549956" cy="473308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329264" y="146062"/>
            <a:ext cx="1137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Garamond" panose="02020404030301010803" pitchFamily="18" charset="0"/>
              </a:rPr>
              <a:t>Önce </a:t>
            </a:r>
            <a:r>
              <a:rPr lang="tr-TR" sz="2000" dirty="0" err="1" smtClean="0">
                <a:latin typeface="Garamond" panose="02020404030301010803" pitchFamily="18" charset="0"/>
              </a:rPr>
              <a:t>listView’de</a:t>
            </a:r>
            <a:r>
              <a:rPr lang="tr-TR" sz="2000" dirty="0" smtClean="0">
                <a:latin typeface="Garamond" panose="02020404030301010803" pitchFamily="18" charset="0"/>
              </a:rPr>
              <a:t> göstereceğimiz </a:t>
            </a:r>
            <a:r>
              <a:rPr lang="tr-TR" sz="2000" dirty="0" err="1" smtClean="0">
                <a:latin typeface="Garamond" panose="02020404030301010803" pitchFamily="18" charset="0"/>
              </a:rPr>
              <a:t>String’ler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için önce bir </a:t>
            </a:r>
            <a:r>
              <a:rPr lang="tr-TR" sz="2000" dirty="0" err="1" smtClean="0">
                <a:latin typeface="Garamond" panose="02020404030301010803" pitchFamily="18" charset="0"/>
              </a:rPr>
              <a:t>ArrayList</a:t>
            </a:r>
            <a:r>
              <a:rPr lang="tr-TR" sz="2000" dirty="0" smtClean="0">
                <a:latin typeface="Garamond" panose="02020404030301010803" pitchFamily="18" charset="0"/>
              </a:rPr>
              <a:t> deklare edelim.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0" y="3618350"/>
            <a:ext cx="6036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Önceki uygulamada olduğu gibi; yine </a:t>
            </a:r>
            <a:r>
              <a:rPr lang="tr-TR" sz="2000" dirty="0">
                <a:latin typeface="Garamond" panose="02020404030301010803" pitchFamily="18" charset="0"/>
              </a:rPr>
              <a:t>kodumuzu sade ve daha okunabilir hale getirmek için </a:t>
            </a:r>
            <a:r>
              <a:rPr lang="tr-TR" sz="2000" dirty="0" err="1">
                <a:latin typeface="Garamond" panose="02020404030301010803" pitchFamily="18" charset="0"/>
              </a:rPr>
              <a:t>json</a:t>
            </a:r>
            <a:r>
              <a:rPr lang="tr-TR" sz="2000" dirty="0">
                <a:latin typeface="Garamond" panose="02020404030301010803" pitchFamily="18" charset="0"/>
              </a:rPr>
              <a:t> ayıklama işlemlerini bir metot içerisinde toplayabilir ve </a:t>
            </a:r>
            <a:r>
              <a:rPr lang="tr-TR" sz="2000" dirty="0" smtClean="0">
                <a:latin typeface="Garamond" panose="02020404030301010803" pitchFamily="18" charset="0"/>
              </a:rPr>
              <a:t> bu yardımcı metodu da </a:t>
            </a:r>
            <a:r>
              <a:rPr lang="tr-TR" sz="2000" dirty="0" err="1" smtClean="0">
                <a:latin typeface="Garamond" panose="02020404030301010803" pitchFamily="18" charset="0"/>
              </a:rPr>
              <a:t>onCreate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metodundan çağırabiliriz</a:t>
            </a:r>
            <a:r>
              <a:rPr lang="tr-TR" sz="2000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tr-TR" sz="2000" dirty="0" smtClean="0">
                <a:latin typeface="Garamond" panose="02020404030301010803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 </a:t>
            </a:r>
            <a:r>
              <a:rPr lang="tr-TR" sz="2000" dirty="0">
                <a:latin typeface="Garamond" panose="02020404030301010803" pitchFamily="18" charset="0"/>
              </a:rPr>
              <a:t>yardımcı metodun adı </a:t>
            </a:r>
            <a:r>
              <a:rPr lang="tr-TR" sz="2000" dirty="0" err="1" smtClean="0">
                <a:latin typeface="Garamond" panose="02020404030301010803" pitchFamily="18" charset="0"/>
              </a:rPr>
              <a:t>ilJsonAyikla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olsun. Bu metoda ayıklama yapmak istediğimiz </a:t>
            </a:r>
            <a:r>
              <a:rPr lang="tr-TR" sz="2000" dirty="0" err="1">
                <a:latin typeface="Garamond" panose="02020404030301010803" pitchFamily="18" charset="0"/>
              </a:rPr>
              <a:t>Stringi</a:t>
            </a:r>
            <a:r>
              <a:rPr lang="tr-TR" sz="2000" dirty="0">
                <a:latin typeface="Garamond" panose="02020404030301010803" pitchFamily="18" charset="0"/>
              </a:rPr>
              <a:t> verip(</a:t>
            </a:r>
            <a:r>
              <a:rPr lang="tr-TR" sz="2000" dirty="0" err="1">
                <a:latin typeface="Garamond" panose="02020404030301010803" pitchFamily="18" charset="0"/>
              </a:rPr>
              <a:t>jsonCevabi</a:t>
            </a:r>
            <a:r>
              <a:rPr lang="tr-TR" sz="2000" dirty="0">
                <a:latin typeface="Garamond" panose="02020404030301010803" pitchFamily="18" charset="0"/>
              </a:rPr>
              <a:t>), karşılığında bir </a:t>
            </a:r>
            <a:r>
              <a:rPr lang="tr-TR" sz="2000" dirty="0" err="1">
                <a:latin typeface="Garamond" panose="02020404030301010803" pitchFamily="18" charset="0"/>
              </a:rPr>
              <a:t>ArrayList</a:t>
            </a:r>
            <a:r>
              <a:rPr lang="tr-TR" sz="2000" dirty="0">
                <a:latin typeface="Garamond" panose="02020404030301010803" pitchFamily="18" charset="0"/>
              </a:rPr>
              <a:t> alabiliriz. Bu </a:t>
            </a:r>
            <a:r>
              <a:rPr lang="tr-TR" sz="2000" dirty="0" err="1" smtClean="0">
                <a:latin typeface="Garamond" panose="02020404030301010803" pitchFamily="18" charset="0"/>
              </a:rPr>
              <a:t>ArrayList’i</a:t>
            </a:r>
            <a:r>
              <a:rPr lang="tr-TR" sz="2000" dirty="0" smtClean="0">
                <a:latin typeface="Garamond" panose="02020404030301010803" pitchFamily="18" charset="0"/>
              </a:rPr>
              <a:t> de, </a:t>
            </a:r>
            <a:r>
              <a:rPr lang="tr-TR" sz="2000" dirty="0" err="1" smtClean="0">
                <a:latin typeface="Garamond" panose="02020404030301010803" pitchFamily="18" charset="0"/>
              </a:rPr>
              <a:t>ilListesi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değişkenimize atayabiliriz.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940171" y="1085778"/>
            <a:ext cx="3269520" cy="221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7122341" y="4050859"/>
            <a:ext cx="3160346" cy="167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6780362" y="4856673"/>
            <a:ext cx="5227608" cy="1173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7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71" y="2166906"/>
            <a:ext cx="1581371" cy="4505954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2191110" y="307538"/>
            <a:ext cx="97217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Uygulamada amacımız il isimlerini </a:t>
            </a:r>
            <a:r>
              <a:rPr lang="tr-TR" sz="2000" dirty="0" err="1" smtClean="0"/>
              <a:t>spinner’de</a:t>
            </a:r>
            <a:r>
              <a:rPr lang="tr-TR" sz="2000" dirty="0" smtClean="0"/>
              <a:t> göstermekti.  Bunun için dosyayı</a:t>
            </a:r>
          </a:p>
          <a:p>
            <a:pPr algn="just"/>
            <a:r>
              <a:rPr lang="tr-TR" sz="2000" dirty="0"/>
              <a:t>o</a:t>
            </a:r>
            <a:r>
              <a:rPr lang="tr-TR" sz="2000" dirty="0" smtClean="0"/>
              <a:t>kuduktan sonra </a:t>
            </a:r>
            <a:r>
              <a:rPr lang="tr-TR" sz="2000" dirty="0" err="1" smtClean="0"/>
              <a:t>json</a:t>
            </a:r>
            <a:r>
              <a:rPr lang="tr-TR" sz="2000" dirty="0" smtClean="0"/>
              <a:t> dosyasından il isimlerini elde edebilmek için önce dosyayı inceleyelim.</a:t>
            </a:r>
          </a:p>
          <a:p>
            <a:pPr algn="just"/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Dosya yapısına bakarsak kök elemanın bir JSON </a:t>
            </a:r>
            <a:r>
              <a:rPr lang="tr-TR" sz="2000" dirty="0" smtClean="0"/>
              <a:t>dizisi </a:t>
            </a:r>
            <a:r>
              <a:rPr lang="tr-TR" sz="2000" dirty="0"/>
              <a:t>olduğunuz görürüz.</a:t>
            </a:r>
          </a:p>
          <a:p>
            <a:pPr algn="just"/>
            <a:endParaRPr lang="tr-TR" sz="2000" dirty="0" smtClean="0"/>
          </a:p>
          <a:p>
            <a:pPr algn="just"/>
            <a:r>
              <a:rPr lang="tr-TR" sz="2000" dirty="0" smtClean="0"/>
              <a:t> </a:t>
            </a:r>
            <a:endParaRPr lang="tr-TR" sz="2000" dirty="0"/>
          </a:p>
        </p:txBody>
      </p:sp>
      <p:sp>
        <p:nvSpPr>
          <p:cNvPr id="3" name="Dikdörtgen 2"/>
          <p:cNvSpPr/>
          <p:nvPr/>
        </p:nvSpPr>
        <p:spPr>
          <a:xfrm>
            <a:off x="5373665" y="2755469"/>
            <a:ext cx="66649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Bu dizinin </a:t>
            </a:r>
            <a:r>
              <a:rPr lang="tr-TR" sz="2000" dirty="0" smtClean="0"/>
              <a:t>üç </a:t>
            </a:r>
            <a:r>
              <a:rPr lang="tr-TR" sz="2000" dirty="0" smtClean="0"/>
              <a:t>elemanı vardır. Bunlar:</a:t>
            </a:r>
          </a:p>
          <a:p>
            <a:r>
              <a:rPr lang="tr-TR" sz="2000" dirty="0" smtClean="0"/>
              <a:t>	</a:t>
            </a:r>
            <a:r>
              <a:rPr lang="tr-TR" sz="2000" b="1" dirty="0" smtClean="0"/>
              <a:t>‘’il’’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String</a:t>
            </a:r>
            <a:endParaRPr lang="tr-TR" sz="2000" b="1" dirty="0" smtClean="0"/>
          </a:p>
          <a:p>
            <a:r>
              <a:rPr lang="tr-TR" sz="2000" dirty="0"/>
              <a:t>	</a:t>
            </a:r>
            <a:r>
              <a:rPr lang="tr-TR" sz="2000" b="1" dirty="0" smtClean="0"/>
              <a:t>‘’plaka’’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int</a:t>
            </a:r>
            <a:endParaRPr lang="tr-TR" sz="2000" b="1" dirty="0" smtClean="0"/>
          </a:p>
          <a:p>
            <a:r>
              <a:rPr lang="tr-TR" sz="2000" b="1" dirty="0"/>
              <a:t> </a:t>
            </a:r>
            <a:r>
              <a:rPr lang="tr-TR" sz="2000" b="1" dirty="0" smtClean="0"/>
              <a:t>	‘’ilçeleri’’ </a:t>
            </a:r>
            <a:r>
              <a:rPr lang="tr-TR" sz="2000" dirty="0" smtClean="0"/>
              <a:t>anahtarı ile erişilebilen bir </a:t>
            </a:r>
            <a:r>
              <a:rPr lang="tr-TR" sz="2000" b="1" dirty="0" smtClean="0"/>
              <a:t>JSON dizisidir.</a:t>
            </a:r>
            <a:endParaRPr lang="tr-TR" sz="2000" b="1" dirty="0" smtClean="0"/>
          </a:p>
          <a:p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Buna göre;</a:t>
            </a:r>
          </a:p>
          <a:p>
            <a:pPr algn="just"/>
            <a:r>
              <a:rPr lang="tr-TR" sz="2000" dirty="0" err="1" smtClean="0"/>
              <a:t>ilJsonAyikla</a:t>
            </a:r>
            <a:r>
              <a:rPr lang="tr-TR" sz="2000" dirty="0" smtClean="0"/>
              <a:t> metodunda boş bir liste oluşturacağız. </a:t>
            </a:r>
            <a:r>
              <a:rPr lang="tr-TR" sz="2000" dirty="0" smtClean="0"/>
              <a:t>Sonra kök eleman olan JSON dizisinin her elemanındaki </a:t>
            </a:r>
            <a:r>
              <a:rPr lang="tr-TR" sz="2000" dirty="0" smtClean="0"/>
              <a:t>‘’il’’ anahtarı ile verilen il isimlerini  bu listeye ekleyip, döndüreceğiz.</a:t>
            </a:r>
            <a:endParaRPr lang="tr-TR" sz="2000" dirty="0"/>
          </a:p>
        </p:txBody>
      </p:sp>
      <p:sp>
        <p:nvSpPr>
          <p:cNvPr id="7" name="Dikdörtgen 6"/>
          <p:cNvSpPr/>
          <p:nvPr/>
        </p:nvSpPr>
        <p:spPr>
          <a:xfrm>
            <a:off x="2647550" y="2620087"/>
            <a:ext cx="899192" cy="1607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7" y="156567"/>
            <a:ext cx="1761879" cy="651629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323" y="2166906"/>
            <a:ext cx="1503022" cy="45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2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39" y="1973039"/>
            <a:ext cx="4171621" cy="479487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28" y="2242904"/>
            <a:ext cx="4820323" cy="452500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82212" y="833197"/>
            <a:ext cx="10922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 Verilen </a:t>
            </a:r>
            <a:r>
              <a:rPr lang="tr-TR" sz="2000" dirty="0" err="1" smtClean="0"/>
              <a:t>jsonCevabi</a:t>
            </a:r>
            <a:r>
              <a:rPr lang="tr-TR" sz="2000" dirty="0" smtClean="0"/>
              <a:t> </a:t>
            </a:r>
            <a:r>
              <a:rPr lang="tr-TR" sz="2000" dirty="0" err="1" smtClean="0"/>
              <a:t>stringinin</a:t>
            </a:r>
            <a:r>
              <a:rPr lang="tr-TR" sz="2000" dirty="0" smtClean="0"/>
              <a:t> gerçekten </a:t>
            </a:r>
            <a:r>
              <a:rPr lang="tr-TR" sz="2000" dirty="0" err="1" smtClean="0"/>
              <a:t>json</a:t>
            </a:r>
            <a:r>
              <a:rPr lang="tr-TR" sz="2000" dirty="0" smtClean="0"/>
              <a:t> formatında olmayabileceği veya eksik olabileceği için, otomatik olarak </a:t>
            </a:r>
            <a:r>
              <a:rPr lang="tr-TR" sz="2000" dirty="0" err="1" smtClean="0"/>
              <a:t>try-catch</a:t>
            </a:r>
            <a:r>
              <a:rPr lang="tr-TR" sz="2000" dirty="0" smtClean="0"/>
              <a:t> ifadesi içine almaya zorlar. Bu satırı alt-</a:t>
            </a:r>
            <a:r>
              <a:rPr lang="tr-TR" sz="2000" dirty="0" err="1" smtClean="0"/>
              <a:t>enter</a:t>
            </a:r>
            <a:r>
              <a:rPr lang="tr-TR" sz="2000" dirty="0" smtClean="0"/>
              <a:t> ile </a:t>
            </a:r>
            <a:r>
              <a:rPr lang="tr-TR" sz="2000" dirty="0" err="1" smtClean="0"/>
              <a:t>try-catch</a:t>
            </a:r>
            <a:r>
              <a:rPr lang="tr-TR" sz="2000" dirty="0" smtClean="0"/>
              <a:t> içine atalım.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45196" y="312530"/>
            <a:ext cx="8827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Parse</a:t>
            </a:r>
            <a:r>
              <a:rPr lang="tr-TR" sz="2000" dirty="0" smtClean="0"/>
              <a:t> işlemine, önce kök eleman olan JSON objesini elde ederek başlarız.</a:t>
            </a:r>
          </a:p>
          <a:p>
            <a:pPr algn="just"/>
            <a:endParaRPr lang="tr-TR" sz="2000" dirty="0" smtClean="0"/>
          </a:p>
        </p:txBody>
      </p:sp>
      <p:sp>
        <p:nvSpPr>
          <p:cNvPr id="6" name="Sağ Ok 5"/>
          <p:cNvSpPr/>
          <p:nvPr/>
        </p:nvSpPr>
        <p:spPr>
          <a:xfrm>
            <a:off x="5823010" y="4700995"/>
            <a:ext cx="1019525" cy="120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8010648" y="4593606"/>
            <a:ext cx="3108801" cy="1048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000664" y="5230491"/>
            <a:ext cx="3329796" cy="2214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17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84" y="1158426"/>
            <a:ext cx="4268328" cy="5699573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326403" y="77400"/>
            <a:ext cx="11393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Şimdi </a:t>
            </a:r>
            <a:r>
              <a:rPr lang="tr-TR" sz="2000" dirty="0" smtClean="0"/>
              <a:t>kök JSON dizisinin, JSON objesi olan her elemanına bir döngü ile erişelim. </a:t>
            </a:r>
            <a:r>
              <a:rPr lang="tr-TR" sz="2000" dirty="0" err="1" smtClean="0"/>
              <a:t>sehirJO</a:t>
            </a:r>
            <a:r>
              <a:rPr lang="tr-TR" sz="2000" dirty="0" smtClean="0"/>
              <a:t> ismini verdiğimiz bu JSON objesi ilk döngüde (i=0) Adana’ya ilişkin bilgileri (</a:t>
            </a:r>
            <a:r>
              <a:rPr lang="tr-TR" sz="1600" b="1" dirty="0" smtClean="0"/>
              <a:t>‘’il</a:t>
            </a:r>
            <a:r>
              <a:rPr lang="tr-TR" sz="1600" b="1" dirty="0"/>
              <a:t>’’ </a:t>
            </a:r>
            <a:r>
              <a:rPr lang="tr-TR" sz="1600" dirty="0"/>
              <a:t>anahtarı ile erişilebilen bir </a:t>
            </a:r>
            <a:r>
              <a:rPr lang="tr-TR" sz="1600" b="1" dirty="0" err="1" smtClean="0"/>
              <a:t>String</a:t>
            </a:r>
            <a:r>
              <a:rPr lang="tr-TR" sz="1600" b="1" dirty="0" smtClean="0"/>
              <a:t>, ‘’plaka</a:t>
            </a:r>
            <a:r>
              <a:rPr lang="tr-TR" sz="1600" b="1" dirty="0"/>
              <a:t>’’ </a:t>
            </a:r>
            <a:r>
              <a:rPr lang="tr-TR" sz="1600" dirty="0"/>
              <a:t>anahtarı ile erişilebilen bir </a:t>
            </a:r>
            <a:r>
              <a:rPr lang="tr-TR" sz="1600" b="1" dirty="0" err="1" smtClean="0"/>
              <a:t>int</a:t>
            </a:r>
            <a:r>
              <a:rPr lang="tr-TR" sz="1600" b="1" dirty="0" smtClean="0"/>
              <a:t>,‘</a:t>
            </a:r>
            <a:r>
              <a:rPr lang="tr-TR" sz="1600" b="1" dirty="0"/>
              <a:t>’ilçeleri’’ </a:t>
            </a:r>
            <a:r>
              <a:rPr lang="tr-TR" sz="1600" dirty="0"/>
              <a:t>anahtarı ile erişilebilen bir </a:t>
            </a:r>
            <a:r>
              <a:rPr lang="tr-TR" sz="1600" b="1" dirty="0"/>
              <a:t>JSON </a:t>
            </a:r>
            <a:r>
              <a:rPr lang="tr-TR" sz="1600" b="1" dirty="0" smtClean="0"/>
              <a:t>dizisi </a:t>
            </a:r>
            <a:r>
              <a:rPr lang="tr-TR" sz="2000" dirty="0" smtClean="0"/>
              <a:t>)  içerecektir.</a:t>
            </a: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algn="just"/>
            <a:endParaRPr lang="tr-TR" sz="2000" dirty="0" smtClean="0"/>
          </a:p>
        </p:txBody>
      </p:sp>
      <p:sp>
        <p:nvSpPr>
          <p:cNvPr id="4" name="Dikdörtgen 3"/>
          <p:cNvSpPr/>
          <p:nvPr/>
        </p:nvSpPr>
        <p:spPr>
          <a:xfrm>
            <a:off x="4608799" y="4157931"/>
            <a:ext cx="3198107" cy="862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92" y="1158427"/>
            <a:ext cx="1556226" cy="575568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07317" y="1290193"/>
            <a:ext cx="1331702" cy="329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2347201" y="3851604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i=0</a:t>
            </a:r>
            <a:endParaRPr lang="tr-TR" dirty="0"/>
          </a:p>
        </p:txBody>
      </p:sp>
      <p:cxnSp>
        <p:nvCxnSpPr>
          <p:cNvPr id="10" name="Düz Ok Bağlayıcısı 9"/>
          <p:cNvCxnSpPr/>
          <p:nvPr/>
        </p:nvCxnSpPr>
        <p:spPr>
          <a:xfrm flipH="1" flipV="1">
            <a:off x="1657724" y="4149305"/>
            <a:ext cx="1050970" cy="86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8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436</Words>
  <Application>Microsoft Office PowerPoint</Application>
  <PresentationFormat>Geniş ekran</PresentationFormat>
  <Paragraphs>59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71</cp:revision>
  <dcterms:created xsi:type="dcterms:W3CDTF">2020-02-28T18:44:44Z</dcterms:created>
  <dcterms:modified xsi:type="dcterms:W3CDTF">2020-03-08T14:50:48Z</dcterms:modified>
</cp:coreProperties>
</file>