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7" r:id="rId3"/>
    <p:sldId id="291" r:id="rId4"/>
    <p:sldId id="289" r:id="rId5"/>
    <p:sldId id="288" r:id="rId6"/>
    <p:sldId id="290" r:id="rId7"/>
    <p:sldId id="258" r:id="rId8"/>
    <p:sldId id="286" r:id="rId9"/>
    <p:sldId id="292" r:id="rId10"/>
    <p:sldId id="293" r:id="rId11"/>
    <p:sldId id="297" r:id="rId12"/>
    <p:sldId id="260" r:id="rId13"/>
    <p:sldId id="294" r:id="rId14"/>
    <p:sldId id="295" r:id="rId15"/>
    <p:sldId id="296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739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0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554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35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13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397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67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477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966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76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793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200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353117" y="1376214"/>
            <a:ext cx="7257500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Bu bölümde yapacağımız uygulamanın son görünümü yandaki gibi olacaktır.</a:t>
            </a:r>
          </a:p>
          <a:p>
            <a:endParaRPr lang="tr-TR" dirty="0"/>
          </a:p>
          <a:p>
            <a:r>
              <a:rPr lang="tr-TR" dirty="0" smtClean="0"/>
              <a:t>Bu bölümde </a:t>
            </a:r>
            <a:r>
              <a:rPr lang="tr-TR" dirty="0" smtClean="0"/>
              <a:t>yapacağımız </a:t>
            </a:r>
            <a:r>
              <a:rPr lang="tr-TR" dirty="0" smtClean="0"/>
              <a:t>işlemleri </a:t>
            </a:r>
            <a:r>
              <a:rPr lang="tr-TR" dirty="0" smtClean="0"/>
              <a:t>aşağıdaki gibi</a:t>
            </a:r>
            <a:r>
              <a:rPr lang="tr-TR" dirty="0" smtClean="0"/>
              <a:t> </a:t>
            </a:r>
            <a:r>
              <a:rPr lang="tr-TR" dirty="0" smtClean="0"/>
              <a:t>özetleyebiliriz:</a:t>
            </a:r>
          </a:p>
          <a:p>
            <a:endParaRPr lang="tr-TR" dirty="0" smtClean="0"/>
          </a:p>
          <a:p>
            <a:r>
              <a:rPr lang="tr-TR" dirty="0" smtClean="0"/>
              <a:t>1-Dosyadan </a:t>
            </a:r>
            <a:r>
              <a:rPr lang="tr-TR" dirty="0" smtClean="0"/>
              <a:t>okuma</a:t>
            </a:r>
          </a:p>
          <a:p>
            <a:endParaRPr lang="tr-TR" dirty="0" smtClean="0"/>
          </a:p>
          <a:p>
            <a:r>
              <a:rPr lang="tr-TR" dirty="0" smtClean="0"/>
              <a:t>2-Json </a:t>
            </a:r>
            <a:r>
              <a:rPr lang="tr-TR" dirty="0" err="1" smtClean="0"/>
              <a:t>parsing</a:t>
            </a:r>
            <a:r>
              <a:rPr lang="tr-TR" dirty="0" smtClean="0"/>
              <a:t>:</a:t>
            </a:r>
            <a:r>
              <a:rPr lang="tr-TR" dirty="0" smtClean="0"/>
              <a:t>   il isimlerini ayıklama</a:t>
            </a:r>
          </a:p>
          <a:p>
            <a:endParaRPr lang="tr-TR" dirty="0" smtClean="0"/>
          </a:p>
          <a:p>
            <a:r>
              <a:rPr lang="tr-TR" dirty="0" smtClean="0"/>
              <a:t>3-il </a:t>
            </a:r>
            <a:r>
              <a:rPr lang="tr-TR" dirty="0"/>
              <a:t>isimleri listesi için </a:t>
            </a:r>
            <a:r>
              <a:rPr lang="tr-TR" dirty="0" err="1"/>
              <a:t>Spinner</a:t>
            </a:r>
            <a:r>
              <a:rPr lang="tr-TR" dirty="0"/>
              <a:t> kullanımı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 smtClean="0"/>
          </a:p>
          <a:p>
            <a:r>
              <a:rPr lang="tr-TR" b="1" dirty="0" smtClean="0"/>
              <a:t>4- </a:t>
            </a:r>
            <a:r>
              <a:rPr lang="tr-TR" b="1" dirty="0" err="1"/>
              <a:t>Json</a:t>
            </a:r>
            <a:r>
              <a:rPr lang="tr-TR" b="1" dirty="0"/>
              <a:t> </a:t>
            </a:r>
            <a:r>
              <a:rPr lang="tr-TR" b="1" dirty="0" err="1"/>
              <a:t>parsing</a:t>
            </a:r>
            <a:r>
              <a:rPr lang="tr-TR" b="1" dirty="0"/>
              <a:t>: </a:t>
            </a:r>
            <a:r>
              <a:rPr lang="tr-TR" b="1" dirty="0" smtClean="0"/>
              <a:t>seçilen bir il için ilçe isimlerini ayıklama</a:t>
            </a:r>
            <a:endParaRPr lang="tr-T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 smtClean="0"/>
          </a:p>
          <a:p>
            <a:r>
              <a:rPr lang="tr-TR" b="1" dirty="0" smtClean="0"/>
              <a:t>5-Spinner’a dinleyici atama</a:t>
            </a:r>
          </a:p>
          <a:p>
            <a:endParaRPr lang="tr-TR" b="1" dirty="0"/>
          </a:p>
          <a:p>
            <a:r>
              <a:rPr lang="tr-TR" b="1" dirty="0"/>
              <a:t>6</a:t>
            </a:r>
            <a:r>
              <a:rPr lang="tr-TR" b="1" dirty="0" smtClean="0"/>
              <a:t>-Belirli bir ilin ilçe isimleri listesi için </a:t>
            </a:r>
            <a:r>
              <a:rPr lang="tr-TR" b="1" dirty="0" err="1" smtClean="0"/>
              <a:t>ListView</a:t>
            </a:r>
            <a:r>
              <a:rPr lang="tr-TR" b="1" dirty="0" smtClean="0"/>
              <a:t> kullanımı</a:t>
            </a:r>
          </a:p>
          <a:p>
            <a:endParaRPr lang="tr-TR" dirty="0"/>
          </a:p>
          <a:p>
            <a:r>
              <a:rPr lang="tr-TR" dirty="0" smtClean="0"/>
              <a:t>Önceki bölümde ilk 3 bölüm yapılmıştı. </a:t>
            </a:r>
            <a:endParaRPr lang="tr-TR" dirty="0"/>
          </a:p>
          <a:p>
            <a:r>
              <a:rPr lang="tr-TR" dirty="0" smtClean="0"/>
              <a:t>4. Bölümden devam edelim. Ancak önce </a:t>
            </a:r>
            <a:r>
              <a:rPr lang="tr-TR" dirty="0" err="1" smtClean="0"/>
              <a:t>xml’i</a:t>
            </a:r>
            <a:r>
              <a:rPr lang="tr-TR" dirty="0" smtClean="0"/>
              <a:t> düzenleyelim.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271" y="301924"/>
            <a:ext cx="3382622" cy="586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3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98533"/>
            <a:ext cx="7848600" cy="5650373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725" y="1581149"/>
            <a:ext cx="3174810" cy="5167757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84124" y="167759"/>
            <a:ext cx="11669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Bu halde çalıştırdığımızda </a:t>
            </a:r>
            <a:r>
              <a:rPr lang="tr-TR" i="1" dirty="0" err="1" smtClean="0">
                <a:latin typeface="Consolas" panose="020B0609020204030204" pitchFamily="49" charset="0"/>
              </a:rPr>
              <a:t>secilenSehirIndeksi</a:t>
            </a:r>
            <a:r>
              <a:rPr lang="tr-TR" dirty="0" err="1" smtClean="0">
                <a:latin typeface="Consolas" panose="020B0609020204030204" pitchFamily="49" charset="0"/>
              </a:rPr>
              <a:t>’ne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i="1" dirty="0" smtClean="0">
                <a:latin typeface="Consolas" panose="020B0609020204030204" pitchFamily="49" charset="0"/>
              </a:rPr>
              <a:t>göre </a:t>
            </a:r>
            <a:r>
              <a:rPr lang="tr-TR" i="1" dirty="0" err="1" smtClean="0">
                <a:latin typeface="Consolas" panose="020B0609020204030204" pitchFamily="49" charset="0"/>
              </a:rPr>
              <a:t>ilceListesi’</a:t>
            </a:r>
            <a:r>
              <a:rPr lang="tr-TR" dirty="0" err="1" smtClean="0">
                <a:latin typeface="Consolas" panose="020B0609020204030204" pitchFamily="49" charset="0"/>
              </a:rPr>
              <a:t>nin</a:t>
            </a:r>
            <a:r>
              <a:rPr lang="tr-TR" i="1" dirty="0" smtClean="0">
                <a:latin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</a:rPr>
              <a:t>oluşturulduğunu ve </a:t>
            </a:r>
            <a:r>
              <a:rPr lang="tr-TR" dirty="0" err="1" smtClean="0"/>
              <a:t>ListView’in</a:t>
            </a:r>
            <a:r>
              <a:rPr lang="tr-TR" dirty="0" smtClean="0"/>
              <a:t> bu </a:t>
            </a:r>
            <a:r>
              <a:rPr lang="tr-TR" i="1" dirty="0" err="1">
                <a:latin typeface="Consolas" panose="020B0609020204030204" pitchFamily="49" charset="0"/>
              </a:rPr>
              <a:t>ilceListesi</a:t>
            </a:r>
            <a:r>
              <a:rPr lang="tr-TR" dirty="0" smtClean="0"/>
              <a:t> ile doldurulduğunu görürüz. Özetle </a:t>
            </a:r>
            <a:r>
              <a:rPr lang="tr-TR" dirty="0" err="1" smtClean="0"/>
              <a:t>spinner</a:t>
            </a:r>
            <a:r>
              <a:rPr lang="tr-TR" dirty="0" smtClean="0"/>
              <a:t> ve </a:t>
            </a:r>
            <a:r>
              <a:rPr lang="tr-TR" dirty="0" err="1" smtClean="0"/>
              <a:t>listView</a:t>
            </a:r>
            <a:r>
              <a:rPr lang="tr-TR" dirty="0" smtClean="0"/>
              <a:t> aralarında henüz bir bağlantı yok.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685801" y="4981576"/>
            <a:ext cx="1828800" cy="1333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347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026053" y="2119437"/>
            <a:ext cx="8418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Bölüm </a:t>
            </a:r>
            <a:r>
              <a:rPr lang="tr-TR" sz="4000" dirty="0" smtClean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5.6</a:t>
            </a:r>
            <a:endParaRPr lang="tr-TR" sz="4000" dirty="0" smtClean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ctr"/>
            <a:endParaRPr lang="tr-TR" sz="4000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4000" dirty="0" err="1" smtClean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Spinner’a</a:t>
            </a:r>
            <a:r>
              <a:rPr lang="tr-TR" sz="4000" dirty="0" smtClean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 Seçim Dinleyici Atama</a:t>
            </a:r>
            <a:endParaRPr lang="tr-TR" sz="4000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2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18241" y="0"/>
            <a:ext cx="114798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dirty="0" smtClean="0"/>
              <a:t>Dinleyici atarken</a:t>
            </a:r>
            <a:endParaRPr lang="tr-TR" sz="20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 smtClean="0"/>
              <a:t>Butonlar için </a:t>
            </a:r>
            <a:r>
              <a:rPr lang="tr-TR" sz="2000" dirty="0" err="1" smtClean="0"/>
              <a:t>setOnClickListener</a:t>
            </a:r>
            <a:endParaRPr lang="tr-TR" sz="20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 err="1" smtClean="0"/>
              <a:t>ListView</a:t>
            </a:r>
            <a:r>
              <a:rPr lang="tr-TR" sz="2000" dirty="0" smtClean="0"/>
              <a:t> için </a:t>
            </a:r>
            <a:r>
              <a:rPr lang="tr-TR" sz="2000" dirty="0" err="1" smtClean="0"/>
              <a:t>setOnItemClickedListener</a:t>
            </a:r>
            <a:r>
              <a:rPr lang="tr-TR" sz="2000" dirty="0" smtClean="0"/>
              <a:t> metodu kullanılıyordu.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 err="1" smtClean="0"/>
              <a:t>Spinner</a:t>
            </a:r>
            <a:r>
              <a:rPr lang="tr-TR" sz="2000" dirty="0" smtClean="0"/>
              <a:t> için ise </a:t>
            </a:r>
            <a:r>
              <a:rPr lang="tr-TR" sz="2000" dirty="0" err="1" smtClean="0"/>
              <a:t>setOnItemSelectedListener</a:t>
            </a:r>
            <a:r>
              <a:rPr lang="tr-TR" sz="2000" dirty="0" smtClean="0"/>
              <a:t> metodunu kullanacağız. Parantez içerisinde Anonim sınıf ile bir</a:t>
            </a:r>
          </a:p>
          <a:p>
            <a:pPr algn="just">
              <a:lnSpc>
                <a:spcPct val="150000"/>
              </a:lnSpc>
            </a:pPr>
            <a:r>
              <a:rPr lang="tr-TR" sz="2000" dirty="0" smtClean="0"/>
              <a:t>dinleyici oluşturduğumuzda bize </a:t>
            </a:r>
            <a:r>
              <a:rPr lang="tr-TR" sz="2000" dirty="0" err="1" smtClean="0"/>
              <a:t>override</a:t>
            </a:r>
            <a:r>
              <a:rPr lang="tr-TR" sz="2000" dirty="0" smtClean="0"/>
              <a:t> edebileceğimiz iki metot sunulur. Bunlar  </a:t>
            </a:r>
          </a:p>
          <a:p>
            <a:pPr algn="just">
              <a:lnSpc>
                <a:spcPct val="150000"/>
              </a:lnSpc>
            </a:pPr>
            <a:r>
              <a:rPr lang="tr-TR" sz="2000" dirty="0"/>
              <a:t> </a:t>
            </a:r>
            <a:r>
              <a:rPr lang="tr-TR" sz="2000" dirty="0" smtClean="0"/>
              <a:t>	</a:t>
            </a:r>
            <a:r>
              <a:rPr lang="tr-TR" sz="2000" b="1" dirty="0" err="1" smtClean="0"/>
              <a:t>onItemSelected</a:t>
            </a:r>
            <a:r>
              <a:rPr lang="tr-TR" sz="2000" dirty="0" smtClean="0"/>
              <a:t> ve </a:t>
            </a:r>
            <a:r>
              <a:rPr lang="tr-TR" sz="2000" b="1" dirty="0" err="1" smtClean="0"/>
              <a:t>onNothing</a:t>
            </a:r>
            <a:r>
              <a:rPr lang="tr-TR" sz="2000" b="1" dirty="0" err="1" smtClean="0"/>
              <a:t>Selected</a:t>
            </a:r>
            <a:endParaRPr lang="tr-TR" sz="2000" b="1" dirty="0" smtClean="0"/>
          </a:p>
          <a:p>
            <a:pPr algn="just">
              <a:lnSpc>
                <a:spcPct val="150000"/>
              </a:lnSpc>
            </a:pPr>
            <a:r>
              <a:rPr lang="tr-TR" sz="2000" dirty="0" err="1" smtClean="0"/>
              <a:t>Spinner</a:t>
            </a:r>
            <a:r>
              <a:rPr lang="tr-TR" sz="2000" dirty="0" err="1" smtClean="0"/>
              <a:t>’da</a:t>
            </a:r>
            <a:r>
              <a:rPr lang="tr-TR" sz="2000" dirty="0" smtClean="0"/>
              <a:t> bir seçenek seçildiğinde ne yapılmasını istiyorsak </a:t>
            </a:r>
            <a:r>
              <a:rPr lang="tr-TR" sz="2000" b="1" dirty="0" err="1" smtClean="0"/>
              <a:t>onItemSelected</a:t>
            </a:r>
            <a:r>
              <a:rPr lang="tr-TR" sz="2000" b="1" dirty="0" smtClean="0"/>
              <a:t> </a:t>
            </a:r>
            <a:r>
              <a:rPr lang="tr-TR" sz="2000" dirty="0" smtClean="0"/>
              <a:t>metodunu</a:t>
            </a:r>
          </a:p>
          <a:p>
            <a:pPr algn="just">
              <a:lnSpc>
                <a:spcPct val="150000"/>
              </a:lnSpc>
            </a:pPr>
            <a:r>
              <a:rPr lang="tr-TR" sz="2000" dirty="0" err="1" smtClean="0"/>
              <a:t>Spinner’da</a:t>
            </a:r>
            <a:r>
              <a:rPr lang="tr-TR" sz="2000" dirty="0" smtClean="0"/>
              <a:t> hiçbir seçecek seçilmediğinde ne yapılmasını istiyorsak </a:t>
            </a:r>
            <a:r>
              <a:rPr lang="tr-TR" sz="2000" b="1" dirty="0" err="1" smtClean="0"/>
              <a:t>onNothingSelected</a:t>
            </a:r>
            <a:r>
              <a:rPr lang="tr-TR" sz="2000" b="1" dirty="0"/>
              <a:t> </a:t>
            </a:r>
            <a:r>
              <a:rPr lang="tr-TR" sz="2000" dirty="0" smtClean="0"/>
              <a:t>metodunu düzenleriz.</a:t>
            </a:r>
          </a:p>
          <a:p>
            <a:pPr algn="just">
              <a:lnSpc>
                <a:spcPct val="150000"/>
              </a:lnSpc>
            </a:pPr>
            <a:r>
              <a:rPr lang="tr-TR" sz="2000" dirty="0" smtClean="0"/>
              <a:t>Biz </a:t>
            </a:r>
            <a:r>
              <a:rPr lang="tr-TR" sz="2000" b="1" dirty="0" err="1" smtClean="0"/>
              <a:t>onNothingSelected</a:t>
            </a:r>
            <a:r>
              <a:rPr lang="tr-TR" sz="2000" b="1" dirty="0" smtClean="0"/>
              <a:t> </a:t>
            </a:r>
            <a:r>
              <a:rPr lang="tr-TR" sz="2000" dirty="0" smtClean="0"/>
              <a:t>metodunu kullanmayacağız.</a:t>
            </a:r>
            <a:endParaRPr lang="tr-TR" sz="2000" dirty="0" smtClean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26" y="4366744"/>
            <a:ext cx="9431066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957375" cy="685800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533401" y="3771900"/>
            <a:ext cx="6257924" cy="1333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7324726" y="3771900"/>
            <a:ext cx="4743450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Buna göre </a:t>
            </a:r>
            <a:r>
              <a:rPr lang="tr-TR" dirty="0" err="1" smtClean="0"/>
              <a:t>ilSpinner’a</a:t>
            </a:r>
            <a:r>
              <a:rPr lang="tr-TR" dirty="0" smtClean="0"/>
              <a:t>  bir dinleyici atayalım.</a:t>
            </a:r>
          </a:p>
        </p:txBody>
      </p:sp>
      <p:sp>
        <p:nvSpPr>
          <p:cNvPr id="5" name="Yuvarlatılmış Dikdörtgen 4"/>
          <p:cNvSpPr/>
          <p:nvPr/>
        </p:nvSpPr>
        <p:spPr>
          <a:xfrm>
            <a:off x="489776" y="5181600"/>
            <a:ext cx="7429500" cy="78105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Eğri Bağlayıcı 6"/>
          <p:cNvCxnSpPr/>
          <p:nvPr/>
        </p:nvCxnSpPr>
        <p:spPr>
          <a:xfrm rot="5400000" flipH="1" flipV="1">
            <a:off x="235363" y="4559714"/>
            <a:ext cx="942975" cy="434149"/>
          </a:xfrm>
          <a:prstGeom prst="curvedConnector3">
            <a:avLst>
              <a:gd name="adj1" fmla="val 10757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/>
          <p:cNvSpPr/>
          <p:nvPr/>
        </p:nvSpPr>
        <p:spPr>
          <a:xfrm>
            <a:off x="7989950" y="5005297"/>
            <a:ext cx="4078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err="1"/>
              <a:t>Spinner’dan</a:t>
            </a:r>
            <a:r>
              <a:rPr lang="tr-TR" dirty="0"/>
              <a:t> seçilen </a:t>
            </a:r>
            <a:r>
              <a:rPr lang="tr-TR" dirty="0" err="1"/>
              <a:t>il’e</a:t>
            </a:r>
            <a:r>
              <a:rPr lang="tr-TR" dirty="0"/>
              <a:t> göre </a:t>
            </a:r>
            <a:r>
              <a:rPr lang="tr-TR" dirty="0" smtClean="0"/>
              <a:t>ilçeleri ayıklamak istiyorsak</a:t>
            </a:r>
            <a:r>
              <a:rPr lang="tr-TR" dirty="0"/>
              <a:t>, </a:t>
            </a:r>
            <a:r>
              <a:rPr lang="tr-TR" dirty="0" smtClean="0"/>
              <a:t>ilçe </a:t>
            </a:r>
            <a:r>
              <a:rPr lang="tr-TR" dirty="0"/>
              <a:t>ayıklama ile ilgili </a:t>
            </a:r>
            <a:r>
              <a:rPr lang="tr-TR" dirty="0" smtClean="0"/>
              <a:t>kısımları </a:t>
            </a:r>
            <a:r>
              <a:rPr lang="tr-TR" dirty="0" err="1" smtClean="0"/>
              <a:t>spinner’ın</a:t>
            </a:r>
            <a:r>
              <a:rPr lang="tr-TR" dirty="0" smtClean="0"/>
              <a:t>  dinleyicisinin </a:t>
            </a:r>
            <a:r>
              <a:rPr lang="tr-TR" dirty="0"/>
              <a:t>içine taşımalıyız.</a:t>
            </a:r>
          </a:p>
        </p:txBody>
      </p:sp>
    </p:spTree>
    <p:extLst>
      <p:ext uri="{BB962C8B-B14F-4D97-AF65-F5344CB8AC3E}">
        <p14:creationId xmlns:p14="http://schemas.microsoft.com/office/powerpoint/2010/main" val="13391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333375"/>
            <a:ext cx="9101471" cy="645795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579310" y="1428186"/>
            <a:ext cx="7248525" cy="175432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err="1" smtClean="0"/>
              <a:t>Spinner’ın</a:t>
            </a:r>
            <a:r>
              <a:rPr lang="tr-TR" dirty="0" smtClean="0"/>
              <a:t> dinleyicisinde;</a:t>
            </a:r>
          </a:p>
          <a:p>
            <a:r>
              <a:rPr lang="tr-TR" dirty="0" err="1" smtClean="0"/>
              <a:t>secilenSehirIndeksi’ni</a:t>
            </a:r>
            <a:r>
              <a:rPr lang="tr-TR" dirty="0" smtClean="0"/>
              <a:t> sabit 0 değeri yerine, (</a:t>
            </a:r>
            <a:r>
              <a:rPr lang="tr-TR" dirty="0" err="1" smtClean="0"/>
              <a:t>spinner’ın</a:t>
            </a:r>
            <a:r>
              <a:rPr lang="tr-TR" dirty="0" smtClean="0"/>
              <a:t> seçilen indeksi olan) </a:t>
            </a:r>
            <a:r>
              <a:rPr lang="tr-TR" dirty="0" err="1" smtClean="0"/>
              <a:t>position</a:t>
            </a:r>
            <a:r>
              <a:rPr lang="tr-TR" dirty="0" smtClean="0"/>
              <a:t> yaparsak, </a:t>
            </a:r>
            <a:r>
              <a:rPr lang="tr-TR" dirty="0" err="1" smtClean="0"/>
              <a:t>ilceJsonAyikla</a:t>
            </a:r>
            <a:r>
              <a:rPr lang="tr-TR" dirty="0" smtClean="0"/>
              <a:t> metodu bize o ilin ilçelerini bir liste olarak verecektir.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Böylelikle </a:t>
            </a:r>
            <a:r>
              <a:rPr lang="tr-TR" dirty="0" err="1" smtClean="0"/>
              <a:t>spinner</a:t>
            </a:r>
            <a:r>
              <a:rPr lang="tr-TR" dirty="0" smtClean="0"/>
              <a:t> ile </a:t>
            </a:r>
            <a:r>
              <a:rPr lang="tr-TR" dirty="0" err="1" smtClean="0"/>
              <a:t>ListView’i</a:t>
            </a:r>
            <a:r>
              <a:rPr lang="tr-TR" dirty="0" smtClean="0"/>
              <a:t> ilişkilendirmiş olduk.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5467351" y="5311259"/>
            <a:ext cx="6602240" cy="73866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sz="1400" dirty="0" smtClean="0"/>
              <a:t>Burada yapmamız gerek bir değişiklik, </a:t>
            </a:r>
            <a:r>
              <a:rPr lang="tr-TR" sz="1400" dirty="0" err="1" smtClean="0"/>
              <a:t>ArrayAdapter’in</a:t>
            </a:r>
            <a:r>
              <a:rPr lang="tr-TR" sz="1400" dirty="0" smtClean="0"/>
              <a:t> İlk parametresi olan </a:t>
            </a:r>
            <a:r>
              <a:rPr lang="tr-TR" sz="1400" dirty="0" err="1" smtClean="0"/>
              <a:t>this</a:t>
            </a:r>
            <a:r>
              <a:rPr lang="tr-TR" sz="1400" dirty="0" smtClean="0"/>
              <a:t> yerine </a:t>
            </a:r>
            <a:r>
              <a:rPr lang="tr-TR" sz="1400" dirty="0" err="1" smtClean="0"/>
              <a:t>getApplicationContext</a:t>
            </a:r>
            <a:r>
              <a:rPr lang="tr-TR" sz="1400" dirty="0" smtClean="0"/>
              <a:t> yapmamızdır. Çünkü artık </a:t>
            </a:r>
            <a:r>
              <a:rPr lang="tr-TR" sz="1400" dirty="0" err="1" smtClean="0"/>
              <a:t>this</a:t>
            </a:r>
            <a:r>
              <a:rPr lang="tr-TR" sz="1400" dirty="0" smtClean="0"/>
              <a:t> </a:t>
            </a:r>
            <a:r>
              <a:rPr lang="tr-TR" sz="1400" dirty="0" err="1" smtClean="0"/>
              <a:t>MainActivity.java’ya</a:t>
            </a:r>
            <a:r>
              <a:rPr lang="tr-TR" sz="1400" dirty="0" smtClean="0"/>
              <a:t> değil içinde bulunulan anonim dinleyici sınıfa işaret etmektedir.</a:t>
            </a:r>
            <a:endParaRPr lang="tr-TR" sz="1400" dirty="0"/>
          </a:p>
        </p:txBody>
      </p:sp>
      <p:sp>
        <p:nvSpPr>
          <p:cNvPr id="6" name="Dikdörtgen 5"/>
          <p:cNvSpPr/>
          <p:nvPr/>
        </p:nvSpPr>
        <p:spPr>
          <a:xfrm>
            <a:off x="1228725" y="4440972"/>
            <a:ext cx="7996571" cy="6549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Düz Ok Bağlayıcısı 7"/>
          <p:cNvCxnSpPr/>
          <p:nvPr/>
        </p:nvCxnSpPr>
        <p:spPr>
          <a:xfrm>
            <a:off x="4848225" y="4886325"/>
            <a:ext cx="676275" cy="50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ğri Bağlayıcı 10"/>
          <p:cNvCxnSpPr/>
          <p:nvPr/>
        </p:nvCxnSpPr>
        <p:spPr>
          <a:xfrm rot="5400000">
            <a:off x="2821893" y="2588308"/>
            <a:ext cx="2516924" cy="1188409"/>
          </a:xfrm>
          <a:prstGeom prst="curvedConnector3">
            <a:avLst>
              <a:gd name="adj1" fmla="val 65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99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335" y="185279"/>
            <a:ext cx="3972479" cy="6563641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36706" y="1167884"/>
            <a:ext cx="55946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Sonuçta uygulamamız yandaki gibi </a:t>
            </a:r>
            <a:r>
              <a:rPr lang="tr-TR" dirty="0" err="1" smtClean="0"/>
              <a:t>listview’in</a:t>
            </a:r>
            <a:r>
              <a:rPr lang="tr-TR" dirty="0" smtClean="0"/>
              <a:t> </a:t>
            </a:r>
            <a:r>
              <a:rPr lang="tr-TR" dirty="0" err="1" smtClean="0"/>
              <a:t>spinner’daki</a:t>
            </a:r>
            <a:endParaRPr lang="tr-TR" dirty="0" smtClean="0"/>
          </a:p>
          <a:p>
            <a:r>
              <a:rPr lang="tr-TR" dirty="0" smtClean="0"/>
              <a:t>seçime göre doldurulacağı bir biçimde çalışacaktır.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3786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411" y="1306837"/>
            <a:ext cx="5992491" cy="4998104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533252" y="440749"/>
            <a:ext cx="3556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xml’i</a:t>
            </a:r>
            <a:r>
              <a:rPr lang="tr-TR" dirty="0" smtClean="0"/>
              <a:t> aşağıdaki gibi düzenleyebiliriz.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339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168928" y="2014662"/>
            <a:ext cx="8418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Bölüm 5.4</a:t>
            </a:r>
            <a:endParaRPr lang="tr-TR" sz="4000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algn="ctr"/>
            <a:endParaRPr lang="tr-TR" sz="40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40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ilceJsonAyikla</a:t>
            </a:r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metodu</a:t>
            </a:r>
            <a:endParaRPr lang="tr-TR" sz="40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6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71" y="2166906"/>
            <a:ext cx="1581371" cy="4505954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1834136" y="455799"/>
            <a:ext cx="1015783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/>
              <a:t>Önce </a:t>
            </a:r>
            <a:r>
              <a:rPr lang="tr-TR" dirty="0" err="1"/>
              <a:t>spinner’dan</a:t>
            </a:r>
            <a:r>
              <a:rPr lang="tr-TR" dirty="0"/>
              <a:t> bağımsız olarak, </a:t>
            </a:r>
            <a:r>
              <a:rPr lang="tr-TR" dirty="0" smtClean="0"/>
              <a:t>seçilen </a:t>
            </a:r>
            <a:r>
              <a:rPr lang="tr-TR" dirty="0"/>
              <a:t>bir ilin ilçelerini </a:t>
            </a:r>
            <a:r>
              <a:rPr lang="tr-TR" dirty="0" err="1"/>
              <a:t>ListView’de</a:t>
            </a:r>
            <a:r>
              <a:rPr lang="tr-TR" dirty="0"/>
              <a:t> </a:t>
            </a:r>
            <a:r>
              <a:rPr lang="tr-TR" dirty="0" smtClean="0"/>
              <a:t>göstermeye çalışalım. Buna göre </a:t>
            </a:r>
            <a:r>
              <a:rPr lang="tr-TR" dirty="0" err="1" smtClean="0"/>
              <a:t>parsing</a:t>
            </a:r>
            <a:r>
              <a:rPr lang="tr-TR" dirty="0" smtClean="0"/>
              <a:t> yapacağız.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smtClean="0"/>
              <a:t>Hatırlars</a:t>
            </a:r>
            <a:r>
              <a:rPr lang="tr-TR" dirty="0" smtClean="0"/>
              <a:t>ak, </a:t>
            </a:r>
            <a:r>
              <a:rPr lang="tr-TR" dirty="0" err="1" smtClean="0"/>
              <a:t>json</a:t>
            </a:r>
            <a:r>
              <a:rPr lang="tr-TR" dirty="0" smtClean="0"/>
              <a:t> </a:t>
            </a:r>
            <a:r>
              <a:rPr lang="tr-TR" dirty="0" smtClean="0"/>
              <a:t>dosyamızd</a:t>
            </a:r>
            <a:r>
              <a:rPr lang="tr-TR" dirty="0" smtClean="0"/>
              <a:t>a </a:t>
            </a:r>
            <a:r>
              <a:rPr lang="tr-TR" dirty="0"/>
              <a:t>kök </a:t>
            </a:r>
            <a:r>
              <a:rPr lang="tr-TR" dirty="0" smtClean="0"/>
              <a:t>elemanı </a:t>
            </a:r>
            <a:r>
              <a:rPr lang="tr-TR" dirty="0"/>
              <a:t>bir JSON </a:t>
            </a:r>
            <a:r>
              <a:rPr lang="tr-TR" dirty="0" smtClean="0"/>
              <a:t>dizisiydi ve bu dizinin her elemanı 3 özelliği olan birer JSON objesiydi </a:t>
            </a:r>
            <a:r>
              <a:rPr lang="tr-TR" sz="2000" dirty="0" smtClean="0"/>
              <a:t>(</a:t>
            </a:r>
            <a:r>
              <a:rPr lang="tr-TR" sz="1200" b="1" dirty="0" smtClean="0"/>
              <a:t>‘</a:t>
            </a:r>
            <a:r>
              <a:rPr lang="tr-TR" sz="1200" b="1" dirty="0"/>
              <a:t>’il’’ </a:t>
            </a:r>
            <a:r>
              <a:rPr lang="tr-TR" sz="1200" dirty="0"/>
              <a:t>anahtarı ile erişilebilen bir </a:t>
            </a:r>
            <a:r>
              <a:rPr lang="tr-TR" sz="1200" b="1" dirty="0" err="1" smtClean="0"/>
              <a:t>String</a:t>
            </a:r>
            <a:r>
              <a:rPr lang="tr-TR" sz="1200" b="1" dirty="0" smtClean="0"/>
              <a:t>, ‘’plaka’’ </a:t>
            </a:r>
            <a:r>
              <a:rPr lang="tr-TR" sz="1200" dirty="0" smtClean="0"/>
              <a:t>anahtarı ile erişilebilen bir </a:t>
            </a:r>
            <a:r>
              <a:rPr lang="tr-TR" sz="1200" b="1" dirty="0" err="1" smtClean="0"/>
              <a:t>int</a:t>
            </a:r>
            <a:r>
              <a:rPr lang="tr-TR" sz="1200" b="1" dirty="0" smtClean="0"/>
              <a:t>, ‘’ilçeleri</a:t>
            </a:r>
            <a:r>
              <a:rPr lang="tr-TR" sz="1200" b="1" dirty="0"/>
              <a:t>’’ </a:t>
            </a:r>
            <a:r>
              <a:rPr lang="tr-TR" sz="1200" dirty="0"/>
              <a:t>anahtarı ile erişilebilen bir </a:t>
            </a:r>
            <a:r>
              <a:rPr lang="tr-TR" sz="1200" b="1" dirty="0"/>
              <a:t>JSON dizisidir</a:t>
            </a:r>
            <a:r>
              <a:rPr lang="tr-TR" sz="2000" dirty="0" smtClean="0"/>
              <a:t>).  </a:t>
            </a:r>
            <a:endParaRPr lang="tr-TR" sz="2000" dirty="0"/>
          </a:p>
        </p:txBody>
      </p:sp>
      <p:sp>
        <p:nvSpPr>
          <p:cNvPr id="3" name="Dikdörtgen 2"/>
          <p:cNvSpPr/>
          <p:nvPr/>
        </p:nvSpPr>
        <p:spPr>
          <a:xfrm>
            <a:off x="5409934" y="2166906"/>
            <a:ext cx="675931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dirty="0"/>
              <a:t>Seçilen </a:t>
            </a:r>
            <a:r>
              <a:rPr lang="tr-TR" dirty="0" smtClean="0"/>
              <a:t>il indeksine </a:t>
            </a:r>
            <a:r>
              <a:rPr lang="tr-TR" i="1" dirty="0" err="1">
                <a:latin typeface="Consolas" panose="020B0609020204030204" pitchFamily="49" charset="0"/>
              </a:rPr>
              <a:t>secilenSehirIndeksi</a:t>
            </a:r>
            <a:r>
              <a:rPr lang="tr-TR" dirty="0" smtClean="0"/>
              <a:t> diyelim ve bu </a:t>
            </a:r>
            <a:r>
              <a:rPr lang="tr-TR" dirty="0"/>
              <a:t>JSON </a:t>
            </a:r>
            <a:r>
              <a:rPr lang="tr-TR" dirty="0" smtClean="0"/>
              <a:t>dizisinin </a:t>
            </a:r>
            <a:r>
              <a:rPr lang="tr-TR" i="1" dirty="0" err="1">
                <a:latin typeface="Consolas" panose="020B0609020204030204" pitchFamily="49" charset="0"/>
              </a:rPr>
              <a:t>secilenSehirIndeksi</a:t>
            </a:r>
            <a:r>
              <a:rPr lang="tr-TR" dirty="0" smtClean="0"/>
              <a:t>. elemanının ilçelerini ayıklayıp bir listeye dolduralım.</a:t>
            </a:r>
          </a:p>
          <a:p>
            <a:pPr algn="just">
              <a:lnSpc>
                <a:spcPct val="150000"/>
              </a:lnSpc>
            </a:pPr>
            <a:endParaRPr lang="tr-TR" sz="20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dirty="0" smtClean="0"/>
              <a:t>Örneğin </a:t>
            </a:r>
            <a:r>
              <a:rPr lang="tr-TR" i="1" dirty="0" err="1" smtClean="0">
                <a:latin typeface="Consolas" panose="020B0609020204030204" pitchFamily="49" charset="0"/>
              </a:rPr>
              <a:t>secilenSehirIndeksi</a:t>
            </a:r>
            <a:r>
              <a:rPr lang="tr-TR" i="1" dirty="0" smtClean="0">
                <a:latin typeface="Consolas" panose="020B0609020204030204" pitchFamily="49" charset="0"/>
              </a:rPr>
              <a:t> 0 </a:t>
            </a:r>
            <a:r>
              <a:rPr lang="tr-TR" dirty="0" smtClean="0">
                <a:latin typeface="Consolas" panose="020B0609020204030204" pitchFamily="49" charset="0"/>
              </a:rPr>
              <a:t>ise </a:t>
            </a:r>
            <a:r>
              <a:rPr lang="tr-TR" dirty="0"/>
              <a:t>Adana’nın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i</a:t>
            </a:r>
            <a:r>
              <a:rPr lang="tr-TR" dirty="0"/>
              <a:t>lçelerini,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i="1" dirty="0" err="1" smtClean="0">
                <a:latin typeface="Consolas" panose="020B0609020204030204" pitchFamily="49" charset="0"/>
              </a:rPr>
              <a:t>secilenSehirIndeksi</a:t>
            </a:r>
            <a:r>
              <a:rPr lang="tr-TR" i="1" dirty="0" smtClean="0">
                <a:latin typeface="Consolas" panose="020B0609020204030204" pitchFamily="49" charset="0"/>
              </a:rPr>
              <a:t> 1 </a:t>
            </a:r>
            <a:r>
              <a:rPr lang="tr-TR" dirty="0"/>
              <a:t>ise Adıyaman’ın ilçelerini vb. </a:t>
            </a:r>
            <a:r>
              <a:rPr lang="tr-TR" dirty="0"/>
              <a:t>şekilde </a:t>
            </a:r>
            <a:r>
              <a:rPr lang="tr-TR" dirty="0" smtClean="0"/>
              <a:t>gösterelim.</a:t>
            </a:r>
          </a:p>
          <a:p>
            <a:pPr algn="just">
              <a:lnSpc>
                <a:spcPct val="150000"/>
              </a:lnSpc>
            </a:pPr>
            <a:endParaRPr lang="tr-TR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dirty="0" smtClean="0"/>
              <a:t>SONUÇTA; </a:t>
            </a:r>
            <a:r>
              <a:rPr lang="tr-TR" dirty="0" err="1" smtClean="0"/>
              <a:t>ilceJsonAyikla</a:t>
            </a:r>
            <a:r>
              <a:rPr lang="tr-TR" dirty="0" smtClean="0"/>
              <a:t> </a:t>
            </a:r>
            <a:r>
              <a:rPr lang="tr-TR" i="1" dirty="0" err="1" smtClean="0">
                <a:latin typeface="Consolas" panose="020B0609020204030204" pitchFamily="49" charset="0"/>
              </a:rPr>
              <a:t>jsonCevabi</a:t>
            </a:r>
            <a:r>
              <a:rPr lang="tr-TR" dirty="0"/>
              <a:t> </a:t>
            </a:r>
            <a:r>
              <a:rPr lang="tr-TR" dirty="0" smtClean="0"/>
              <a:t>ile </a:t>
            </a:r>
            <a:r>
              <a:rPr lang="tr-TR" sz="1600" i="1" dirty="0" err="1" smtClean="0">
                <a:latin typeface="Consolas" panose="020B0609020204030204" pitchFamily="49" charset="0"/>
              </a:rPr>
              <a:t>secilenSehirIndeksi</a:t>
            </a:r>
            <a:r>
              <a:rPr lang="tr-TR" i="1" dirty="0" smtClean="0">
                <a:latin typeface="Consolas" panose="020B0609020204030204" pitchFamily="49" charset="0"/>
              </a:rPr>
              <a:t> </a:t>
            </a:r>
            <a:r>
              <a:rPr lang="tr-TR" dirty="0"/>
              <a:t>adında </a:t>
            </a:r>
            <a:r>
              <a:rPr lang="tr-TR" dirty="0" smtClean="0"/>
              <a:t>bir </a:t>
            </a:r>
            <a:r>
              <a:rPr lang="tr-TR" dirty="0"/>
              <a:t>tam sayı parametre daha kabul etmeli.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2447524" y="3077287"/>
            <a:ext cx="1099217" cy="17073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7" y="156567"/>
            <a:ext cx="1761879" cy="6516293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328" y="2166906"/>
            <a:ext cx="1503022" cy="4575378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4026304" y="2829636"/>
            <a:ext cx="1174046" cy="282821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678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" y="435435"/>
            <a:ext cx="7290279" cy="6317789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3771901" y="304799"/>
            <a:ext cx="7848600" cy="258532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dirty="0" smtClean="0"/>
              <a:t>Son bölümdeki projeye ek olarak; </a:t>
            </a:r>
            <a:r>
              <a:rPr lang="tr-TR" dirty="0" err="1" smtClean="0"/>
              <a:t>ilceListesi</a:t>
            </a:r>
            <a:r>
              <a:rPr lang="tr-TR" dirty="0" smtClean="0"/>
              <a:t> isimli bir </a:t>
            </a:r>
            <a:r>
              <a:rPr lang="tr-TR" dirty="0" err="1" smtClean="0"/>
              <a:t>ArrayList</a:t>
            </a:r>
            <a:r>
              <a:rPr lang="tr-TR" dirty="0" smtClean="0"/>
              <a:t> deklare ediyoruz. </a:t>
            </a:r>
            <a:r>
              <a:rPr lang="tr-TR" dirty="0" err="1" smtClean="0"/>
              <a:t>ilceListesi</a:t>
            </a:r>
            <a:r>
              <a:rPr lang="tr-TR" dirty="0" smtClean="0"/>
              <a:t> değerini   </a:t>
            </a:r>
            <a:r>
              <a:rPr lang="tr-TR" dirty="0" err="1" smtClean="0"/>
              <a:t>ilceJsonCevabi</a:t>
            </a:r>
            <a:r>
              <a:rPr lang="tr-TR" dirty="0" smtClean="0"/>
              <a:t>  metodunun sonucunda alacaktır.</a:t>
            </a:r>
          </a:p>
          <a:p>
            <a:pPr algn="just">
              <a:lnSpc>
                <a:spcPct val="150000"/>
              </a:lnSpc>
            </a:pPr>
            <a:endParaRPr lang="tr-TR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dirty="0" smtClean="0"/>
              <a:t> </a:t>
            </a:r>
            <a:r>
              <a:rPr lang="tr-TR" dirty="0" err="1"/>
              <a:t>ilceJsonCevabi</a:t>
            </a:r>
            <a:r>
              <a:rPr lang="tr-TR" dirty="0"/>
              <a:t> </a:t>
            </a:r>
            <a:r>
              <a:rPr lang="tr-TR" dirty="0" smtClean="0"/>
              <a:t>metodunda ise verilen </a:t>
            </a:r>
            <a:r>
              <a:rPr lang="tr-TR" dirty="0" err="1" smtClean="0"/>
              <a:t>jsonCevabinin</a:t>
            </a:r>
            <a:r>
              <a:rPr lang="tr-TR" dirty="0" smtClean="0"/>
              <a:t> ve </a:t>
            </a:r>
            <a:r>
              <a:rPr lang="tr-TR" i="1" dirty="0" err="1" smtClean="0">
                <a:latin typeface="Consolas" panose="020B0609020204030204" pitchFamily="49" charset="0"/>
              </a:rPr>
              <a:t>secilenSehirIndeksi</a:t>
            </a:r>
            <a:r>
              <a:rPr lang="tr-TR" i="1" dirty="0" smtClean="0">
                <a:latin typeface="Consolas" panose="020B0609020204030204" pitchFamily="49" charset="0"/>
              </a:rPr>
              <a:t> </a:t>
            </a:r>
            <a:r>
              <a:rPr lang="tr-TR" dirty="0" smtClean="0"/>
              <a:t>parametrelerine </a:t>
            </a:r>
            <a:r>
              <a:rPr lang="tr-TR" dirty="0"/>
              <a:t>göre boş bir listeyi doldurup </a:t>
            </a:r>
            <a:r>
              <a:rPr lang="tr-TR" dirty="0" smtClean="0"/>
              <a:t>döndüreceğiz.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537861" y="3822362"/>
            <a:ext cx="4215114" cy="3934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256973" y="1524000"/>
            <a:ext cx="2648151" cy="2000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256974" y="4495800"/>
            <a:ext cx="5907163" cy="17812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6259387" y="4495800"/>
            <a:ext cx="5932613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/>
              <a:t>kök elemanı bir JSON </a:t>
            </a:r>
            <a:r>
              <a:rPr lang="tr-TR" dirty="0" smtClean="0"/>
              <a:t>dizisini elde edelim ve bu dizinin</a:t>
            </a:r>
          </a:p>
          <a:p>
            <a:r>
              <a:rPr lang="tr-TR" dirty="0" smtClean="0"/>
              <a:t> </a:t>
            </a:r>
            <a:r>
              <a:rPr lang="tr-TR" i="1" dirty="0" err="1" smtClean="0">
                <a:latin typeface="Consolas" panose="020B0609020204030204" pitchFamily="49" charset="0"/>
              </a:rPr>
              <a:t>secilenSehirIndeksi</a:t>
            </a:r>
            <a:r>
              <a:rPr lang="tr-TR" i="1" dirty="0" smtClean="0">
                <a:latin typeface="Consolas" panose="020B0609020204030204" pitchFamily="49" charset="0"/>
              </a:rPr>
              <a:t> </a:t>
            </a:r>
            <a:r>
              <a:rPr lang="tr-TR" dirty="0"/>
              <a:t>ile belirtilen şehri </a:t>
            </a:r>
            <a:r>
              <a:rPr lang="tr-TR" dirty="0" smtClean="0"/>
              <a:t>temsil eden </a:t>
            </a:r>
            <a:r>
              <a:rPr lang="tr-TR" dirty="0"/>
              <a:t>elemanını elde edelim.</a:t>
            </a:r>
          </a:p>
          <a:p>
            <a:r>
              <a:rPr lang="tr-TR" i="1" dirty="0">
                <a:latin typeface="Consolas" panose="020B0609020204030204" pitchFamily="49" charset="0"/>
              </a:rPr>
              <a:t> </a:t>
            </a:r>
            <a:r>
              <a:rPr lang="tr-TR" i="1" dirty="0" smtClean="0">
                <a:latin typeface="Consolas" panose="020B0609020204030204" pitchFamily="49" charset="0"/>
              </a:rPr>
              <a:t> </a:t>
            </a:r>
            <a:endParaRPr lang="tr-TR" dirty="0"/>
          </a:p>
        </p:txBody>
      </p:sp>
      <p:cxnSp>
        <p:nvCxnSpPr>
          <p:cNvPr id="13" name="Eğri Bağlayıcı 12"/>
          <p:cNvCxnSpPr/>
          <p:nvPr/>
        </p:nvCxnSpPr>
        <p:spPr>
          <a:xfrm flipV="1">
            <a:off x="4953000" y="4733926"/>
            <a:ext cx="1306387" cy="4095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15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39664" cy="685800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5551671" y="5572125"/>
            <a:ext cx="6086163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Son olarak bu dizinin elemanları olan </a:t>
            </a:r>
            <a:r>
              <a:rPr lang="tr-TR" dirty="0" err="1" smtClean="0"/>
              <a:t>Stringleri</a:t>
            </a:r>
            <a:r>
              <a:rPr lang="tr-TR" dirty="0"/>
              <a:t> </a:t>
            </a:r>
            <a:r>
              <a:rPr lang="tr-TR" dirty="0" smtClean="0"/>
              <a:t>(ilçe isimlerini) döndüreceğimiz listeye ekleyelim.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95325" y="4943474"/>
            <a:ext cx="4134162" cy="628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127" y="104978"/>
            <a:ext cx="1130560" cy="4181364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695324" y="4762499"/>
            <a:ext cx="4333875" cy="180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5524812" y="4391321"/>
            <a:ext cx="6422806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kok JSON dizisinin i. elemanını  elde ettikten sonra,  bu elemanın (JSON objesinin )‘</a:t>
            </a:r>
            <a:r>
              <a:rPr lang="tr-TR" b="1" dirty="0"/>
              <a:t>’ilçeleri</a:t>
            </a:r>
            <a:r>
              <a:rPr lang="tr-TR" dirty="0"/>
              <a:t>’’ anahtar kelimesiyle verilen JSON dizisini elde etmeliyiz.</a:t>
            </a:r>
          </a:p>
        </p:txBody>
      </p:sp>
      <p:cxnSp>
        <p:nvCxnSpPr>
          <p:cNvPr id="12" name="Düz Ok Bağlayıcısı 11"/>
          <p:cNvCxnSpPr>
            <a:stCxn id="4" idx="3"/>
          </p:cNvCxnSpPr>
          <p:nvPr/>
        </p:nvCxnSpPr>
        <p:spPr>
          <a:xfrm>
            <a:off x="4829487" y="5257800"/>
            <a:ext cx="695325" cy="314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 flipV="1">
            <a:off x="5029199" y="4618256"/>
            <a:ext cx="522472" cy="19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Resi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2605" y="104978"/>
            <a:ext cx="1345013" cy="409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3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168928" y="2014662"/>
            <a:ext cx="8418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00B050"/>
                </a:solidFill>
                <a:latin typeface="Garamond" panose="02020404030301010803" pitchFamily="18" charset="0"/>
              </a:rPr>
              <a:t>Bölüm </a:t>
            </a:r>
            <a:r>
              <a:rPr lang="tr-TR" sz="4000" dirty="0" smtClean="0">
                <a:solidFill>
                  <a:srgbClr val="00B050"/>
                </a:solidFill>
                <a:latin typeface="Garamond" panose="02020404030301010803" pitchFamily="18" charset="0"/>
              </a:rPr>
              <a:t>5.5</a:t>
            </a:r>
            <a:endParaRPr lang="tr-TR" sz="4000" dirty="0" smtClean="0">
              <a:solidFill>
                <a:srgbClr val="00B050"/>
              </a:solidFill>
              <a:latin typeface="Garamond" panose="02020404030301010803" pitchFamily="18" charset="0"/>
            </a:endParaRPr>
          </a:p>
          <a:p>
            <a:pPr algn="ctr"/>
            <a:endParaRPr lang="tr-TR" sz="4000" dirty="0">
              <a:solidFill>
                <a:srgbClr val="00B050"/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4000" dirty="0" err="1" smtClean="0">
                <a:solidFill>
                  <a:srgbClr val="00B050"/>
                </a:solidFill>
                <a:latin typeface="Garamond" panose="02020404030301010803" pitchFamily="18" charset="0"/>
              </a:rPr>
              <a:t>ListView</a:t>
            </a:r>
            <a:endParaRPr lang="tr-TR" sz="4000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8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894026"/>
            <a:ext cx="8601714" cy="5963974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00357" y="153085"/>
            <a:ext cx="8134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dirty="0" smtClean="0"/>
              <a:t>Şimdi </a:t>
            </a:r>
            <a:r>
              <a:rPr lang="tr-TR" dirty="0" err="1" smtClean="0"/>
              <a:t>ListView</a:t>
            </a:r>
            <a:r>
              <a:rPr lang="tr-TR" dirty="0" smtClean="0"/>
              <a:t> deklare edip, </a:t>
            </a:r>
            <a:r>
              <a:rPr lang="tr-TR" dirty="0" err="1" smtClean="0"/>
              <a:t>onCreate</a:t>
            </a:r>
            <a:r>
              <a:rPr lang="tr-TR" dirty="0" smtClean="0"/>
              <a:t> metodu içinde </a:t>
            </a:r>
            <a:r>
              <a:rPr lang="tr-TR" dirty="0" err="1" smtClean="0"/>
              <a:t>id’si</a:t>
            </a:r>
            <a:r>
              <a:rPr lang="tr-TR" dirty="0" smtClean="0"/>
              <a:t> tanıtalım.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300357" y="2390774"/>
            <a:ext cx="2614293" cy="1714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643257" y="3704562"/>
            <a:ext cx="3414393" cy="1816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974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09574" y="84862"/>
            <a:ext cx="11287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dirty="0" err="1" smtClean="0"/>
              <a:t>ListView’in</a:t>
            </a:r>
            <a:r>
              <a:rPr lang="tr-TR" dirty="0" smtClean="0"/>
              <a:t> nasıl </a:t>
            </a:r>
            <a:r>
              <a:rPr lang="tr-TR" dirty="0"/>
              <a:t>doldurulacağını yöneten adaptör oluşturalım. Burada her satırda bir 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/>
              <a:t>göstermek için standart </a:t>
            </a:r>
            <a:r>
              <a:rPr lang="tr-TR" dirty="0" err="1"/>
              <a:t>ArrayAdapter</a:t>
            </a:r>
            <a:r>
              <a:rPr lang="tr-TR" dirty="0"/>
              <a:t> oluşturacağız. </a:t>
            </a:r>
            <a:r>
              <a:rPr lang="tr-TR" dirty="0" smtClean="0"/>
              <a:t>Buna göre, </a:t>
            </a:r>
            <a:r>
              <a:rPr lang="tr-TR" dirty="0"/>
              <a:t>her satırın </a:t>
            </a:r>
            <a:r>
              <a:rPr lang="tr-TR" dirty="0" err="1"/>
              <a:t>xml</a:t>
            </a:r>
            <a:r>
              <a:rPr lang="tr-TR" dirty="0"/>
              <a:t> tasarımını ifade eden ikinci parametreyi </a:t>
            </a:r>
            <a:r>
              <a:rPr lang="tr-TR" b="1" dirty="0" err="1" smtClean="0"/>
              <a:t>android.R.layout.simple_list_item</a:t>
            </a:r>
            <a:r>
              <a:rPr lang="tr-TR" b="1" dirty="0" smtClean="0"/>
              <a:t> </a:t>
            </a:r>
            <a:r>
              <a:rPr lang="tr-TR" dirty="0" smtClean="0"/>
              <a:t>yapalım.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917" y="1215585"/>
            <a:ext cx="7310438" cy="551859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891157" y="5305424"/>
            <a:ext cx="6748143" cy="3714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2647950" y="2628900"/>
            <a:ext cx="2847975" cy="180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428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511</Words>
  <Application>Microsoft Office PowerPoint</Application>
  <PresentationFormat>Geniş ekran</PresentationFormat>
  <Paragraphs>65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Garamond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97</cp:revision>
  <dcterms:created xsi:type="dcterms:W3CDTF">2020-02-28T18:44:44Z</dcterms:created>
  <dcterms:modified xsi:type="dcterms:W3CDTF">2020-03-08T18:44:53Z</dcterms:modified>
</cp:coreProperties>
</file>