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56" r:id="rId4"/>
    <p:sldId id="259" r:id="rId5"/>
    <p:sldId id="257" r:id="rId6"/>
    <p:sldId id="261" r:id="rId7"/>
    <p:sldId id="262" r:id="rId8"/>
    <p:sldId id="263" r:id="rId9"/>
    <p:sldId id="264" r:id="rId10"/>
    <p:sldId id="265" r:id="rId1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94D0E247-F02E-4A1D-82DD-36B02F074EC5}" type="datetimeFigureOut">
              <a:rPr lang="tr-TR" smtClean="0"/>
              <a:t>8.04.2020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AD43B82-D12E-4726-B479-A73D3880F3AC}" type="slidenum">
              <a:rPr lang="tr-TR" smtClean="0"/>
              <a:t>‹#›</a:t>
            </a:fld>
            <a:endParaRPr lang="tr-TR"/>
          </a:p>
        </p:txBody>
      </p:sp>
    </p:spTree>
    <p:extLst>
      <p:ext uri="{BB962C8B-B14F-4D97-AF65-F5344CB8AC3E}">
        <p14:creationId xmlns:p14="http://schemas.microsoft.com/office/powerpoint/2010/main" val="2270774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94D0E247-F02E-4A1D-82DD-36B02F074EC5}" type="datetimeFigureOut">
              <a:rPr lang="tr-TR" smtClean="0"/>
              <a:t>8.04.2020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AD43B82-D12E-4726-B479-A73D3880F3AC}" type="slidenum">
              <a:rPr lang="tr-TR" smtClean="0"/>
              <a:t>‹#›</a:t>
            </a:fld>
            <a:endParaRPr lang="tr-TR"/>
          </a:p>
        </p:txBody>
      </p:sp>
    </p:spTree>
    <p:extLst>
      <p:ext uri="{BB962C8B-B14F-4D97-AF65-F5344CB8AC3E}">
        <p14:creationId xmlns:p14="http://schemas.microsoft.com/office/powerpoint/2010/main" val="3401436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94D0E247-F02E-4A1D-82DD-36B02F074EC5}" type="datetimeFigureOut">
              <a:rPr lang="tr-TR" smtClean="0"/>
              <a:t>8.04.2020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AD43B82-D12E-4726-B479-A73D3880F3AC}" type="slidenum">
              <a:rPr lang="tr-TR" smtClean="0"/>
              <a:t>‹#›</a:t>
            </a:fld>
            <a:endParaRPr lang="tr-TR"/>
          </a:p>
        </p:txBody>
      </p:sp>
    </p:spTree>
    <p:extLst>
      <p:ext uri="{BB962C8B-B14F-4D97-AF65-F5344CB8AC3E}">
        <p14:creationId xmlns:p14="http://schemas.microsoft.com/office/powerpoint/2010/main" val="1760850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94D0E247-F02E-4A1D-82DD-36B02F074EC5}" type="datetimeFigureOut">
              <a:rPr lang="tr-TR" smtClean="0"/>
              <a:t>8.04.2020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AD43B82-D12E-4726-B479-A73D3880F3AC}" type="slidenum">
              <a:rPr lang="tr-TR" smtClean="0"/>
              <a:t>‹#›</a:t>
            </a:fld>
            <a:endParaRPr lang="tr-TR"/>
          </a:p>
        </p:txBody>
      </p:sp>
    </p:spTree>
    <p:extLst>
      <p:ext uri="{BB962C8B-B14F-4D97-AF65-F5344CB8AC3E}">
        <p14:creationId xmlns:p14="http://schemas.microsoft.com/office/powerpoint/2010/main" val="1432428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94D0E247-F02E-4A1D-82DD-36B02F074EC5}" type="datetimeFigureOut">
              <a:rPr lang="tr-TR" smtClean="0"/>
              <a:t>8.04.2020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AD43B82-D12E-4726-B479-A73D3880F3AC}" type="slidenum">
              <a:rPr lang="tr-TR" smtClean="0"/>
              <a:t>‹#›</a:t>
            </a:fld>
            <a:endParaRPr lang="tr-TR"/>
          </a:p>
        </p:txBody>
      </p:sp>
    </p:spTree>
    <p:extLst>
      <p:ext uri="{BB962C8B-B14F-4D97-AF65-F5344CB8AC3E}">
        <p14:creationId xmlns:p14="http://schemas.microsoft.com/office/powerpoint/2010/main" val="815342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94D0E247-F02E-4A1D-82DD-36B02F074EC5}" type="datetimeFigureOut">
              <a:rPr lang="tr-TR" smtClean="0"/>
              <a:t>8.04.2020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2AD43B82-D12E-4726-B479-A73D3880F3AC}" type="slidenum">
              <a:rPr lang="tr-TR" smtClean="0"/>
              <a:t>‹#›</a:t>
            </a:fld>
            <a:endParaRPr lang="tr-TR"/>
          </a:p>
        </p:txBody>
      </p:sp>
    </p:spTree>
    <p:extLst>
      <p:ext uri="{BB962C8B-B14F-4D97-AF65-F5344CB8AC3E}">
        <p14:creationId xmlns:p14="http://schemas.microsoft.com/office/powerpoint/2010/main" val="3013785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94D0E247-F02E-4A1D-82DD-36B02F074EC5}" type="datetimeFigureOut">
              <a:rPr lang="tr-TR" smtClean="0"/>
              <a:t>8.04.2020</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2AD43B82-D12E-4726-B479-A73D3880F3AC}" type="slidenum">
              <a:rPr lang="tr-TR" smtClean="0"/>
              <a:t>‹#›</a:t>
            </a:fld>
            <a:endParaRPr lang="tr-TR"/>
          </a:p>
        </p:txBody>
      </p:sp>
    </p:spTree>
    <p:extLst>
      <p:ext uri="{BB962C8B-B14F-4D97-AF65-F5344CB8AC3E}">
        <p14:creationId xmlns:p14="http://schemas.microsoft.com/office/powerpoint/2010/main" val="564222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94D0E247-F02E-4A1D-82DD-36B02F074EC5}" type="datetimeFigureOut">
              <a:rPr lang="tr-TR" smtClean="0"/>
              <a:t>8.04.2020</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2AD43B82-D12E-4726-B479-A73D3880F3AC}" type="slidenum">
              <a:rPr lang="tr-TR" smtClean="0"/>
              <a:t>‹#›</a:t>
            </a:fld>
            <a:endParaRPr lang="tr-TR"/>
          </a:p>
        </p:txBody>
      </p:sp>
    </p:spTree>
    <p:extLst>
      <p:ext uri="{BB962C8B-B14F-4D97-AF65-F5344CB8AC3E}">
        <p14:creationId xmlns:p14="http://schemas.microsoft.com/office/powerpoint/2010/main" val="907362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94D0E247-F02E-4A1D-82DD-36B02F074EC5}" type="datetimeFigureOut">
              <a:rPr lang="tr-TR" smtClean="0"/>
              <a:t>8.04.2020</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2AD43B82-D12E-4726-B479-A73D3880F3AC}" type="slidenum">
              <a:rPr lang="tr-TR" smtClean="0"/>
              <a:t>‹#›</a:t>
            </a:fld>
            <a:endParaRPr lang="tr-TR"/>
          </a:p>
        </p:txBody>
      </p:sp>
    </p:spTree>
    <p:extLst>
      <p:ext uri="{BB962C8B-B14F-4D97-AF65-F5344CB8AC3E}">
        <p14:creationId xmlns:p14="http://schemas.microsoft.com/office/powerpoint/2010/main" val="1267278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94D0E247-F02E-4A1D-82DD-36B02F074EC5}" type="datetimeFigureOut">
              <a:rPr lang="tr-TR" smtClean="0"/>
              <a:t>8.04.2020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2AD43B82-D12E-4726-B479-A73D3880F3AC}" type="slidenum">
              <a:rPr lang="tr-TR" smtClean="0"/>
              <a:t>‹#›</a:t>
            </a:fld>
            <a:endParaRPr lang="tr-TR"/>
          </a:p>
        </p:txBody>
      </p:sp>
    </p:spTree>
    <p:extLst>
      <p:ext uri="{BB962C8B-B14F-4D97-AF65-F5344CB8AC3E}">
        <p14:creationId xmlns:p14="http://schemas.microsoft.com/office/powerpoint/2010/main" val="3272700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94D0E247-F02E-4A1D-82DD-36B02F074EC5}" type="datetimeFigureOut">
              <a:rPr lang="tr-TR" smtClean="0"/>
              <a:t>8.04.2020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2AD43B82-D12E-4726-B479-A73D3880F3AC}" type="slidenum">
              <a:rPr lang="tr-TR" smtClean="0"/>
              <a:t>‹#›</a:t>
            </a:fld>
            <a:endParaRPr lang="tr-TR"/>
          </a:p>
        </p:txBody>
      </p:sp>
    </p:spTree>
    <p:extLst>
      <p:ext uri="{BB962C8B-B14F-4D97-AF65-F5344CB8AC3E}">
        <p14:creationId xmlns:p14="http://schemas.microsoft.com/office/powerpoint/2010/main" val="3831194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D0E247-F02E-4A1D-82DD-36B02F074EC5}" type="datetimeFigureOut">
              <a:rPr lang="tr-TR" smtClean="0"/>
              <a:t>8.04.2020</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D43B82-D12E-4726-B479-A73D3880F3AC}" type="slidenum">
              <a:rPr lang="tr-TR" smtClean="0"/>
              <a:t>‹#›</a:t>
            </a:fld>
            <a:endParaRPr lang="tr-TR"/>
          </a:p>
        </p:txBody>
      </p:sp>
    </p:spTree>
    <p:extLst>
      <p:ext uri="{BB962C8B-B14F-4D97-AF65-F5344CB8AC3E}">
        <p14:creationId xmlns:p14="http://schemas.microsoft.com/office/powerpoint/2010/main" val="3384221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p:cNvSpPr txBox="1"/>
          <p:nvPr/>
        </p:nvSpPr>
        <p:spPr>
          <a:xfrm>
            <a:off x="1009290" y="2648309"/>
            <a:ext cx="10506973" cy="707886"/>
          </a:xfrm>
          <a:prstGeom prst="rect">
            <a:avLst/>
          </a:prstGeom>
          <a:noFill/>
        </p:spPr>
        <p:txBody>
          <a:bodyPr wrap="square" rtlCol="0">
            <a:spAutoFit/>
          </a:bodyPr>
          <a:lstStyle/>
          <a:p>
            <a:pPr algn="ctr"/>
            <a:r>
              <a:rPr lang="tr-TR" sz="4000" dirty="0" smtClean="0">
                <a:solidFill>
                  <a:srgbClr val="0070C0"/>
                </a:solidFill>
                <a:latin typeface="Garamond" panose="02020404030301010803" pitchFamily="18" charset="0"/>
              </a:rPr>
              <a:t>İki boyutlu diziler ile </a:t>
            </a:r>
            <a:r>
              <a:rPr lang="tr-TR" sz="4000" dirty="0" err="1" smtClean="0">
                <a:solidFill>
                  <a:srgbClr val="0070C0"/>
                </a:solidFill>
                <a:latin typeface="Garamond" panose="02020404030301010803" pitchFamily="18" charset="0"/>
              </a:rPr>
              <a:t>spinner</a:t>
            </a:r>
            <a:r>
              <a:rPr lang="tr-TR" sz="4000" dirty="0" smtClean="0">
                <a:solidFill>
                  <a:srgbClr val="0070C0"/>
                </a:solidFill>
                <a:latin typeface="Garamond" panose="02020404030301010803" pitchFamily="18" charset="0"/>
              </a:rPr>
              <a:t> kullanımı</a:t>
            </a:r>
            <a:endParaRPr lang="tr-TR" sz="4000" dirty="0">
              <a:solidFill>
                <a:srgbClr val="0070C0"/>
              </a:solidFill>
              <a:latin typeface="Garamond" panose="02020404030301010803" pitchFamily="18" charset="0"/>
            </a:endParaRPr>
          </a:p>
        </p:txBody>
      </p:sp>
    </p:spTree>
    <p:extLst>
      <p:ext uri="{BB962C8B-B14F-4D97-AF65-F5344CB8AC3E}">
        <p14:creationId xmlns:p14="http://schemas.microsoft.com/office/powerpoint/2010/main" val="2318328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2027208" y="0"/>
            <a:ext cx="9152626" cy="369332"/>
          </a:xfrm>
          <a:prstGeom prst="rect">
            <a:avLst/>
          </a:prstGeom>
        </p:spPr>
        <p:txBody>
          <a:bodyPr wrap="square">
            <a:spAutoFit/>
          </a:bodyPr>
          <a:lstStyle/>
          <a:p>
            <a:r>
              <a:rPr lang="tr-TR" dirty="0" smtClean="0">
                <a:latin typeface="Garamond" panose="02020404030301010803" pitchFamily="18" charset="0"/>
              </a:rPr>
              <a:t>Sonuçta programın son hali (dinleyici </a:t>
            </a:r>
            <a:r>
              <a:rPr lang="tr-TR">
                <a:latin typeface="Garamond" panose="02020404030301010803" pitchFamily="18" charset="0"/>
              </a:rPr>
              <a:t>metotları </a:t>
            </a:r>
            <a:r>
              <a:rPr lang="tr-TR" smtClean="0">
                <a:latin typeface="Garamond" panose="02020404030301010803" pitchFamily="18" charset="0"/>
              </a:rPr>
              <a:t>saklı </a:t>
            </a:r>
            <a:r>
              <a:rPr lang="tr-TR" dirty="0">
                <a:latin typeface="Garamond" panose="02020404030301010803" pitchFamily="18" charset="0"/>
              </a:rPr>
              <a:t>halde</a:t>
            </a:r>
            <a:r>
              <a:rPr lang="tr-TR" dirty="0" smtClean="0">
                <a:latin typeface="Garamond" panose="02020404030301010803" pitchFamily="18" charset="0"/>
              </a:rPr>
              <a:t>)  aşağıdaki gibi olacaktır. </a:t>
            </a:r>
            <a:endParaRPr lang="tr-TR" dirty="0"/>
          </a:p>
        </p:txBody>
      </p:sp>
      <p:pic>
        <p:nvPicPr>
          <p:cNvPr id="4" name="Resim 3"/>
          <p:cNvPicPr>
            <a:picLocks noChangeAspect="1"/>
          </p:cNvPicPr>
          <p:nvPr/>
        </p:nvPicPr>
        <p:blipFill>
          <a:blip r:embed="rId2"/>
          <a:stretch>
            <a:fillRect/>
          </a:stretch>
        </p:blipFill>
        <p:spPr>
          <a:xfrm>
            <a:off x="1311844" y="615351"/>
            <a:ext cx="9344025" cy="6096000"/>
          </a:xfrm>
          <a:prstGeom prst="rect">
            <a:avLst/>
          </a:prstGeom>
        </p:spPr>
      </p:pic>
    </p:spTree>
    <p:extLst>
      <p:ext uri="{BB962C8B-B14F-4D97-AF65-F5344CB8AC3E}">
        <p14:creationId xmlns:p14="http://schemas.microsoft.com/office/powerpoint/2010/main" val="2354440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6975530" y="0"/>
            <a:ext cx="3934374" cy="6506483"/>
          </a:xfrm>
          <a:prstGeom prst="rect">
            <a:avLst/>
          </a:prstGeom>
        </p:spPr>
      </p:pic>
      <p:sp>
        <p:nvSpPr>
          <p:cNvPr id="3" name="Dikdörtgen 2"/>
          <p:cNvSpPr/>
          <p:nvPr/>
        </p:nvSpPr>
        <p:spPr>
          <a:xfrm>
            <a:off x="552249" y="880697"/>
            <a:ext cx="5624264" cy="1754326"/>
          </a:xfrm>
          <a:prstGeom prst="rect">
            <a:avLst/>
          </a:prstGeom>
        </p:spPr>
        <p:txBody>
          <a:bodyPr wrap="square">
            <a:spAutoFit/>
          </a:bodyPr>
          <a:lstStyle/>
          <a:p>
            <a:pPr marL="285750" indent="-285750">
              <a:buFont typeface="Wingdings" panose="05000000000000000000" pitchFamily="2" charset="2"/>
              <a:buChar char="v"/>
            </a:pPr>
            <a:r>
              <a:rPr lang="tr-TR" dirty="0"/>
              <a:t>Bu örnekte yandaki gibi üç il arasındaki </a:t>
            </a:r>
            <a:r>
              <a:rPr lang="tr-TR" dirty="0" smtClean="0"/>
              <a:t>bilet fiyatlarını gösteren bir uygulama yapacağız.</a:t>
            </a:r>
          </a:p>
          <a:p>
            <a:pPr marL="285750" indent="-285750">
              <a:buFont typeface="Wingdings" panose="05000000000000000000" pitchFamily="2" charset="2"/>
              <a:buChar char="v"/>
            </a:pPr>
            <a:endParaRPr lang="tr-TR" dirty="0"/>
          </a:p>
          <a:p>
            <a:pPr marL="285750" indent="-285750">
              <a:buFont typeface="Wingdings" panose="05000000000000000000" pitchFamily="2" charset="2"/>
              <a:buChar char="v"/>
            </a:pPr>
            <a:r>
              <a:rPr lang="tr-TR" dirty="0" smtClean="0"/>
              <a:t>İki </a:t>
            </a:r>
            <a:r>
              <a:rPr lang="tr-TR" dirty="0" err="1" smtClean="0"/>
              <a:t>spinner</a:t>
            </a:r>
            <a:r>
              <a:rPr lang="tr-TR" dirty="0" smtClean="0"/>
              <a:t> kullanacağımız bu uygulamada, iki boyutlu</a:t>
            </a:r>
          </a:p>
          <a:p>
            <a:r>
              <a:rPr lang="tr-TR" dirty="0" smtClean="0"/>
              <a:t>dizi kullanacağız.</a:t>
            </a:r>
          </a:p>
          <a:p>
            <a:endParaRPr lang="tr-TR" dirty="0"/>
          </a:p>
        </p:txBody>
      </p:sp>
    </p:spTree>
    <p:extLst>
      <p:ext uri="{BB962C8B-B14F-4D97-AF65-F5344CB8AC3E}">
        <p14:creationId xmlns:p14="http://schemas.microsoft.com/office/powerpoint/2010/main" val="387911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p:cNvPicPr>
            <a:picLocks noChangeAspect="1"/>
          </p:cNvPicPr>
          <p:nvPr/>
        </p:nvPicPr>
        <p:blipFill>
          <a:blip r:embed="rId2"/>
          <a:stretch>
            <a:fillRect/>
          </a:stretch>
        </p:blipFill>
        <p:spPr>
          <a:xfrm>
            <a:off x="3183057" y="4065107"/>
            <a:ext cx="6067425" cy="2333625"/>
          </a:xfrm>
          <a:prstGeom prst="rect">
            <a:avLst/>
          </a:prstGeom>
        </p:spPr>
      </p:pic>
      <p:sp>
        <p:nvSpPr>
          <p:cNvPr id="6" name="Metin kutusu 5"/>
          <p:cNvSpPr txBox="1"/>
          <p:nvPr/>
        </p:nvSpPr>
        <p:spPr>
          <a:xfrm>
            <a:off x="1750755" y="4158755"/>
            <a:ext cx="1493037" cy="461665"/>
          </a:xfrm>
          <a:prstGeom prst="rect">
            <a:avLst/>
          </a:prstGeom>
          <a:noFill/>
        </p:spPr>
        <p:txBody>
          <a:bodyPr wrap="none" rtlCol="0">
            <a:spAutoFit/>
          </a:bodyPr>
          <a:lstStyle/>
          <a:p>
            <a:r>
              <a:rPr lang="tr-TR" sz="2400" dirty="0" smtClean="0"/>
              <a:t>Satır 0  i=0</a:t>
            </a:r>
            <a:endParaRPr lang="tr-TR" sz="2400" dirty="0"/>
          </a:p>
        </p:txBody>
      </p:sp>
      <p:sp>
        <p:nvSpPr>
          <p:cNvPr id="7" name="Metin kutusu 6"/>
          <p:cNvSpPr txBox="1"/>
          <p:nvPr/>
        </p:nvSpPr>
        <p:spPr>
          <a:xfrm>
            <a:off x="1750755" y="4880373"/>
            <a:ext cx="1630896" cy="461665"/>
          </a:xfrm>
          <a:prstGeom prst="rect">
            <a:avLst/>
          </a:prstGeom>
          <a:noFill/>
        </p:spPr>
        <p:txBody>
          <a:bodyPr wrap="none" rtlCol="0">
            <a:spAutoFit/>
          </a:bodyPr>
          <a:lstStyle/>
          <a:p>
            <a:r>
              <a:rPr lang="tr-TR" sz="2400" dirty="0" smtClean="0"/>
              <a:t>Satır 1  i=1  </a:t>
            </a:r>
            <a:endParaRPr lang="tr-TR" sz="2400" dirty="0"/>
          </a:p>
        </p:txBody>
      </p:sp>
      <p:sp>
        <p:nvSpPr>
          <p:cNvPr id="8" name="Metin kutusu 7"/>
          <p:cNvSpPr txBox="1"/>
          <p:nvPr/>
        </p:nvSpPr>
        <p:spPr>
          <a:xfrm>
            <a:off x="1683270" y="5601991"/>
            <a:ext cx="1630896" cy="461665"/>
          </a:xfrm>
          <a:prstGeom prst="rect">
            <a:avLst/>
          </a:prstGeom>
          <a:noFill/>
        </p:spPr>
        <p:txBody>
          <a:bodyPr wrap="none" rtlCol="0">
            <a:spAutoFit/>
          </a:bodyPr>
          <a:lstStyle/>
          <a:p>
            <a:r>
              <a:rPr lang="tr-TR" sz="2400" dirty="0" smtClean="0"/>
              <a:t>Satır 2  i=2  </a:t>
            </a:r>
            <a:endParaRPr lang="tr-TR" sz="2400" dirty="0"/>
          </a:p>
        </p:txBody>
      </p:sp>
      <p:sp>
        <p:nvSpPr>
          <p:cNvPr id="9" name="Metin kutusu 8"/>
          <p:cNvSpPr txBox="1"/>
          <p:nvPr/>
        </p:nvSpPr>
        <p:spPr>
          <a:xfrm>
            <a:off x="3731955" y="3234110"/>
            <a:ext cx="1207382" cy="830997"/>
          </a:xfrm>
          <a:prstGeom prst="rect">
            <a:avLst/>
          </a:prstGeom>
          <a:noFill/>
        </p:spPr>
        <p:txBody>
          <a:bodyPr wrap="none" rtlCol="0">
            <a:spAutoFit/>
          </a:bodyPr>
          <a:lstStyle/>
          <a:p>
            <a:r>
              <a:rPr lang="tr-TR" sz="2400" dirty="0" smtClean="0"/>
              <a:t>Sütun 0 </a:t>
            </a:r>
          </a:p>
          <a:p>
            <a:r>
              <a:rPr lang="tr-TR" sz="2400" dirty="0" smtClean="0"/>
              <a:t>j=0</a:t>
            </a:r>
            <a:endParaRPr lang="tr-TR" sz="2400" dirty="0"/>
          </a:p>
        </p:txBody>
      </p:sp>
      <p:sp>
        <p:nvSpPr>
          <p:cNvPr id="10" name="Metin kutusu 9"/>
          <p:cNvSpPr txBox="1"/>
          <p:nvPr/>
        </p:nvSpPr>
        <p:spPr>
          <a:xfrm>
            <a:off x="5419854" y="3234110"/>
            <a:ext cx="1138453" cy="830997"/>
          </a:xfrm>
          <a:prstGeom prst="rect">
            <a:avLst/>
          </a:prstGeom>
          <a:noFill/>
        </p:spPr>
        <p:txBody>
          <a:bodyPr wrap="none" rtlCol="0">
            <a:spAutoFit/>
          </a:bodyPr>
          <a:lstStyle/>
          <a:p>
            <a:r>
              <a:rPr lang="tr-TR" sz="2400" dirty="0" smtClean="0"/>
              <a:t>Sütun 1</a:t>
            </a:r>
          </a:p>
          <a:p>
            <a:r>
              <a:rPr lang="tr-TR" sz="2400" dirty="0" smtClean="0"/>
              <a:t>j=1  </a:t>
            </a:r>
            <a:endParaRPr lang="tr-TR" sz="2400" dirty="0"/>
          </a:p>
        </p:txBody>
      </p:sp>
      <p:sp>
        <p:nvSpPr>
          <p:cNvPr id="11" name="Metin kutusu 10"/>
          <p:cNvSpPr txBox="1"/>
          <p:nvPr/>
        </p:nvSpPr>
        <p:spPr>
          <a:xfrm>
            <a:off x="7332045" y="3187943"/>
            <a:ext cx="1138453" cy="830997"/>
          </a:xfrm>
          <a:prstGeom prst="rect">
            <a:avLst/>
          </a:prstGeom>
          <a:noFill/>
        </p:spPr>
        <p:txBody>
          <a:bodyPr wrap="none" rtlCol="0">
            <a:spAutoFit/>
          </a:bodyPr>
          <a:lstStyle/>
          <a:p>
            <a:r>
              <a:rPr lang="tr-TR" sz="2400" dirty="0" smtClean="0"/>
              <a:t>Sütun 2</a:t>
            </a:r>
          </a:p>
          <a:p>
            <a:r>
              <a:rPr lang="tr-TR" sz="2400" dirty="0" smtClean="0"/>
              <a:t>j=2  </a:t>
            </a:r>
            <a:endParaRPr lang="tr-TR" sz="2400" dirty="0"/>
          </a:p>
        </p:txBody>
      </p:sp>
      <p:sp>
        <p:nvSpPr>
          <p:cNvPr id="12" name="Metin kutusu 11"/>
          <p:cNvSpPr txBox="1"/>
          <p:nvPr/>
        </p:nvSpPr>
        <p:spPr>
          <a:xfrm>
            <a:off x="2796395" y="2760709"/>
            <a:ext cx="6454087" cy="369332"/>
          </a:xfrm>
          <a:prstGeom prst="rect">
            <a:avLst/>
          </a:prstGeom>
          <a:noFill/>
        </p:spPr>
        <p:txBody>
          <a:bodyPr wrap="square" rtlCol="0">
            <a:spAutoFit/>
          </a:bodyPr>
          <a:lstStyle/>
          <a:p>
            <a:r>
              <a:rPr lang="tr-TR" dirty="0" smtClean="0"/>
              <a:t>2D (2 </a:t>
            </a:r>
            <a:r>
              <a:rPr lang="tr-TR" dirty="0" err="1" smtClean="0"/>
              <a:t>dimensional</a:t>
            </a:r>
            <a:r>
              <a:rPr lang="tr-TR" dirty="0" smtClean="0"/>
              <a:t>: 2 boyutlu dizinin) Tablo Biçiminde Temsili: </a:t>
            </a:r>
          </a:p>
        </p:txBody>
      </p:sp>
      <p:sp>
        <p:nvSpPr>
          <p:cNvPr id="13" name="Dikdörtgen 12"/>
          <p:cNvSpPr/>
          <p:nvPr/>
        </p:nvSpPr>
        <p:spPr>
          <a:xfrm>
            <a:off x="360344" y="406219"/>
            <a:ext cx="11257472" cy="1938992"/>
          </a:xfrm>
          <a:prstGeom prst="rect">
            <a:avLst/>
          </a:prstGeom>
        </p:spPr>
        <p:txBody>
          <a:bodyPr wrap="square">
            <a:spAutoFit/>
          </a:bodyPr>
          <a:lstStyle/>
          <a:p>
            <a:pPr marL="342900" indent="-342900" algn="just">
              <a:buFont typeface="Wingdings" panose="05000000000000000000" pitchFamily="2" charset="2"/>
              <a:buChar char="v"/>
            </a:pPr>
            <a:r>
              <a:rPr lang="tr-TR" sz="2000" dirty="0" smtClean="0">
                <a:latin typeface="Garamond" panose="02020404030301010803" pitchFamily="18" charset="0"/>
              </a:rPr>
              <a:t>Çok boyutlu diziler daha çok satır ve sütunlar şeklinde (tablo, matris gibi) oluşturulmuş veri kümelerindeki bilgileri saklamak için kullanılırlar. Örneğin iki boyutlu bir dizi tanımlama için dizi tanımlama esnasında hem satır hem de sütun bilgisini veririz</a:t>
            </a:r>
            <a:r>
              <a:rPr lang="tr-TR" sz="2000" dirty="0" smtClean="0">
                <a:latin typeface="Garamond" panose="02020404030301010803" pitchFamily="18" charset="0"/>
              </a:rPr>
              <a:t>.</a:t>
            </a:r>
          </a:p>
          <a:p>
            <a:pPr marL="342900" indent="-342900" algn="just">
              <a:buFont typeface="Wingdings" panose="05000000000000000000" pitchFamily="2" charset="2"/>
              <a:buChar char="v"/>
            </a:pPr>
            <a:r>
              <a:rPr lang="tr-TR" sz="2000" dirty="0" smtClean="0">
                <a:latin typeface="Garamond" panose="02020404030301010803" pitchFamily="18" charset="0"/>
              </a:rPr>
              <a:t> </a:t>
            </a:r>
            <a:r>
              <a:rPr lang="tr-TR" sz="2000" dirty="0" smtClean="0">
                <a:latin typeface="Garamond" panose="02020404030301010803" pitchFamily="18" charset="0"/>
              </a:rPr>
              <a:t>Burada dizi indisi tanımlama aşamasında ilk verilen değer satırı temsil eder, ikinci verilen değer sütunu temsil eder. Tabi çok boyutlu denilince akla sadece iki boyutlu diziler gelmesin, 2 boyuttan çok daha fazla boyutta dizilerde oluşturulabilir, her ne kadar pek kullanma ihtiyacımız olmasa da bu mümkündür.</a:t>
            </a:r>
            <a:endParaRPr lang="tr-TR" sz="2000" dirty="0">
              <a:latin typeface="Garamond" panose="02020404030301010803" pitchFamily="18" charset="0"/>
            </a:endParaRPr>
          </a:p>
        </p:txBody>
      </p:sp>
    </p:spTree>
    <p:extLst>
      <p:ext uri="{BB962C8B-B14F-4D97-AF65-F5344CB8AC3E}">
        <p14:creationId xmlns:p14="http://schemas.microsoft.com/office/powerpoint/2010/main" val="202239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1708255" y="4335457"/>
            <a:ext cx="4146731" cy="1741095"/>
          </a:xfrm>
          <a:prstGeom prst="rect">
            <a:avLst/>
          </a:prstGeom>
        </p:spPr>
      </p:pic>
      <p:sp>
        <p:nvSpPr>
          <p:cNvPr id="4" name="Metin kutusu 3"/>
          <p:cNvSpPr txBox="1"/>
          <p:nvPr/>
        </p:nvSpPr>
        <p:spPr>
          <a:xfrm>
            <a:off x="296623" y="362758"/>
            <a:ext cx="8464940" cy="923330"/>
          </a:xfrm>
          <a:prstGeom prst="rect">
            <a:avLst/>
          </a:prstGeom>
          <a:noFill/>
        </p:spPr>
        <p:txBody>
          <a:bodyPr wrap="square" rtlCol="0">
            <a:spAutoFit/>
          </a:bodyPr>
          <a:lstStyle/>
          <a:p>
            <a:pPr marL="285750" indent="-285750">
              <a:buFont typeface="Wingdings" panose="05000000000000000000" pitchFamily="2" charset="2"/>
              <a:buChar char="v"/>
            </a:pPr>
            <a:r>
              <a:rPr lang="tr-TR" dirty="0" smtClean="0"/>
              <a:t>Dizinin elemanları başta belirli değil ise (örneğin kullanıcıdan alacaksak veya dosyadan okuyacaksak) yandaki gibi kapasitesini belirterek boş bir dizi tanımlayabiliriz.  </a:t>
            </a:r>
          </a:p>
          <a:p>
            <a:r>
              <a:rPr lang="tr-TR" dirty="0" smtClean="0"/>
              <a:t> </a:t>
            </a:r>
            <a:endParaRPr lang="tr-TR" dirty="0"/>
          </a:p>
        </p:txBody>
      </p:sp>
      <p:pic>
        <p:nvPicPr>
          <p:cNvPr id="5" name="Resim 4"/>
          <p:cNvPicPr>
            <a:picLocks noChangeAspect="1"/>
          </p:cNvPicPr>
          <p:nvPr/>
        </p:nvPicPr>
        <p:blipFill>
          <a:blip r:embed="rId3"/>
          <a:stretch>
            <a:fillRect/>
          </a:stretch>
        </p:blipFill>
        <p:spPr>
          <a:xfrm>
            <a:off x="7854172" y="1975449"/>
            <a:ext cx="4057650" cy="2295525"/>
          </a:xfrm>
          <a:prstGeom prst="rect">
            <a:avLst/>
          </a:prstGeom>
        </p:spPr>
      </p:pic>
      <p:sp>
        <p:nvSpPr>
          <p:cNvPr id="8" name="Metin kutusu 7"/>
          <p:cNvSpPr txBox="1"/>
          <p:nvPr/>
        </p:nvSpPr>
        <p:spPr>
          <a:xfrm>
            <a:off x="296623" y="2895699"/>
            <a:ext cx="8464940" cy="1200329"/>
          </a:xfrm>
          <a:prstGeom prst="rect">
            <a:avLst/>
          </a:prstGeom>
          <a:noFill/>
        </p:spPr>
        <p:txBody>
          <a:bodyPr wrap="square" rtlCol="0">
            <a:spAutoFit/>
          </a:bodyPr>
          <a:lstStyle/>
          <a:p>
            <a:pPr marL="285750" indent="-285750">
              <a:buFont typeface="Wingdings" panose="05000000000000000000" pitchFamily="2" charset="2"/>
              <a:buChar char="v"/>
            </a:pPr>
            <a:r>
              <a:rPr lang="tr-TR" dirty="0" smtClean="0"/>
              <a:t>Dizinin elemanları yandaki tablodaki gibi baştan belirli ise dizi aşağıdaki gibi tanımlayabiliriz.</a:t>
            </a:r>
          </a:p>
          <a:p>
            <a:r>
              <a:rPr lang="tr-TR" dirty="0" smtClean="0"/>
              <a:t> </a:t>
            </a:r>
          </a:p>
          <a:p>
            <a:r>
              <a:rPr lang="tr-TR" dirty="0" smtClean="0"/>
              <a:t> </a:t>
            </a:r>
            <a:endParaRPr lang="tr-TR" dirty="0"/>
          </a:p>
        </p:txBody>
      </p:sp>
      <p:pic>
        <p:nvPicPr>
          <p:cNvPr id="3" name="Resim 2"/>
          <p:cNvPicPr>
            <a:picLocks noChangeAspect="1"/>
          </p:cNvPicPr>
          <p:nvPr/>
        </p:nvPicPr>
        <p:blipFill>
          <a:blip r:embed="rId4"/>
          <a:stretch>
            <a:fillRect/>
          </a:stretch>
        </p:blipFill>
        <p:spPr>
          <a:xfrm>
            <a:off x="8578072" y="818218"/>
            <a:ext cx="2609850" cy="352425"/>
          </a:xfrm>
          <a:prstGeom prst="rect">
            <a:avLst/>
          </a:prstGeom>
        </p:spPr>
      </p:pic>
    </p:spTree>
    <p:extLst>
      <p:ext uri="{BB962C8B-B14F-4D97-AF65-F5344CB8AC3E}">
        <p14:creationId xmlns:p14="http://schemas.microsoft.com/office/powerpoint/2010/main" val="1522693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o 1"/>
          <p:cNvGraphicFramePr>
            <a:graphicFrameLocks noGrp="1"/>
          </p:cNvGraphicFramePr>
          <p:nvPr>
            <p:extLst>
              <p:ext uri="{D42A27DB-BD31-4B8C-83A1-F6EECF244321}">
                <p14:modId xmlns:p14="http://schemas.microsoft.com/office/powerpoint/2010/main" val="1755065856"/>
              </p:ext>
            </p:extLst>
          </p:nvPr>
        </p:nvGraphicFramePr>
        <p:xfrm>
          <a:off x="2537789" y="2608230"/>
          <a:ext cx="8535360" cy="2368592"/>
        </p:xfrm>
        <a:graphic>
          <a:graphicData uri="http://schemas.openxmlformats.org/drawingml/2006/table">
            <a:tbl>
              <a:tblPr firstRow="1" bandRow="1">
                <a:tableStyleId>{5C22544A-7EE6-4342-B048-85BDC9FD1C3A}</a:tableStyleId>
              </a:tblPr>
              <a:tblGrid>
                <a:gridCol w="2133840">
                  <a:extLst>
                    <a:ext uri="{9D8B030D-6E8A-4147-A177-3AD203B41FA5}">
                      <a16:colId xmlns:a16="http://schemas.microsoft.com/office/drawing/2014/main" val="4286310853"/>
                    </a:ext>
                  </a:extLst>
                </a:gridCol>
                <a:gridCol w="2133840">
                  <a:extLst>
                    <a:ext uri="{9D8B030D-6E8A-4147-A177-3AD203B41FA5}">
                      <a16:colId xmlns:a16="http://schemas.microsoft.com/office/drawing/2014/main" val="1020574634"/>
                    </a:ext>
                  </a:extLst>
                </a:gridCol>
                <a:gridCol w="2133840">
                  <a:extLst>
                    <a:ext uri="{9D8B030D-6E8A-4147-A177-3AD203B41FA5}">
                      <a16:colId xmlns:a16="http://schemas.microsoft.com/office/drawing/2014/main" val="3571749932"/>
                    </a:ext>
                  </a:extLst>
                </a:gridCol>
                <a:gridCol w="2133840">
                  <a:extLst>
                    <a:ext uri="{9D8B030D-6E8A-4147-A177-3AD203B41FA5}">
                      <a16:colId xmlns:a16="http://schemas.microsoft.com/office/drawing/2014/main" val="4203244799"/>
                    </a:ext>
                  </a:extLst>
                </a:gridCol>
              </a:tblGrid>
              <a:tr h="592148">
                <a:tc>
                  <a:txBody>
                    <a:bodyPr/>
                    <a:lstStyle/>
                    <a:p>
                      <a:pPr algn="ctr"/>
                      <a:endParaRPr lang="tr-TR" sz="3200" dirty="0"/>
                    </a:p>
                  </a:txBody>
                  <a:tcPr/>
                </a:tc>
                <a:tc>
                  <a:txBody>
                    <a:bodyPr/>
                    <a:lstStyle/>
                    <a:p>
                      <a:pPr algn="ctr"/>
                      <a:r>
                        <a:rPr lang="tr-TR" sz="3200" dirty="0" smtClean="0"/>
                        <a:t>Ankara</a:t>
                      </a:r>
                      <a:endParaRPr lang="tr-TR" sz="3200" dirty="0"/>
                    </a:p>
                  </a:txBody>
                  <a:tcPr/>
                </a:tc>
                <a:tc>
                  <a:txBody>
                    <a:bodyPr/>
                    <a:lstStyle/>
                    <a:p>
                      <a:pPr algn="ctr"/>
                      <a:r>
                        <a:rPr lang="tr-TR" sz="3200" dirty="0" smtClean="0"/>
                        <a:t>İstanbul</a:t>
                      </a:r>
                      <a:endParaRPr lang="tr-TR" sz="3200" dirty="0"/>
                    </a:p>
                  </a:txBody>
                  <a:tcPr/>
                </a:tc>
                <a:tc>
                  <a:txBody>
                    <a:bodyPr/>
                    <a:lstStyle/>
                    <a:p>
                      <a:pPr algn="ctr"/>
                      <a:r>
                        <a:rPr lang="tr-TR" sz="3200" dirty="0" smtClean="0"/>
                        <a:t>İzmir</a:t>
                      </a:r>
                      <a:endParaRPr lang="tr-TR" sz="3200" dirty="0"/>
                    </a:p>
                  </a:txBody>
                  <a:tcPr/>
                </a:tc>
                <a:extLst>
                  <a:ext uri="{0D108BD9-81ED-4DB2-BD59-A6C34878D82A}">
                    <a16:rowId xmlns:a16="http://schemas.microsoft.com/office/drawing/2014/main" val="116401448"/>
                  </a:ext>
                </a:extLst>
              </a:tr>
              <a:tr h="592148">
                <a:tc>
                  <a:txBody>
                    <a:bodyPr/>
                    <a:lstStyle/>
                    <a:p>
                      <a:pPr algn="ctr"/>
                      <a:r>
                        <a:rPr lang="tr-TR" sz="3200" dirty="0" smtClean="0"/>
                        <a:t>Ankara   0</a:t>
                      </a:r>
                      <a:endParaRPr lang="tr-TR" sz="3200" dirty="0"/>
                    </a:p>
                  </a:txBody>
                  <a:tcPr/>
                </a:tc>
                <a:tc>
                  <a:txBody>
                    <a:bodyPr/>
                    <a:lstStyle/>
                    <a:p>
                      <a:pPr algn="ctr"/>
                      <a:r>
                        <a:rPr lang="tr-TR" sz="3200" dirty="0" smtClean="0"/>
                        <a:t>-1</a:t>
                      </a:r>
                      <a:endParaRPr lang="tr-TR" sz="3200" dirty="0"/>
                    </a:p>
                  </a:txBody>
                  <a:tcPr/>
                </a:tc>
                <a:tc>
                  <a:txBody>
                    <a:bodyPr/>
                    <a:lstStyle/>
                    <a:p>
                      <a:pPr algn="ctr"/>
                      <a:r>
                        <a:rPr lang="tr-TR" sz="3200" dirty="0" smtClean="0"/>
                        <a:t>80</a:t>
                      </a:r>
                      <a:endParaRPr lang="tr-TR" sz="3200" dirty="0"/>
                    </a:p>
                  </a:txBody>
                  <a:tcPr/>
                </a:tc>
                <a:tc>
                  <a:txBody>
                    <a:bodyPr/>
                    <a:lstStyle/>
                    <a:p>
                      <a:pPr algn="ctr"/>
                      <a:r>
                        <a:rPr lang="tr-TR" sz="3200" dirty="0" smtClean="0"/>
                        <a:t>120</a:t>
                      </a:r>
                      <a:endParaRPr lang="tr-TR" sz="3200" dirty="0"/>
                    </a:p>
                  </a:txBody>
                  <a:tcPr/>
                </a:tc>
                <a:extLst>
                  <a:ext uri="{0D108BD9-81ED-4DB2-BD59-A6C34878D82A}">
                    <a16:rowId xmlns:a16="http://schemas.microsoft.com/office/drawing/2014/main" val="1737623417"/>
                  </a:ext>
                </a:extLst>
              </a:tr>
              <a:tr h="592148">
                <a:tc>
                  <a:txBody>
                    <a:bodyPr/>
                    <a:lstStyle/>
                    <a:p>
                      <a:pPr algn="ctr"/>
                      <a:r>
                        <a:rPr lang="tr-TR" sz="3200" dirty="0" smtClean="0"/>
                        <a:t>İstanbul  1</a:t>
                      </a:r>
                      <a:endParaRPr lang="tr-TR" sz="3200" dirty="0"/>
                    </a:p>
                  </a:txBody>
                  <a:tcPr/>
                </a:tc>
                <a:tc>
                  <a:txBody>
                    <a:bodyPr/>
                    <a:lstStyle/>
                    <a:p>
                      <a:pPr algn="ctr"/>
                      <a:r>
                        <a:rPr lang="tr-TR" sz="3200" dirty="0" smtClean="0"/>
                        <a:t>80</a:t>
                      </a:r>
                      <a:endParaRPr lang="tr-TR" sz="3200" dirty="0"/>
                    </a:p>
                  </a:txBody>
                  <a:tcPr/>
                </a:tc>
                <a:tc>
                  <a:txBody>
                    <a:bodyPr/>
                    <a:lstStyle/>
                    <a:p>
                      <a:pPr algn="ctr"/>
                      <a:r>
                        <a:rPr lang="tr-TR" sz="3200" dirty="0" smtClean="0"/>
                        <a:t>-1</a:t>
                      </a:r>
                      <a:endParaRPr lang="tr-TR" sz="3200" dirty="0"/>
                    </a:p>
                  </a:txBody>
                  <a:tcPr/>
                </a:tc>
                <a:tc>
                  <a:txBody>
                    <a:bodyPr/>
                    <a:lstStyle/>
                    <a:p>
                      <a:pPr algn="ctr"/>
                      <a:r>
                        <a:rPr lang="tr-TR" sz="3200" dirty="0" smtClean="0"/>
                        <a:t>100</a:t>
                      </a:r>
                      <a:endParaRPr lang="tr-TR" sz="3200" dirty="0"/>
                    </a:p>
                  </a:txBody>
                  <a:tcPr/>
                </a:tc>
                <a:extLst>
                  <a:ext uri="{0D108BD9-81ED-4DB2-BD59-A6C34878D82A}">
                    <a16:rowId xmlns:a16="http://schemas.microsoft.com/office/drawing/2014/main" val="1077373495"/>
                  </a:ext>
                </a:extLst>
              </a:tr>
              <a:tr h="592148">
                <a:tc>
                  <a:txBody>
                    <a:bodyPr/>
                    <a:lstStyle/>
                    <a:p>
                      <a:pPr algn="ctr"/>
                      <a:r>
                        <a:rPr lang="tr-TR" sz="3200" dirty="0" smtClean="0"/>
                        <a:t>İzmir      2</a:t>
                      </a:r>
                      <a:endParaRPr lang="tr-TR" sz="3200" dirty="0"/>
                    </a:p>
                  </a:txBody>
                  <a:tcPr/>
                </a:tc>
                <a:tc>
                  <a:txBody>
                    <a:bodyPr/>
                    <a:lstStyle/>
                    <a:p>
                      <a:pPr algn="ctr"/>
                      <a:r>
                        <a:rPr lang="tr-TR" sz="3200" dirty="0" smtClean="0"/>
                        <a:t>120</a:t>
                      </a:r>
                      <a:endParaRPr lang="tr-TR" sz="3200" dirty="0"/>
                    </a:p>
                  </a:txBody>
                  <a:tcPr/>
                </a:tc>
                <a:tc>
                  <a:txBody>
                    <a:bodyPr/>
                    <a:lstStyle/>
                    <a:p>
                      <a:pPr algn="ctr"/>
                      <a:r>
                        <a:rPr lang="tr-TR" sz="3200" dirty="0" smtClean="0"/>
                        <a:t>100</a:t>
                      </a:r>
                      <a:endParaRPr lang="tr-TR" sz="3200" dirty="0"/>
                    </a:p>
                  </a:txBody>
                  <a:tcPr/>
                </a:tc>
                <a:tc>
                  <a:txBody>
                    <a:bodyPr/>
                    <a:lstStyle/>
                    <a:p>
                      <a:pPr algn="ctr"/>
                      <a:r>
                        <a:rPr lang="tr-TR" sz="3200" dirty="0" smtClean="0"/>
                        <a:t>-1</a:t>
                      </a:r>
                      <a:endParaRPr lang="tr-TR" sz="3200" dirty="0"/>
                    </a:p>
                  </a:txBody>
                  <a:tcPr/>
                </a:tc>
                <a:extLst>
                  <a:ext uri="{0D108BD9-81ED-4DB2-BD59-A6C34878D82A}">
                    <a16:rowId xmlns:a16="http://schemas.microsoft.com/office/drawing/2014/main" val="1378312595"/>
                  </a:ext>
                </a:extLst>
              </a:tr>
            </a:tbl>
          </a:graphicData>
        </a:graphic>
      </p:graphicFrame>
      <p:sp>
        <p:nvSpPr>
          <p:cNvPr id="3" name="Dikdörtgen 2"/>
          <p:cNvSpPr/>
          <p:nvPr/>
        </p:nvSpPr>
        <p:spPr>
          <a:xfrm>
            <a:off x="360344" y="406219"/>
            <a:ext cx="11257472" cy="1015663"/>
          </a:xfrm>
          <a:prstGeom prst="rect">
            <a:avLst/>
          </a:prstGeom>
        </p:spPr>
        <p:txBody>
          <a:bodyPr wrap="square">
            <a:spAutoFit/>
          </a:bodyPr>
          <a:lstStyle/>
          <a:p>
            <a:pPr marL="342900" indent="-342900" algn="just">
              <a:buFont typeface="Wingdings" panose="05000000000000000000" pitchFamily="2" charset="2"/>
              <a:buChar char="v"/>
            </a:pPr>
            <a:r>
              <a:rPr lang="tr-TR" sz="2000" dirty="0" smtClean="0">
                <a:latin typeface="Garamond" panose="02020404030301010803" pitchFamily="18" charset="0"/>
              </a:rPr>
              <a:t>Örneğimizde üç il arasındaki bilet fiyatlarını göstermek isteyelim. Bu durumda bu fiyatları 3x3 bir tablo ile</a:t>
            </a:r>
          </a:p>
          <a:p>
            <a:pPr algn="just"/>
            <a:r>
              <a:rPr lang="tr-TR" sz="2000" dirty="0">
                <a:latin typeface="Garamond" panose="02020404030301010803" pitchFamily="18" charset="0"/>
              </a:rPr>
              <a:t>temsil edebiliriz(Eğer il sayısı 5 </a:t>
            </a:r>
            <a:r>
              <a:rPr lang="tr-TR" sz="2000" dirty="0" smtClean="0">
                <a:latin typeface="Garamond" panose="02020404030301010803" pitchFamily="18" charset="0"/>
              </a:rPr>
              <a:t>olsaydı 5x5 şeklinde temsil ederdik</a:t>
            </a:r>
            <a:r>
              <a:rPr lang="tr-TR" sz="2000" dirty="0" smtClean="0">
                <a:latin typeface="Garamond" panose="02020404030301010803" pitchFamily="18" charset="0"/>
              </a:rPr>
              <a:t>). Bu tabloda köşegendeki değerlerin bir önemi yoktur. Çünkü aynı ilden aynı ile seçimi temsil etmektedir. </a:t>
            </a:r>
            <a:endParaRPr lang="tr-TR" sz="2000" dirty="0">
              <a:latin typeface="Garamond" panose="02020404030301010803" pitchFamily="18" charset="0"/>
            </a:endParaRPr>
          </a:p>
        </p:txBody>
      </p:sp>
      <p:sp>
        <p:nvSpPr>
          <p:cNvPr id="4" name="Metin kutusu 3"/>
          <p:cNvSpPr txBox="1"/>
          <p:nvPr/>
        </p:nvSpPr>
        <p:spPr>
          <a:xfrm>
            <a:off x="836519" y="3039325"/>
            <a:ext cx="1493037" cy="461665"/>
          </a:xfrm>
          <a:prstGeom prst="rect">
            <a:avLst/>
          </a:prstGeom>
          <a:noFill/>
        </p:spPr>
        <p:txBody>
          <a:bodyPr wrap="none" rtlCol="0">
            <a:spAutoFit/>
          </a:bodyPr>
          <a:lstStyle/>
          <a:p>
            <a:r>
              <a:rPr lang="tr-TR" sz="2400" dirty="0" smtClean="0"/>
              <a:t>Satır 0  i=0</a:t>
            </a:r>
            <a:endParaRPr lang="tr-TR" sz="2400" dirty="0"/>
          </a:p>
        </p:txBody>
      </p:sp>
      <p:sp>
        <p:nvSpPr>
          <p:cNvPr id="5" name="Metin kutusu 4"/>
          <p:cNvSpPr txBox="1"/>
          <p:nvPr/>
        </p:nvSpPr>
        <p:spPr>
          <a:xfrm>
            <a:off x="836519" y="3784646"/>
            <a:ext cx="1630896" cy="461665"/>
          </a:xfrm>
          <a:prstGeom prst="rect">
            <a:avLst/>
          </a:prstGeom>
          <a:noFill/>
        </p:spPr>
        <p:txBody>
          <a:bodyPr wrap="none" rtlCol="0">
            <a:spAutoFit/>
          </a:bodyPr>
          <a:lstStyle/>
          <a:p>
            <a:r>
              <a:rPr lang="tr-TR" sz="2400" dirty="0" smtClean="0"/>
              <a:t>Satır 1  i=1  </a:t>
            </a:r>
            <a:endParaRPr lang="tr-TR" sz="2400" dirty="0"/>
          </a:p>
        </p:txBody>
      </p:sp>
      <p:sp>
        <p:nvSpPr>
          <p:cNvPr id="6" name="Metin kutusu 5"/>
          <p:cNvSpPr txBox="1"/>
          <p:nvPr/>
        </p:nvSpPr>
        <p:spPr>
          <a:xfrm>
            <a:off x="905448" y="4456506"/>
            <a:ext cx="1630896" cy="461665"/>
          </a:xfrm>
          <a:prstGeom prst="rect">
            <a:avLst/>
          </a:prstGeom>
          <a:noFill/>
        </p:spPr>
        <p:txBody>
          <a:bodyPr wrap="none" rtlCol="0">
            <a:spAutoFit/>
          </a:bodyPr>
          <a:lstStyle/>
          <a:p>
            <a:r>
              <a:rPr lang="tr-TR" sz="2400" dirty="0" smtClean="0"/>
              <a:t>Satır 2  i=2  </a:t>
            </a:r>
            <a:endParaRPr lang="tr-TR" sz="2400" dirty="0"/>
          </a:p>
        </p:txBody>
      </p:sp>
      <p:sp>
        <p:nvSpPr>
          <p:cNvPr id="7" name="Metin kutusu 6"/>
          <p:cNvSpPr txBox="1"/>
          <p:nvPr/>
        </p:nvSpPr>
        <p:spPr>
          <a:xfrm>
            <a:off x="5181193" y="1625437"/>
            <a:ext cx="1207382" cy="830997"/>
          </a:xfrm>
          <a:prstGeom prst="rect">
            <a:avLst/>
          </a:prstGeom>
          <a:noFill/>
        </p:spPr>
        <p:txBody>
          <a:bodyPr wrap="none" rtlCol="0">
            <a:spAutoFit/>
          </a:bodyPr>
          <a:lstStyle/>
          <a:p>
            <a:r>
              <a:rPr lang="tr-TR" sz="2400" dirty="0" smtClean="0"/>
              <a:t>Sütun 0 </a:t>
            </a:r>
          </a:p>
          <a:p>
            <a:r>
              <a:rPr lang="tr-TR" sz="2400" dirty="0" smtClean="0"/>
              <a:t>j=0</a:t>
            </a:r>
            <a:endParaRPr lang="tr-TR" sz="2400" dirty="0"/>
          </a:p>
        </p:txBody>
      </p:sp>
      <p:sp>
        <p:nvSpPr>
          <p:cNvPr id="8" name="Metin kutusu 7"/>
          <p:cNvSpPr txBox="1"/>
          <p:nvPr/>
        </p:nvSpPr>
        <p:spPr>
          <a:xfrm>
            <a:off x="7127884" y="1577348"/>
            <a:ext cx="1138453" cy="830997"/>
          </a:xfrm>
          <a:prstGeom prst="rect">
            <a:avLst/>
          </a:prstGeom>
          <a:noFill/>
        </p:spPr>
        <p:txBody>
          <a:bodyPr wrap="none" rtlCol="0">
            <a:spAutoFit/>
          </a:bodyPr>
          <a:lstStyle/>
          <a:p>
            <a:r>
              <a:rPr lang="tr-TR" sz="2400" dirty="0" smtClean="0"/>
              <a:t>Sütun 1</a:t>
            </a:r>
          </a:p>
          <a:p>
            <a:r>
              <a:rPr lang="tr-TR" sz="2400" dirty="0" smtClean="0"/>
              <a:t>j=1  </a:t>
            </a:r>
            <a:endParaRPr lang="tr-TR" sz="2400" dirty="0"/>
          </a:p>
        </p:txBody>
      </p:sp>
      <p:sp>
        <p:nvSpPr>
          <p:cNvPr id="9" name="Metin kutusu 8"/>
          <p:cNvSpPr txBox="1"/>
          <p:nvPr/>
        </p:nvSpPr>
        <p:spPr>
          <a:xfrm>
            <a:off x="9419638" y="1718587"/>
            <a:ext cx="1138453" cy="830997"/>
          </a:xfrm>
          <a:prstGeom prst="rect">
            <a:avLst/>
          </a:prstGeom>
          <a:noFill/>
        </p:spPr>
        <p:txBody>
          <a:bodyPr wrap="none" rtlCol="0">
            <a:spAutoFit/>
          </a:bodyPr>
          <a:lstStyle/>
          <a:p>
            <a:r>
              <a:rPr lang="tr-TR" sz="2400" dirty="0" smtClean="0"/>
              <a:t>Sütun 2</a:t>
            </a:r>
          </a:p>
          <a:p>
            <a:r>
              <a:rPr lang="tr-TR" sz="2400" dirty="0" smtClean="0"/>
              <a:t>j=2  </a:t>
            </a:r>
            <a:endParaRPr lang="tr-TR" sz="2400" dirty="0"/>
          </a:p>
        </p:txBody>
      </p:sp>
    </p:spTree>
    <p:extLst>
      <p:ext uri="{BB962C8B-B14F-4D97-AF65-F5344CB8AC3E}">
        <p14:creationId xmlns:p14="http://schemas.microsoft.com/office/powerpoint/2010/main" val="2927505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51716" y="2044094"/>
            <a:ext cx="11457845" cy="4093428"/>
          </a:xfrm>
          <a:prstGeom prst="rect">
            <a:avLst/>
          </a:prstGeom>
        </p:spPr>
        <p:txBody>
          <a:bodyPr wrap="square">
            <a:spAutoFit/>
          </a:bodyPr>
          <a:lstStyle/>
          <a:p>
            <a:pPr marL="342900" indent="-342900" algn="just">
              <a:buFont typeface="Wingdings" panose="05000000000000000000" pitchFamily="2" charset="2"/>
              <a:buChar char="v"/>
            </a:pPr>
            <a:r>
              <a:rPr lang="tr-TR" sz="2000" dirty="0" smtClean="0">
                <a:latin typeface="Garamond" panose="02020404030301010803" pitchFamily="18" charset="0"/>
              </a:rPr>
              <a:t>Oluşturduğumuz tablodaki bilgileri [3][3] boyutlarındaki iki boyutlu bir dizide saklayabiliriz. Burada değerler belirli olduğu için diziyi deklare ederken, aynı zamanda yukarıdaki gibi, dizinin elemanlarına değer atamasını da yaparız. </a:t>
            </a:r>
            <a:r>
              <a:rPr lang="tr-TR" sz="2000" dirty="0" smtClean="0">
                <a:latin typeface="Garamond" panose="02020404030301010803" pitchFamily="18" charset="0"/>
              </a:rPr>
              <a:t>Bu tek boyutlu dizilerde de böyleydi. Burada </a:t>
            </a:r>
            <a:r>
              <a:rPr lang="tr-TR" sz="2000" dirty="0" err="1" smtClean="0">
                <a:latin typeface="Garamond" panose="02020404030301010803" pitchFamily="18" charset="0"/>
              </a:rPr>
              <a:t>sehirDizi</a:t>
            </a:r>
            <a:r>
              <a:rPr lang="tr-TR" sz="2000" dirty="0" smtClean="0">
                <a:latin typeface="Garamond" panose="02020404030301010803" pitchFamily="18" charset="0"/>
              </a:rPr>
              <a:t> de tek boyutlu bir dizidir.</a:t>
            </a:r>
          </a:p>
          <a:p>
            <a:pPr marL="342900" indent="-342900" algn="just">
              <a:buFont typeface="Wingdings" panose="05000000000000000000" pitchFamily="2" charset="2"/>
              <a:buChar char="v"/>
            </a:pPr>
            <a:r>
              <a:rPr lang="tr-TR" sz="2000" dirty="0" smtClean="0">
                <a:latin typeface="Garamond" panose="02020404030301010803" pitchFamily="18" charset="0"/>
              </a:rPr>
              <a:t>Hatırlatmak açısından; önce deklarasyon sonra değer ataması yapmak isteseydik </a:t>
            </a:r>
          </a:p>
          <a:p>
            <a:pPr marL="342900" indent="-342900" algn="just">
              <a:buFont typeface="Wingdings" panose="05000000000000000000" pitchFamily="2" charset="2"/>
              <a:buChar char="v"/>
            </a:pPr>
            <a:endParaRPr lang="tr-TR" sz="2000" dirty="0" smtClean="0">
              <a:latin typeface="Garamond" panose="02020404030301010803" pitchFamily="18" charset="0"/>
            </a:endParaRPr>
          </a:p>
          <a:p>
            <a:pPr algn="just"/>
            <a:r>
              <a:rPr lang="tr-TR" sz="2000" dirty="0" err="1" smtClean="0">
                <a:latin typeface="Consolas" panose="020B0609020204030204" pitchFamily="49" charset="0"/>
              </a:rPr>
              <a:t>int</a:t>
            </a:r>
            <a:r>
              <a:rPr lang="tr-TR" sz="2000" dirty="0" smtClean="0">
                <a:latin typeface="Consolas" panose="020B0609020204030204" pitchFamily="49" charset="0"/>
              </a:rPr>
              <a:t>[] </a:t>
            </a:r>
            <a:r>
              <a:rPr lang="tr-TR" sz="2000" dirty="0" err="1" smtClean="0">
                <a:latin typeface="Consolas" panose="020B0609020204030204" pitchFamily="49" charset="0"/>
              </a:rPr>
              <a:t>sehirDizi</a:t>
            </a:r>
            <a:r>
              <a:rPr lang="tr-TR" sz="2000" dirty="0" smtClean="0">
                <a:latin typeface="Consolas" panose="020B0609020204030204" pitchFamily="49" charset="0"/>
              </a:rPr>
              <a:t>= </a:t>
            </a:r>
            <a:r>
              <a:rPr lang="tr-TR" sz="2000" dirty="0" err="1" smtClean="0">
                <a:latin typeface="Consolas" panose="020B0609020204030204" pitchFamily="49" charset="0"/>
              </a:rPr>
              <a:t>int</a:t>
            </a:r>
            <a:r>
              <a:rPr lang="tr-TR" sz="2000" dirty="0" smtClean="0">
                <a:latin typeface="Consolas" panose="020B0609020204030204" pitchFamily="49" charset="0"/>
              </a:rPr>
              <a:t>[3];		   </a:t>
            </a:r>
            <a:r>
              <a:rPr lang="tr-TR" sz="2000" dirty="0" err="1" smtClean="0">
                <a:latin typeface="Consolas" panose="020B0609020204030204" pitchFamily="49" charset="0"/>
              </a:rPr>
              <a:t>int</a:t>
            </a:r>
            <a:r>
              <a:rPr lang="tr-TR" sz="2000" dirty="0" smtClean="0">
                <a:latin typeface="Consolas" panose="020B0609020204030204" pitchFamily="49" charset="0"/>
              </a:rPr>
              <a:t>[][] </a:t>
            </a:r>
            <a:r>
              <a:rPr lang="tr-TR" sz="2000" dirty="0" err="1" smtClean="0">
                <a:latin typeface="Consolas" panose="020B0609020204030204" pitchFamily="49" charset="0"/>
              </a:rPr>
              <a:t>fiyatDizi</a:t>
            </a:r>
            <a:r>
              <a:rPr lang="tr-TR" sz="2000" dirty="0">
                <a:latin typeface="Consolas" panose="020B0609020204030204" pitchFamily="49" charset="0"/>
              </a:rPr>
              <a:t>= </a:t>
            </a:r>
            <a:r>
              <a:rPr lang="tr-TR" sz="2000" dirty="0" err="1">
                <a:latin typeface="Consolas" panose="020B0609020204030204" pitchFamily="49" charset="0"/>
              </a:rPr>
              <a:t>int</a:t>
            </a:r>
            <a:r>
              <a:rPr lang="tr-TR" sz="2000" dirty="0">
                <a:latin typeface="Consolas" panose="020B0609020204030204" pitchFamily="49" charset="0"/>
              </a:rPr>
              <a:t>[3</a:t>
            </a:r>
            <a:r>
              <a:rPr lang="tr-TR" sz="2000" dirty="0" smtClean="0">
                <a:latin typeface="Consolas" panose="020B0609020204030204" pitchFamily="49" charset="0"/>
              </a:rPr>
              <a:t>][3];</a:t>
            </a:r>
          </a:p>
          <a:p>
            <a:pPr algn="just"/>
            <a:r>
              <a:rPr lang="tr-TR" sz="2000" dirty="0" err="1" smtClean="0">
                <a:latin typeface="Consolas" panose="020B0609020204030204" pitchFamily="49" charset="0"/>
              </a:rPr>
              <a:t>sehirDizi</a:t>
            </a:r>
            <a:r>
              <a:rPr lang="tr-TR" sz="2000" dirty="0" smtClean="0">
                <a:latin typeface="Consolas" panose="020B0609020204030204" pitchFamily="49" charset="0"/>
              </a:rPr>
              <a:t>[0]= </a:t>
            </a:r>
            <a:r>
              <a:rPr lang="tr-TR" sz="2000" dirty="0" smtClean="0">
                <a:latin typeface="Arial" panose="020B0604020202020204" pitchFamily="34" charset="0"/>
                <a:cs typeface="Arial" panose="020B0604020202020204" pitchFamily="34" charset="0"/>
              </a:rPr>
              <a:t>‘’Ankara’’;			         </a:t>
            </a:r>
            <a:r>
              <a:rPr lang="tr-TR" sz="2000" dirty="0" err="1" smtClean="0">
                <a:latin typeface="Arial" panose="020B0604020202020204" pitchFamily="34" charset="0"/>
                <a:cs typeface="Arial" panose="020B0604020202020204" pitchFamily="34" charset="0"/>
              </a:rPr>
              <a:t>fiyatDizi</a:t>
            </a:r>
            <a:r>
              <a:rPr lang="tr-TR" sz="2000" dirty="0" smtClean="0">
                <a:latin typeface="Arial" panose="020B0604020202020204" pitchFamily="34" charset="0"/>
                <a:cs typeface="Arial" panose="020B0604020202020204" pitchFamily="34" charset="0"/>
              </a:rPr>
              <a:t>[0][0]=0</a:t>
            </a:r>
          </a:p>
          <a:p>
            <a:pPr algn="just"/>
            <a:r>
              <a:rPr lang="tr-TR" sz="2000" dirty="0" err="1" smtClean="0">
                <a:latin typeface="Consolas" panose="020B0609020204030204" pitchFamily="49" charset="0"/>
              </a:rPr>
              <a:t>sehirDizi</a:t>
            </a:r>
            <a:r>
              <a:rPr lang="tr-TR" sz="2000" dirty="0" smtClean="0">
                <a:latin typeface="Consolas" panose="020B0609020204030204" pitchFamily="49" charset="0"/>
              </a:rPr>
              <a:t>[1]= </a:t>
            </a:r>
            <a:r>
              <a:rPr lang="tr-TR" sz="2000" dirty="0" smtClean="0">
                <a:latin typeface="Arial" panose="020B0604020202020204" pitchFamily="34" charset="0"/>
                <a:cs typeface="Arial" panose="020B0604020202020204" pitchFamily="34" charset="0"/>
              </a:rPr>
              <a:t>‘İstanbul’’; 			         </a:t>
            </a:r>
            <a:r>
              <a:rPr lang="tr-TR" sz="2000" dirty="0" err="1" smtClean="0">
                <a:latin typeface="Arial" panose="020B0604020202020204" pitchFamily="34" charset="0"/>
                <a:cs typeface="Arial" panose="020B0604020202020204" pitchFamily="34" charset="0"/>
              </a:rPr>
              <a:t>fiyatDizi</a:t>
            </a:r>
            <a:r>
              <a:rPr lang="tr-TR" sz="2000" dirty="0" smtClean="0">
                <a:latin typeface="Arial" panose="020B0604020202020204" pitchFamily="34" charset="0"/>
                <a:cs typeface="Arial" panose="020B0604020202020204" pitchFamily="34" charset="0"/>
              </a:rPr>
              <a:t>[0][1]=80</a:t>
            </a:r>
            <a:endParaRPr lang="tr-TR" sz="2000" dirty="0">
              <a:latin typeface="Arial" panose="020B0604020202020204" pitchFamily="34" charset="0"/>
              <a:cs typeface="Arial" panose="020B0604020202020204" pitchFamily="34" charset="0"/>
            </a:endParaRPr>
          </a:p>
          <a:p>
            <a:pPr algn="just"/>
            <a:r>
              <a:rPr lang="tr-TR" sz="2000" dirty="0" err="1" smtClean="0">
                <a:latin typeface="Consolas" panose="020B0609020204030204" pitchFamily="49" charset="0"/>
              </a:rPr>
              <a:t>sehirDizi</a:t>
            </a:r>
            <a:r>
              <a:rPr lang="tr-TR" sz="2000" dirty="0" smtClean="0">
                <a:latin typeface="Consolas" panose="020B0609020204030204" pitchFamily="49" charset="0"/>
              </a:rPr>
              <a:t>[2]= </a:t>
            </a:r>
            <a:r>
              <a:rPr lang="tr-TR" sz="2000" dirty="0" smtClean="0">
                <a:latin typeface="Arial" panose="020B0604020202020204" pitchFamily="34" charset="0"/>
                <a:cs typeface="Arial" panose="020B0604020202020204" pitchFamily="34" charset="0"/>
              </a:rPr>
              <a:t>‘’İzmir’’;			         </a:t>
            </a:r>
            <a:r>
              <a:rPr lang="tr-TR" sz="2000" dirty="0" err="1">
                <a:latin typeface="Arial" panose="020B0604020202020204" pitchFamily="34" charset="0"/>
                <a:cs typeface="Arial" panose="020B0604020202020204" pitchFamily="34" charset="0"/>
              </a:rPr>
              <a:t>fiyatDizi</a:t>
            </a:r>
            <a:r>
              <a:rPr lang="tr-TR" sz="2000" dirty="0">
                <a:latin typeface="Arial" panose="020B0604020202020204" pitchFamily="34" charset="0"/>
                <a:cs typeface="Arial" panose="020B0604020202020204" pitchFamily="34" charset="0"/>
              </a:rPr>
              <a:t>[0</a:t>
            </a:r>
            <a:r>
              <a:rPr lang="tr-TR" sz="2000" dirty="0" smtClean="0">
                <a:latin typeface="Arial" panose="020B0604020202020204" pitchFamily="34" charset="0"/>
                <a:cs typeface="Arial" panose="020B0604020202020204" pitchFamily="34" charset="0"/>
              </a:rPr>
              <a:t>][2]=120</a:t>
            </a:r>
            <a:endParaRPr lang="tr-TR" sz="2000" dirty="0">
              <a:latin typeface="Arial" panose="020B0604020202020204" pitchFamily="34" charset="0"/>
              <a:cs typeface="Arial" panose="020B0604020202020204" pitchFamily="34" charset="0"/>
            </a:endParaRPr>
          </a:p>
          <a:p>
            <a:pPr algn="just"/>
            <a:endParaRPr lang="tr-TR" sz="2000" dirty="0" smtClean="0">
              <a:latin typeface="Arial" panose="020B0604020202020204" pitchFamily="34" charset="0"/>
              <a:cs typeface="Arial" panose="020B0604020202020204" pitchFamily="34" charset="0"/>
            </a:endParaRPr>
          </a:p>
          <a:p>
            <a:pPr algn="just"/>
            <a:endParaRPr lang="tr-TR" sz="2000" dirty="0">
              <a:latin typeface="Arial" panose="020B0604020202020204" pitchFamily="34" charset="0"/>
              <a:cs typeface="Arial" panose="020B0604020202020204" pitchFamily="34" charset="0"/>
            </a:endParaRPr>
          </a:p>
          <a:p>
            <a:pPr algn="just"/>
            <a:r>
              <a:rPr lang="tr-TR" sz="2000" dirty="0">
                <a:latin typeface="Garamond" panose="02020404030301010803" pitchFamily="18" charset="0"/>
              </a:rPr>
              <a:t>biçiminde yapardık. </a:t>
            </a:r>
            <a:r>
              <a:rPr lang="tr-TR" sz="2000" dirty="0" smtClean="0">
                <a:latin typeface="Garamond" panose="02020404030301010803" pitchFamily="18" charset="0"/>
              </a:rPr>
              <a:t>Böyle bir değer atamasını kullanıcıdan ya da değerleri dosyadan okuyorsak kullanırız. </a:t>
            </a:r>
            <a:endParaRPr lang="tr-TR" sz="2000" dirty="0">
              <a:latin typeface="Garamond" panose="02020404030301010803" pitchFamily="18" charset="0"/>
            </a:endParaRPr>
          </a:p>
          <a:p>
            <a:pPr algn="just"/>
            <a:endParaRPr lang="tr-TR" sz="2000" dirty="0">
              <a:latin typeface="Consolas" panose="020B0609020204030204" pitchFamily="49" charset="0"/>
            </a:endParaRPr>
          </a:p>
        </p:txBody>
      </p:sp>
      <p:pic>
        <p:nvPicPr>
          <p:cNvPr id="3" name="Resim 2"/>
          <p:cNvPicPr>
            <a:picLocks noChangeAspect="1"/>
          </p:cNvPicPr>
          <p:nvPr/>
        </p:nvPicPr>
        <p:blipFill>
          <a:blip r:embed="rId2"/>
          <a:stretch>
            <a:fillRect/>
          </a:stretch>
        </p:blipFill>
        <p:spPr>
          <a:xfrm>
            <a:off x="2183997" y="124120"/>
            <a:ext cx="7983064" cy="1695687"/>
          </a:xfrm>
          <a:prstGeom prst="rect">
            <a:avLst/>
          </a:prstGeom>
        </p:spPr>
      </p:pic>
    </p:spTree>
    <p:extLst>
      <p:ext uri="{BB962C8B-B14F-4D97-AF65-F5344CB8AC3E}">
        <p14:creationId xmlns:p14="http://schemas.microsoft.com/office/powerpoint/2010/main" val="3716989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948906" y="1685320"/>
            <a:ext cx="9406499" cy="5086415"/>
          </a:xfrm>
          <a:prstGeom prst="rect">
            <a:avLst/>
          </a:prstGeom>
        </p:spPr>
      </p:pic>
      <p:sp>
        <p:nvSpPr>
          <p:cNvPr id="3" name="Dikdörtgen 2"/>
          <p:cNvSpPr/>
          <p:nvPr/>
        </p:nvSpPr>
        <p:spPr>
          <a:xfrm>
            <a:off x="420729" y="250944"/>
            <a:ext cx="11257472" cy="1323439"/>
          </a:xfrm>
          <a:prstGeom prst="rect">
            <a:avLst/>
          </a:prstGeom>
        </p:spPr>
        <p:txBody>
          <a:bodyPr wrap="square">
            <a:spAutoFit/>
          </a:bodyPr>
          <a:lstStyle/>
          <a:p>
            <a:pPr marL="342900" indent="-342900" algn="just">
              <a:buFont typeface="Wingdings" panose="05000000000000000000" pitchFamily="2" charset="2"/>
              <a:buChar char="v"/>
            </a:pPr>
            <a:r>
              <a:rPr lang="tr-TR" sz="2000" dirty="0" smtClean="0">
                <a:latin typeface="Garamond" panose="02020404030301010803" pitchFamily="18" charset="0"/>
              </a:rPr>
              <a:t>Şimdi </a:t>
            </a:r>
            <a:r>
              <a:rPr lang="tr-TR" sz="2000" dirty="0" err="1" smtClean="0">
                <a:latin typeface="Garamond" panose="02020404030301010803" pitchFamily="18" charset="0"/>
              </a:rPr>
              <a:t>spinner’ları</a:t>
            </a:r>
            <a:r>
              <a:rPr lang="tr-TR" sz="2000" dirty="0" smtClean="0">
                <a:latin typeface="Garamond" panose="02020404030301010803" pitchFamily="18" charset="0"/>
              </a:rPr>
              <a:t> ve </a:t>
            </a:r>
            <a:r>
              <a:rPr lang="tr-TR" sz="2000" dirty="0" err="1" smtClean="0">
                <a:latin typeface="Garamond" panose="02020404030301010803" pitchFamily="18" charset="0"/>
              </a:rPr>
              <a:t>TextView’i</a:t>
            </a:r>
            <a:r>
              <a:rPr lang="tr-TR" sz="2000" dirty="0" smtClean="0">
                <a:latin typeface="Garamond" panose="02020404030301010803" pitchFamily="18" charset="0"/>
              </a:rPr>
              <a:t> </a:t>
            </a:r>
            <a:r>
              <a:rPr lang="tr-TR" sz="2000" dirty="0" err="1" smtClean="0">
                <a:latin typeface="Garamond" panose="02020404030301010803" pitchFamily="18" charset="0"/>
              </a:rPr>
              <a:t>id’si</a:t>
            </a:r>
            <a:r>
              <a:rPr lang="tr-TR" sz="2000" dirty="0" smtClean="0">
                <a:latin typeface="Garamond" panose="02020404030301010803" pitchFamily="18" charset="0"/>
              </a:rPr>
              <a:t> ile tanıtalım. </a:t>
            </a:r>
            <a:r>
              <a:rPr lang="tr-TR" sz="2000" dirty="0" err="1" smtClean="0">
                <a:latin typeface="Garamond" panose="02020404030301010803" pitchFamily="18" charset="0"/>
              </a:rPr>
              <a:t>Spinner’ları</a:t>
            </a:r>
            <a:r>
              <a:rPr lang="tr-TR" sz="2000" dirty="0" smtClean="0">
                <a:latin typeface="Garamond" panose="02020404030301010803" pitchFamily="18" charset="0"/>
              </a:rPr>
              <a:t>  </a:t>
            </a:r>
            <a:r>
              <a:rPr lang="tr-TR" sz="2000" dirty="0" err="1" smtClean="0">
                <a:latin typeface="Garamond" panose="02020404030301010803" pitchFamily="18" charset="0"/>
              </a:rPr>
              <a:t>sehirDizi</a:t>
            </a:r>
            <a:r>
              <a:rPr lang="tr-TR" sz="2000" dirty="0" err="1" smtClean="0">
                <a:latin typeface="Garamond" panose="02020404030301010803" pitchFamily="18" charset="0"/>
              </a:rPr>
              <a:t>’si</a:t>
            </a:r>
            <a:r>
              <a:rPr lang="tr-TR" sz="2000" dirty="0" smtClean="0">
                <a:latin typeface="Garamond" panose="02020404030301010803" pitchFamily="18" charset="0"/>
              </a:rPr>
              <a:t> ile doldurmak için standart adaptöre ihtiyacımız olacak.</a:t>
            </a:r>
          </a:p>
          <a:p>
            <a:pPr marL="342900" indent="-342900" algn="just">
              <a:buFont typeface="Wingdings" panose="05000000000000000000" pitchFamily="2" charset="2"/>
              <a:buChar char="v"/>
            </a:pPr>
            <a:r>
              <a:rPr lang="tr-TR" sz="2000" dirty="0" smtClean="0">
                <a:latin typeface="Garamond" panose="02020404030301010803" pitchFamily="18" charset="0"/>
              </a:rPr>
              <a:t> Bu adaptörü oluşturup </a:t>
            </a:r>
            <a:r>
              <a:rPr lang="tr-TR" sz="2000" dirty="0" err="1" smtClean="0">
                <a:latin typeface="Garamond" panose="02020404030301010803" pitchFamily="18" charset="0"/>
              </a:rPr>
              <a:t>spinner’lara</a:t>
            </a:r>
            <a:r>
              <a:rPr lang="tr-TR" sz="2000" dirty="0" smtClean="0">
                <a:latin typeface="Garamond" panose="02020404030301010803" pitchFamily="18" charset="0"/>
              </a:rPr>
              <a:t> atayalım.(adaptörde son parametre çoğunlukla </a:t>
            </a:r>
            <a:r>
              <a:rPr lang="tr-TR" sz="2000" dirty="0" err="1" smtClean="0">
                <a:latin typeface="Garamond" panose="02020404030301010803" pitchFamily="18" charset="0"/>
              </a:rPr>
              <a:t>ArrayList</a:t>
            </a:r>
            <a:r>
              <a:rPr lang="tr-TR" sz="2000" dirty="0" smtClean="0">
                <a:latin typeface="Garamond" panose="02020404030301010803" pitchFamily="18" charset="0"/>
              </a:rPr>
              <a:t> kullanıyorduk, ancak buradaki gibi </a:t>
            </a:r>
            <a:r>
              <a:rPr lang="tr-TR" sz="2000" dirty="0" err="1" smtClean="0">
                <a:latin typeface="Garamond" panose="02020404030301010803" pitchFamily="18" charset="0"/>
              </a:rPr>
              <a:t>array</a:t>
            </a:r>
            <a:r>
              <a:rPr lang="tr-TR" sz="2000" dirty="0" smtClean="0">
                <a:latin typeface="Garamond" panose="02020404030301010803" pitchFamily="18" charset="0"/>
              </a:rPr>
              <a:t> yani dizi de olabilir.)</a:t>
            </a:r>
            <a:endParaRPr lang="tr-TR" sz="2000" dirty="0">
              <a:latin typeface="Garamond" panose="02020404030301010803" pitchFamily="18" charset="0"/>
            </a:endParaRPr>
          </a:p>
        </p:txBody>
      </p:sp>
    </p:spTree>
    <p:extLst>
      <p:ext uri="{BB962C8B-B14F-4D97-AF65-F5344CB8AC3E}">
        <p14:creationId xmlns:p14="http://schemas.microsoft.com/office/powerpoint/2010/main" val="2226406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7528459" y="1475117"/>
            <a:ext cx="3399597" cy="4833161"/>
          </a:xfrm>
          <a:prstGeom prst="rect">
            <a:avLst/>
          </a:prstGeom>
        </p:spPr>
      </p:pic>
      <p:pic>
        <p:nvPicPr>
          <p:cNvPr id="3" name="Resim 2"/>
          <p:cNvPicPr>
            <a:picLocks noChangeAspect="1"/>
          </p:cNvPicPr>
          <p:nvPr/>
        </p:nvPicPr>
        <p:blipFill>
          <a:blip r:embed="rId3"/>
          <a:stretch>
            <a:fillRect/>
          </a:stretch>
        </p:blipFill>
        <p:spPr>
          <a:xfrm>
            <a:off x="1399902" y="1475118"/>
            <a:ext cx="3440269" cy="4833160"/>
          </a:xfrm>
          <a:prstGeom prst="rect">
            <a:avLst/>
          </a:prstGeom>
        </p:spPr>
      </p:pic>
      <p:sp>
        <p:nvSpPr>
          <p:cNvPr id="4" name="Dikdörtgen 3"/>
          <p:cNvSpPr/>
          <p:nvPr/>
        </p:nvSpPr>
        <p:spPr>
          <a:xfrm>
            <a:off x="420729" y="250944"/>
            <a:ext cx="11257472" cy="1015663"/>
          </a:xfrm>
          <a:prstGeom prst="rect">
            <a:avLst/>
          </a:prstGeom>
        </p:spPr>
        <p:txBody>
          <a:bodyPr wrap="square">
            <a:spAutoFit/>
          </a:bodyPr>
          <a:lstStyle/>
          <a:p>
            <a:pPr marL="342900" indent="-342900" algn="just">
              <a:buFont typeface="Wingdings" panose="05000000000000000000" pitchFamily="2" charset="2"/>
              <a:buChar char="v"/>
            </a:pPr>
            <a:r>
              <a:rPr lang="tr-TR" sz="2000" dirty="0" smtClean="0">
                <a:latin typeface="Garamond" panose="02020404030301010803" pitchFamily="18" charset="0"/>
              </a:rPr>
              <a:t>Bu haliyle </a:t>
            </a:r>
            <a:r>
              <a:rPr lang="tr-TR" sz="2000" dirty="0" err="1" smtClean="0">
                <a:latin typeface="Garamond" panose="02020404030301010803" pitchFamily="18" charset="0"/>
              </a:rPr>
              <a:t>spinner’lar</a:t>
            </a:r>
            <a:r>
              <a:rPr lang="tr-TR" sz="2000" dirty="0" smtClean="0">
                <a:latin typeface="Garamond" panose="02020404030301010803" pitchFamily="18" charset="0"/>
              </a:rPr>
              <a:t> doldurulmuş oldu. Ancak </a:t>
            </a:r>
            <a:r>
              <a:rPr lang="tr-TR" sz="2000" dirty="0" err="1" smtClean="0">
                <a:latin typeface="Garamond" panose="02020404030301010803" pitchFamily="18" charset="0"/>
              </a:rPr>
              <a:t>spinner’daki</a:t>
            </a:r>
            <a:r>
              <a:rPr lang="tr-TR" sz="2000" dirty="0" smtClean="0">
                <a:latin typeface="Garamond" panose="02020404030301010803" pitchFamily="18" charset="0"/>
              </a:rPr>
              <a:t> seçimlerin program akışına bir etkisi yok.</a:t>
            </a:r>
          </a:p>
          <a:p>
            <a:pPr marL="342900" indent="-342900" algn="just">
              <a:buFont typeface="Wingdings" panose="05000000000000000000" pitchFamily="2" charset="2"/>
              <a:buChar char="v"/>
            </a:pPr>
            <a:endParaRPr lang="tr-TR" sz="2000" dirty="0" smtClean="0">
              <a:latin typeface="Garamond" panose="02020404030301010803" pitchFamily="18" charset="0"/>
            </a:endParaRPr>
          </a:p>
          <a:p>
            <a:pPr marL="342900" indent="-342900" algn="just">
              <a:buFont typeface="Wingdings" panose="05000000000000000000" pitchFamily="2" charset="2"/>
              <a:buChar char="v"/>
            </a:pPr>
            <a:r>
              <a:rPr lang="tr-TR" sz="2000" dirty="0" err="1">
                <a:latin typeface="Garamond" panose="02020404030301010803" pitchFamily="18" charset="0"/>
              </a:rPr>
              <a:t>spinner’lardan</a:t>
            </a:r>
            <a:r>
              <a:rPr lang="tr-TR" sz="2000" dirty="0">
                <a:latin typeface="Garamond" panose="02020404030301010803" pitchFamily="18" charset="0"/>
              </a:rPr>
              <a:t> seçim yapıldığında hangi elemanın seçildiğini </a:t>
            </a:r>
            <a:r>
              <a:rPr lang="tr-TR" sz="2000" dirty="0" smtClean="0">
                <a:latin typeface="Garamond" panose="02020404030301010803" pitchFamily="18" charset="0"/>
              </a:rPr>
              <a:t> dinleyiciler atayarak </a:t>
            </a:r>
            <a:r>
              <a:rPr lang="tr-TR" sz="2000" dirty="0">
                <a:latin typeface="Garamond" panose="02020404030301010803" pitchFamily="18" charset="0"/>
              </a:rPr>
              <a:t>öğrenebiliriz. </a:t>
            </a:r>
            <a:endParaRPr lang="tr-TR" sz="2000" dirty="0">
              <a:latin typeface="Garamond" panose="02020404030301010803" pitchFamily="18" charset="0"/>
            </a:endParaRPr>
          </a:p>
        </p:txBody>
      </p:sp>
    </p:spTree>
    <p:extLst>
      <p:ext uri="{BB962C8B-B14F-4D97-AF65-F5344CB8AC3E}">
        <p14:creationId xmlns:p14="http://schemas.microsoft.com/office/powerpoint/2010/main" val="653335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420729" y="250944"/>
            <a:ext cx="11257472" cy="707886"/>
          </a:xfrm>
          <a:prstGeom prst="rect">
            <a:avLst/>
          </a:prstGeom>
        </p:spPr>
        <p:txBody>
          <a:bodyPr wrap="square">
            <a:spAutoFit/>
          </a:bodyPr>
          <a:lstStyle/>
          <a:p>
            <a:pPr marL="342900" indent="-342900" algn="just">
              <a:buFont typeface="Wingdings" panose="05000000000000000000" pitchFamily="2" charset="2"/>
              <a:buChar char="v"/>
            </a:pPr>
            <a:r>
              <a:rPr lang="tr-TR" sz="2000" dirty="0" smtClean="0">
                <a:latin typeface="Garamond" panose="02020404030301010803" pitchFamily="18" charset="0"/>
              </a:rPr>
              <a:t>Yapılan </a:t>
            </a:r>
            <a:r>
              <a:rPr lang="tr-TR" sz="2000" dirty="0">
                <a:latin typeface="Garamond" panose="02020404030301010803" pitchFamily="18" charset="0"/>
              </a:rPr>
              <a:t>seçimlere göre fiyat dizisinden bir değer </a:t>
            </a:r>
            <a:r>
              <a:rPr lang="tr-TR" sz="2000" dirty="0" smtClean="0">
                <a:latin typeface="Garamond" panose="02020404030301010803" pitchFamily="18" charset="0"/>
              </a:rPr>
              <a:t>bulup yazdırabiliriz.  Bunun detayları için ders videosunu inceleyebilirsiniz.</a:t>
            </a:r>
            <a:endParaRPr lang="tr-TR" sz="2000" dirty="0">
              <a:latin typeface="Garamond" panose="02020404030301010803" pitchFamily="18" charset="0"/>
            </a:endParaRPr>
          </a:p>
        </p:txBody>
      </p:sp>
      <p:pic>
        <p:nvPicPr>
          <p:cNvPr id="6" name="Resim 5"/>
          <p:cNvPicPr>
            <a:picLocks noChangeAspect="1"/>
          </p:cNvPicPr>
          <p:nvPr/>
        </p:nvPicPr>
        <p:blipFill>
          <a:blip r:embed="rId2"/>
          <a:stretch>
            <a:fillRect/>
          </a:stretch>
        </p:blipFill>
        <p:spPr>
          <a:xfrm>
            <a:off x="957531" y="1324464"/>
            <a:ext cx="9574721" cy="5044745"/>
          </a:xfrm>
          <a:prstGeom prst="rect">
            <a:avLst/>
          </a:prstGeom>
        </p:spPr>
      </p:pic>
    </p:spTree>
    <p:extLst>
      <p:ext uri="{BB962C8B-B14F-4D97-AF65-F5344CB8AC3E}">
        <p14:creationId xmlns:p14="http://schemas.microsoft.com/office/powerpoint/2010/main" val="217126177"/>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1806</TotalTime>
  <Words>441</Words>
  <Application>Microsoft Office PowerPoint</Application>
  <PresentationFormat>Geniş ekran</PresentationFormat>
  <Paragraphs>65</Paragraphs>
  <Slides>10</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10</vt:i4>
      </vt:variant>
    </vt:vector>
  </HeadingPairs>
  <TitlesOfParts>
    <vt:vector size="17" baseType="lpstr">
      <vt:lpstr>Arial</vt:lpstr>
      <vt:lpstr>Calibri</vt:lpstr>
      <vt:lpstr>Calibri Light</vt:lpstr>
      <vt:lpstr>Consolas</vt:lpstr>
      <vt:lpstr>Garamond</vt:lpstr>
      <vt:lpstr>Wingdings</vt:lpstr>
      <vt:lpstr>Office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Neo</dc:creator>
  <cp:lastModifiedBy>Neo</cp:lastModifiedBy>
  <cp:revision>17</cp:revision>
  <dcterms:created xsi:type="dcterms:W3CDTF">2020-03-30T16:47:21Z</dcterms:created>
  <dcterms:modified xsi:type="dcterms:W3CDTF">2020-04-08T22:49:53Z</dcterms:modified>
</cp:coreProperties>
</file>