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0" r:id="rId4"/>
    <p:sldId id="257" r:id="rId5"/>
    <p:sldId id="267" r:id="rId6"/>
    <p:sldId id="258" r:id="rId7"/>
    <p:sldId id="259" r:id="rId8"/>
    <p:sldId id="265" r:id="rId9"/>
    <p:sldId id="261" r:id="rId10"/>
    <p:sldId id="263" r:id="rId11"/>
    <p:sldId id="264" r:id="rId12"/>
    <p:sldId id="266" r:id="rId13"/>
    <p:sldId id="262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19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92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2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5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1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5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8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4211-1805-4E0C-A57F-86E2290BF186}" type="datetimeFigureOut">
              <a:rPr lang="tr-TR" smtClean="0"/>
              <a:t>13.03.2020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3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13" y="356277"/>
            <a:ext cx="3962953" cy="661127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87146" y="1450040"/>
            <a:ext cx="419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Uygulamanın son hali sağdaki gibi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029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22" y="1717951"/>
            <a:ext cx="2876951" cy="462979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95705" y="520309"/>
            <a:ext cx="1100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9-ListView için aşağıdaki değişkenleri tanımlayınız. Bu </a:t>
            </a:r>
            <a:r>
              <a:rPr lang="tr-TR" dirty="0" err="1" smtClean="0"/>
              <a:t>ListView</a:t>
            </a:r>
            <a:r>
              <a:rPr lang="tr-TR" dirty="0" smtClean="0"/>
              <a:t> sonraki adımda, </a:t>
            </a:r>
            <a:r>
              <a:rPr lang="tr-TR" dirty="0" err="1" smtClean="0"/>
              <a:t>spinner</a:t>
            </a:r>
            <a:r>
              <a:rPr lang="tr-TR" dirty="0" smtClean="0"/>
              <a:t>  ile ilişkilendirilecektir (Bu üç değişkeni </a:t>
            </a:r>
            <a:r>
              <a:rPr lang="tr-TR" dirty="0" err="1" smtClean="0"/>
              <a:t>spinner’ın</a:t>
            </a:r>
            <a:r>
              <a:rPr lang="tr-TR" dirty="0" smtClean="0"/>
              <a:t> dinleyicisinin </a:t>
            </a:r>
            <a:r>
              <a:rPr lang="tr-TR" dirty="0" err="1" smtClean="0"/>
              <a:t>onItemSelected</a:t>
            </a:r>
            <a:r>
              <a:rPr lang="tr-TR" dirty="0" smtClean="0"/>
              <a:t> metodunun içerisinde oluşturacaksınız. Sonraki </a:t>
            </a:r>
            <a:r>
              <a:rPr lang="tr-TR" dirty="0" err="1" smtClean="0"/>
              <a:t>slaytı</a:t>
            </a:r>
            <a:r>
              <a:rPr lang="tr-TR" dirty="0" smtClean="0"/>
              <a:t> inceleyiniz.)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5" y="2285468"/>
            <a:ext cx="5410955" cy="247684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95705" y="3778903"/>
            <a:ext cx="4901246" cy="706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2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58479" y="574943"/>
            <a:ext cx="110044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10-  </a:t>
            </a:r>
            <a:r>
              <a:rPr lang="tr-TR" dirty="0" err="1" smtClean="0"/>
              <a:t>spinner’a</a:t>
            </a:r>
            <a:r>
              <a:rPr lang="tr-TR" dirty="0" smtClean="0"/>
              <a:t> </a:t>
            </a:r>
            <a:r>
              <a:rPr lang="tr-TR" dirty="0" err="1" smtClean="0"/>
              <a:t>OnItemSelectedListener</a:t>
            </a:r>
            <a:r>
              <a:rPr lang="tr-TR" dirty="0" smtClean="0"/>
              <a:t> dinleyicisi atayınız. Bu dinleyicinin </a:t>
            </a:r>
            <a:r>
              <a:rPr lang="tr-TR" dirty="0" err="1" smtClean="0"/>
              <a:t>OnItemSelected</a:t>
            </a:r>
            <a:r>
              <a:rPr lang="tr-TR" dirty="0" smtClean="0"/>
              <a:t> metodunu </a:t>
            </a:r>
          </a:p>
          <a:p>
            <a:r>
              <a:rPr lang="tr-TR" dirty="0" smtClean="0"/>
              <a:t>hangi haftanın seçildiğini anlamak için kullanacağız. Bu </a:t>
            </a:r>
            <a:r>
              <a:rPr lang="tr-TR" dirty="0" err="1" smtClean="0"/>
              <a:t>position</a:t>
            </a:r>
            <a:r>
              <a:rPr lang="tr-TR" dirty="0" smtClean="0"/>
              <a:t> ile </a:t>
            </a:r>
            <a:r>
              <a:rPr lang="tr-TR" dirty="0" err="1" smtClean="0"/>
              <a:t>macJsonAyikla</a:t>
            </a:r>
            <a:r>
              <a:rPr lang="tr-TR" dirty="0" smtClean="0"/>
              <a:t> metodunu çağırıp</a:t>
            </a:r>
          </a:p>
          <a:p>
            <a:r>
              <a:rPr lang="tr-TR" dirty="0" err="1" smtClean="0"/>
              <a:t>Spinner’dan</a:t>
            </a:r>
            <a:r>
              <a:rPr lang="tr-TR" dirty="0" smtClean="0"/>
              <a:t> seçilen   haftanın  maçlarını ayıklayacağız. Henüz </a:t>
            </a:r>
            <a:r>
              <a:rPr lang="tr-TR" dirty="0" err="1" smtClean="0"/>
              <a:t>macJsonAyikla</a:t>
            </a:r>
            <a:r>
              <a:rPr lang="tr-TR" dirty="0" smtClean="0"/>
              <a:t> metodunuz olmadığı için altı</a:t>
            </a:r>
          </a:p>
          <a:p>
            <a:r>
              <a:rPr lang="tr-TR" dirty="0" smtClean="0"/>
              <a:t>kırmızı olup, hata verecektir(alt-</a:t>
            </a:r>
            <a:r>
              <a:rPr lang="tr-TR" dirty="0" err="1" smtClean="0"/>
              <a:t>enter’a</a:t>
            </a:r>
            <a:r>
              <a:rPr lang="tr-TR" dirty="0" smtClean="0"/>
              <a:t> basıp bu metodu oluşturunuz). </a:t>
            </a:r>
            <a:r>
              <a:rPr lang="tr-TR" dirty="0" err="1"/>
              <a:t>macJsonAyiklama’ya</a:t>
            </a:r>
            <a:r>
              <a:rPr lang="tr-TR" dirty="0"/>
              <a:t> ilişkin sonraki </a:t>
            </a:r>
            <a:r>
              <a:rPr lang="tr-TR" dirty="0" err="1"/>
              <a:t>slaytı</a:t>
            </a:r>
            <a:r>
              <a:rPr lang="tr-TR" dirty="0"/>
              <a:t> inceleyiniz!</a:t>
            </a:r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77" y="2446697"/>
            <a:ext cx="10468633" cy="2818478"/>
          </a:xfrm>
          <a:prstGeom prst="rect">
            <a:avLst/>
          </a:prstGeom>
        </p:spPr>
      </p:pic>
      <p:cxnSp>
        <p:nvCxnSpPr>
          <p:cNvPr id="6" name="Eğri Bağlayıcı 5"/>
          <p:cNvCxnSpPr/>
          <p:nvPr/>
        </p:nvCxnSpPr>
        <p:spPr>
          <a:xfrm rot="16200000" flipH="1">
            <a:off x="3768211" y="2116394"/>
            <a:ext cx="2020533" cy="117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0122" y="406183"/>
            <a:ext cx="95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11- Son adımda </a:t>
            </a:r>
            <a:r>
              <a:rPr lang="tr-TR" dirty="0" err="1" smtClean="0"/>
              <a:t>macJsonAyiklama</a:t>
            </a:r>
            <a:r>
              <a:rPr lang="tr-TR" dirty="0"/>
              <a:t> </a:t>
            </a:r>
            <a:r>
              <a:rPr lang="tr-TR" dirty="0" smtClean="0"/>
              <a:t>metodunu tamamlamanız gerekmektedir. Sonraki </a:t>
            </a:r>
            <a:r>
              <a:rPr lang="tr-TR" dirty="0" err="1" smtClean="0"/>
              <a:t>slaytı</a:t>
            </a:r>
            <a:r>
              <a:rPr lang="tr-TR" dirty="0" smtClean="0"/>
              <a:t> inceleyiniz.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7" y="1923690"/>
            <a:ext cx="6956716" cy="25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" y="39853"/>
            <a:ext cx="3200847" cy="680179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00996" y="2311879"/>
            <a:ext cx="1371600" cy="181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500995" y="3217653"/>
            <a:ext cx="1561382" cy="223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334219" y="3697857"/>
            <a:ext cx="692989" cy="15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334218" y="3954961"/>
            <a:ext cx="692989" cy="15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38757" y="501750"/>
            <a:ext cx="808295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Spinner</a:t>
            </a:r>
            <a:r>
              <a:rPr lang="tr-TR" dirty="0" smtClean="0"/>
              <a:t> ile </a:t>
            </a:r>
            <a:r>
              <a:rPr lang="tr-TR" sz="2400" b="1" dirty="0" smtClean="0"/>
              <a:t>seçilen hafta </a:t>
            </a:r>
            <a:r>
              <a:rPr lang="tr-TR" sz="2400" dirty="0" smtClean="0"/>
              <a:t>(</a:t>
            </a:r>
            <a:r>
              <a:rPr lang="tr-TR" sz="2400" b="1" dirty="0" err="1" smtClean="0">
                <a:solidFill>
                  <a:srgbClr val="FF0000"/>
                </a:solidFill>
              </a:rPr>
              <a:t>position</a:t>
            </a:r>
            <a:r>
              <a:rPr lang="tr-TR" sz="2400" dirty="0" smtClean="0"/>
              <a:t>)  </a:t>
            </a:r>
            <a:r>
              <a:rPr lang="tr-TR" b="1" dirty="0" err="1" smtClean="0"/>
              <a:t>rounds</a:t>
            </a:r>
            <a:r>
              <a:rPr lang="tr-TR" dirty="0" smtClean="0"/>
              <a:t> JSON dizisinin bir JSON objesine denk düşmektedir. </a:t>
            </a:r>
          </a:p>
          <a:p>
            <a:r>
              <a:rPr lang="tr-TR" dirty="0" smtClean="0"/>
              <a:t>Örneğin ilk hafta seçilmiş (</a:t>
            </a:r>
            <a:r>
              <a:rPr lang="tr-TR" dirty="0" err="1" smtClean="0"/>
              <a:t>position</a:t>
            </a:r>
            <a:r>
              <a:rPr lang="tr-TR" dirty="0" smtClean="0"/>
              <a:t> 0) olsun bu, </a:t>
            </a:r>
            <a:r>
              <a:rPr lang="tr-TR" dirty="0" err="1" smtClean="0"/>
              <a:t>rounds</a:t>
            </a:r>
            <a:r>
              <a:rPr lang="tr-TR" dirty="0" smtClean="0"/>
              <a:t> JSON dizisinin (</a:t>
            </a:r>
            <a:r>
              <a:rPr lang="tr-TR" dirty="0" err="1" smtClean="0"/>
              <a:t>roundsJO</a:t>
            </a:r>
            <a:r>
              <a:rPr lang="tr-TR" dirty="0" smtClean="0"/>
              <a:t> diyelim) yeşil çerçeve içine alınmış olan JSON objesi olacaktır. O halde,  </a:t>
            </a:r>
            <a:r>
              <a:rPr lang="tr-TR" dirty="0" err="1" smtClean="0"/>
              <a:t>roundsJO’nun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. elemanını elde etmemiz gerekir.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Sonra, seçilen haftayı temsil eden bu JSON objesinin içindeki  ‘</a:t>
            </a:r>
            <a:r>
              <a:rPr lang="tr-TR" b="1" dirty="0" smtClean="0"/>
              <a:t>’</a:t>
            </a:r>
            <a:r>
              <a:rPr lang="tr-TR" b="1" dirty="0" err="1" smtClean="0"/>
              <a:t>matches</a:t>
            </a:r>
            <a:r>
              <a:rPr lang="tr-TR" dirty="0" smtClean="0"/>
              <a:t>’’ anahtarı ile verilen JSON dizisini elde ediniz.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 dizinin mavi ile gösterilen elemanları olan JSON objelerinin her biri, bir karşılaşmayı temsil etmektedir. O halde </a:t>
            </a:r>
            <a:r>
              <a:rPr lang="tr-TR" dirty="0" err="1" smtClean="0"/>
              <a:t>matchesJA</a:t>
            </a:r>
            <a:r>
              <a:rPr lang="tr-TR" dirty="0"/>
              <a:t> </a:t>
            </a:r>
            <a:r>
              <a:rPr lang="tr-TR" dirty="0" smtClean="0"/>
              <a:t>için yazılacak bir döngü ile; </a:t>
            </a:r>
          </a:p>
          <a:p>
            <a:endParaRPr lang="tr-TR" dirty="0"/>
          </a:p>
          <a:p>
            <a:r>
              <a:rPr lang="tr-TR" dirty="0" smtClean="0"/>
              <a:t>  her  elemanının (</a:t>
            </a:r>
            <a:r>
              <a:rPr lang="tr-TR" dirty="0" err="1" smtClean="0"/>
              <a:t>matchJO</a:t>
            </a:r>
            <a:r>
              <a:rPr lang="tr-TR" dirty="0" smtClean="0"/>
              <a:t> diyelim) içindeki bilgileri bir </a:t>
            </a:r>
            <a:r>
              <a:rPr lang="tr-TR" dirty="0" err="1" smtClean="0"/>
              <a:t>Karsilasma</a:t>
            </a:r>
            <a:r>
              <a:rPr lang="tr-TR" dirty="0" smtClean="0"/>
              <a:t> nesnesi haline getirip bir listeye doldurmalısınız.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31321" y="690113"/>
            <a:ext cx="2941607" cy="55467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3411549" y="1318231"/>
            <a:ext cx="500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 flipV="1">
            <a:off x="1785671" y="1293964"/>
            <a:ext cx="2125419" cy="8471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815195" y="1180209"/>
            <a:ext cx="970474" cy="1568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1078301" y="1388853"/>
            <a:ext cx="535289" cy="204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1078300" y="4131442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1066572" y="5482730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1091014" y="4598603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1066573" y="4821418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1066573" y="5041854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1078299" y="5267702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091014" y="4371795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066571" y="5715960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79960" y="5963783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Düz Ok Bağlayıcısı 35"/>
          <p:cNvCxnSpPr>
            <a:endCxn id="5" idx="3"/>
          </p:cNvCxnSpPr>
          <p:nvPr/>
        </p:nvCxnSpPr>
        <p:spPr>
          <a:xfrm flipH="1" flipV="1">
            <a:off x="2872596" y="2402457"/>
            <a:ext cx="1038494" cy="155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 flipH="1" flipV="1">
            <a:off x="3005044" y="3416747"/>
            <a:ext cx="906046" cy="53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 flipH="1" flipV="1">
            <a:off x="2027210" y="3746725"/>
            <a:ext cx="1883880" cy="28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 flipH="1" flipV="1">
            <a:off x="2027210" y="3954961"/>
            <a:ext cx="1883880" cy="15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Dikdörtgen 20"/>
          <p:cNvSpPr/>
          <p:nvPr/>
        </p:nvSpPr>
        <p:spPr>
          <a:xfrm>
            <a:off x="3661714" y="2532683"/>
            <a:ext cx="8465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kokJO</a:t>
            </a:r>
            <a:r>
              <a:rPr lang="tr-TR" sz="1400" dirty="0"/>
              <a:t>: </a:t>
            </a:r>
            <a:r>
              <a:rPr lang="tr-TR" sz="1400" dirty="0" err="1"/>
              <a:t>JSONObject</a:t>
            </a:r>
            <a:r>
              <a:rPr lang="tr-TR" sz="1400" dirty="0">
                <a:sym typeface="Wingdings" panose="05000000000000000000" pitchFamily="2" charset="2"/>
              </a:rPr>
              <a:t>  </a:t>
            </a:r>
            <a:r>
              <a:rPr lang="tr-TR" sz="1400" dirty="0" err="1">
                <a:sym typeface="Wingdings" panose="05000000000000000000" pitchFamily="2" charset="2"/>
              </a:rPr>
              <a:t>roundsJA</a:t>
            </a:r>
            <a:r>
              <a:rPr lang="tr-TR" sz="1400" dirty="0">
                <a:sym typeface="Wingdings" panose="05000000000000000000" pitchFamily="2" charset="2"/>
              </a:rPr>
              <a:t>: </a:t>
            </a:r>
            <a:r>
              <a:rPr lang="tr-TR" sz="1400" dirty="0" err="1">
                <a:sym typeface="Wingdings" panose="05000000000000000000" pitchFamily="2" charset="2"/>
              </a:rPr>
              <a:t>JSONArray</a:t>
            </a:r>
            <a:r>
              <a:rPr lang="tr-TR" sz="1400" dirty="0">
                <a:sym typeface="Wingdings" panose="05000000000000000000" pitchFamily="2" charset="2"/>
              </a:rPr>
              <a:t>   </a:t>
            </a:r>
            <a:r>
              <a:rPr lang="tr-TR" sz="1400" b="1" dirty="0"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ym typeface="Wingdings" panose="05000000000000000000" pitchFamily="2" charset="2"/>
              </a:rPr>
              <a:t>position</a:t>
            </a:r>
            <a:r>
              <a:rPr lang="tr-TR" sz="1400" dirty="0" smtClean="0">
                <a:sym typeface="Wingdings" panose="05000000000000000000" pitchFamily="2" charset="2"/>
              </a:rPr>
              <a:t>. eleman </a:t>
            </a:r>
            <a:r>
              <a:rPr lang="tr-TR" sz="1400" dirty="0" err="1" smtClean="0">
                <a:sym typeface="Wingdings" panose="05000000000000000000" pitchFamily="2" charset="2"/>
              </a:rPr>
              <a:t>roundJO:JSONObject</a:t>
            </a:r>
            <a:r>
              <a:rPr lang="tr-TR" sz="1400" dirty="0" smtClean="0">
                <a:sym typeface="Wingdings" panose="05000000000000000000" pitchFamily="2" charset="2"/>
              </a:rPr>
              <a:t> </a:t>
            </a:r>
            <a:r>
              <a:rPr lang="tr-TR" sz="1400" dirty="0" err="1" smtClean="0">
                <a:sym typeface="Wingdings" panose="05000000000000000000" pitchFamily="2" charset="2"/>
              </a:rPr>
              <a:t>matchesJA</a:t>
            </a:r>
            <a:r>
              <a:rPr lang="tr-TR" sz="1400" dirty="0" smtClean="0">
                <a:sym typeface="Wingdings" panose="05000000000000000000" pitchFamily="2" charset="2"/>
              </a:rPr>
              <a:t>: </a:t>
            </a:r>
            <a:r>
              <a:rPr lang="tr-TR" sz="1400" dirty="0" err="1" smtClean="0">
                <a:sym typeface="Wingdings" panose="05000000000000000000" pitchFamily="2" charset="2"/>
              </a:rPr>
              <a:t>JSONArray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8599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16301" y="1000026"/>
            <a:ext cx="11674415" cy="1655762"/>
          </a:xfrm>
        </p:spPr>
        <p:txBody>
          <a:bodyPr/>
          <a:lstStyle/>
          <a:p>
            <a:pPr algn="just"/>
            <a:r>
              <a:rPr lang="tr-TR" dirty="0" smtClean="0"/>
              <a:t>1- İngiltere </a:t>
            </a:r>
            <a:r>
              <a:rPr lang="tr-TR" dirty="0" err="1" smtClean="0"/>
              <a:t>Premier</a:t>
            </a:r>
            <a:r>
              <a:rPr lang="tr-TR" dirty="0" smtClean="0"/>
              <a:t> Ligi’ne (English </a:t>
            </a:r>
            <a:r>
              <a:rPr lang="tr-TR" dirty="0" err="1" smtClean="0"/>
              <a:t>Premiere</a:t>
            </a:r>
            <a:r>
              <a:rPr lang="tr-TR" dirty="0" smtClean="0"/>
              <a:t> </a:t>
            </a:r>
            <a:r>
              <a:rPr lang="tr-TR" dirty="0" err="1" smtClean="0"/>
              <a:t>League</a:t>
            </a:r>
            <a:r>
              <a:rPr lang="tr-TR" dirty="0" smtClean="0"/>
              <a:t>) ilişkin, </a:t>
            </a:r>
            <a:r>
              <a:rPr lang="tr-TR" b="1" dirty="0" err="1" smtClean="0"/>
              <a:t>epl.json</a:t>
            </a:r>
            <a:r>
              <a:rPr lang="tr-TR" dirty="0" smtClean="0"/>
              <a:t> dosyasını indiriniz ve </a:t>
            </a:r>
            <a:r>
              <a:rPr lang="tr-TR" dirty="0" err="1" smtClean="0"/>
              <a:t>assets</a:t>
            </a:r>
            <a:r>
              <a:rPr lang="tr-TR" dirty="0" smtClean="0"/>
              <a:t> klasörü oluşturarak, içine indirdiğiniz dosyayı yapıştırınız.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422" y="1965675"/>
            <a:ext cx="5191394" cy="430455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17584" y="0"/>
            <a:ext cx="1050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1.Bölüm:hafta isimlerinin </a:t>
            </a:r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spinner’da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gösterilmesi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94" y="1724514"/>
            <a:ext cx="7173326" cy="4582164"/>
          </a:xfrm>
          <a:prstGeom prst="rect">
            <a:avLst/>
          </a:prstGeom>
        </p:spPr>
      </p:pic>
      <p:sp>
        <p:nvSpPr>
          <p:cNvPr id="5" name="Alt Başlık 2"/>
          <p:cNvSpPr txBox="1">
            <a:spLocks/>
          </p:cNvSpPr>
          <p:nvPr/>
        </p:nvSpPr>
        <p:spPr>
          <a:xfrm>
            <a:off x="316301" y="560079"/>
            <a:ext cx="1167441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/>
              <a:t>2</a:t>
            </a:r>
            <a:r>
              <a:rPr lang="tr-TR" dirty="0" smtClean="0"/>
              <a:t>- </a:t>
            </a:r>
            <a:r>
              <a:rPr lang="tr-TR" dirty="0" err="1" smtClean="0"/>
              <a:t>xml</a:t>
            </a:r>
            <a:r>
              <a:rPr lang="tr-TR" dirty="0" smtClean="0"/>
              <a:t> dosyasını aşağıdaki gibi düzenleyiniz.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79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5287" y="273557"/>
            <a:ext cx="10515600" cy="407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3</a:t>
            </a:r>
            <a:r>
              <a:rPr lang="tr-TR" dirty="0" smtClean="0"/>
              <a:t>- Aşağıdaki </a:t>
            </a:r>
            <a:r>
              <a:rPr lang="tr-TR" b="1" dirty="0" err="1" smtClean="0"/>
              <a:t>dosyaOku</a:t>
            </a:r>
            <a:r>
              <a:rPr lang="tr-TR" dirty="0" smtClean="0"/>
              <a:t> metodunu yazınız.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4" y="606096"/>
            <a:ext cx="4314825" cy="2695575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22848" y="3687020"/>
            <a:ext cx="6945702" cy="221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4- </a:t>
            </a:r>
            <a:r>
              <a:rPr lang="tr-TR" sz="2000" b="1" dirty="0" err="1"/>
              <a:t>onCreate</a:t>
            </a:r>
            <a:r>
              <a:rPr lang="tr-TR" sz="2000" dirty="0"/>
              <a:t> metodu </a:t>
            </a:r>
            <a:r>
              <a:rPr lang="tr-TR" sz="2000" dirty="0" smtClean="0"/>
              <a:t>içerisinde; üstteki </a:t>
            </a:r>
            <a:r>
              <a:rPr lang="tr-TR" sz="2000" dirty="0"/>
              <a:t>metodu, </a:t>
            </a:r>
            <a:r>
              <a:rPr lang="tr-TR" sz="2000" dirty="0" smtClean="0"/>
              <a:t>‘‘</a:t>
            </a:r>
            <a:r>
              <a:rPr lang="tr-TR" sz="2000" b="1" dirty="0" err="1" smtClean="0"/>
              <a:t>epl.json</a:t>
            </a:r>
            <a:r>
              <a:rPr lang="tr-TR" sz="2000" dirty="0" smtClean="0"/>
              <a:t>’’ parametresi ile çağırınız ve </a:t>
            </a:r>
            <a:r>
              <a:rPr lang="tr-TR" sz="2000" b="1" dirty="0" err="1" smtClean="0"/>
              <a:t>jsonCevabi</a:t>
            </a:r>
            <a:r>
              <a:rPr lang="tr-TR" sz="2000" dirty="0" smtClean="0"/>
              <a:t> isimli bir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atayınız.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0" y="3687020"/>
            <a:ext cx="4802617" cy="29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05" y="2569448"/>
            <a:ext cx="4913314" cy="308549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51447" y="439795"/>
            <a:ext cx="11004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5- </a:t>
            </a:r>
            <a:r>
              <a:rPr lang="tr-TR" dirty="0" err="1"/>
              <a:t>onCreate</a:t>
            </a:r>
            <a:r>
              <a:rPr lang="tr-TR" dirty="0"/>
              <a:t> metodu içerisinde;  </a:t>
            </a:r>
            <a:r>
              <a:rPr lang="tr-TR" dirty="0" err="1" smtClean="0"/>
              <a:t>haftaJsonAyikla</a:t>
            </a:r>
            <a:r>
              <a:rPr lang="tr-TR" dirty="0" smtClean="0"/>
              <a:t> metodunu parametre olarak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 err="1" smtClean="0"/>
              <a:t>stringini</a:t>
            </a:r>
            <a:r>
              <a:rPr lang="tr-TR" dirty="0" smtClean="0"/>
              <a:t> vererek çağırınız ve sonucu </a:t>
            </a:r>
            <a:r>
              <a:rPr lang="tr-TR" dirty="0" err="1" smtClean="0"/>
              <a:t>haftaListesi</a:t>
            </a:r>
            <a:r>
              <a:rPr lang="tr-TR" dirty="0" smtClean="0"/>
              <a:t> </a:t>
            </a:r>
            <a:r>
              <a:rPr lang="tr-TR" dirty="0" err="1" smtClean="0"/>
              <a:t>ArrayList’ine</a:t>
            </a:r>
            <a:r>
              <a:rPr lang="tr-TR" dirty="0" smtClean="0"/>
              <a:t> atayınız. (Henüz metodu tanımlamadığımız için hata verecektir. Hatanın üzerine</a:t>
            </a:r>
          </a:p>
          <a:p>
            <a:r>
              <a:rPr lang="tr-TR" dirty="0" smtClean="0"/>
              <a:t>gelip alt-</a:t>
            </a:r>
            <a:r>
              <a:rPr lang="tr-TR" dirty="0" err="1" smtClean="0"/>
              <a:t>enter’a</a:t>
            </a:r>
            <a:r>
              <a:rPr lang="tr-TR" dirty="0" smtClean="0"/>
              <a:t> basarak metodu oluşturunuz.)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94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0379"/>
            <a:ext cx="3157269" cy="54776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000664" y="20023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00664" y="2630959"/>
            <a:ext cx="871266" cy="15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000664" y="38881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1000664" y="32595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992037" y="45167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992037" y="513873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992037" y="5748171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983409" y="6392017"/>
            <a:ext cx="888521" cy="176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448573" y="123489"/>
            <a:ext cx="11007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6- </a:t>
            </a:r>
            <a:r>
              <a:rPr lang="tr-TR" dirty="0" err="1" smtClean="0"/>
              <a:t>haftaJsonAyikla</a:t>
            </a:r>
            <a:r>
              <a:rPr lang="tr-TR" dirty="0" smtClean="0"/>
              <a:t> metodunu tamamlayınız. Bu metotta, oluşturacağınız boş bir listeye yandaki hafta isimlerini ayıklayıp ekleyerek, döndürünüz. Bunun için izleyeceğiniz </a:t>
            </a:r>
            <a:r>
              <a:rPr lang="tr-TR" i="1" dirty="0" err="1" smtClean="0">
                <a:latin typeface="Consolas" panose="020B0609020204030204" pitchFamily="49" charset="0"/>
              </a:rPr>
              <a:t>değişkenAdı:Tipi</a:t>
            </a:r>
            <a:r>
              <a:rPr lang="tr-TR" dirty="0" smtClean="0"/>
              <a:t> sırası aşağıdaki gibidir.</a:t>
            </a:r>
          </a:p>
          <a:p>
            <a:endParaRPr lang="tr-TR" dirty="0" smtClean="0"/>
          </a:p>
          <a:p>
            <a:r>
              <a:rPr lang="tr-TR" dirty="0" err="1" smtClean="0"/>
              <a:t>kokJO</a:t>
            </a:r>
            <a:r>
              <a:rPr lang="tr-TR" dirty="0" smtClean="0"/>
              <a:t>: </a:t>
            </a:r>
            <a:r>
              <a:rPr lang="tr-TR" dirty="0" err="1" smtClean="0"/>
              <a:t>JSONObject</a:t>
            </a:r>
            <a:r>
              <a:rPr lang="tr-TR" dirty="0" smtClean="0">
                <a:sym typeface="Wingdings" panose="05000000000000000000" pitchFamily="2" charset="2"/>
              </a:rPr>
              <a:t>  </a:t>
            </a:r>
            <a:r>
              <a:rPr lang="tr-TR" dirty="0" err="1" smtClean="0">
                <a:sym typeface="Wingdings" panose="05000000000000000000" pitchFamily="2" charset="2"/>
              </a:rPr>
              <a:t>roundsJA</a:t>
            </a:r>
            <a:r>
              <a:rPr lang="tr-TR" dirty="0" smtClean="0">
                <a:sym typeface="Wingdings" panose="05000000000000000000" pitchFamily="2" charset="2"/>
              </a:rPr>
              <a:t>: </a:t>
            </a:r>
            <a:r>
              <a:rPr lang="tr-TR" dirty="0" err="1" smtClean="0">
                <a:sym typeface="Wingdings" panose="05000000000000000000" pitchFamily="2" charset="2"/>
              </a:rPr>
              <a:t>JSONArray</a:t>
            </a:r>
            <a:r>
              <a:rPr lang="tr-TR" dirty="0" smtClean="0">
                <a:sym typeface="Wingdings" panose="05000000000000000000" pitchFamily="2" charset="2"/>
              </a:rPr>
              <a:t>    </a:t>
            </a:r>
            <a:r>
              <a:rPr lang="tr-TR" dirty="0" err="1" smtClean="0">
                <a:sym typeface="Wingdings" panose="05000000000000000000" pitchFamily="2" charset="2"/>
              </a:rPr>
              <a:t>for</a:t>
            </a:r>
            <a:r>
              <a:rPr lang="tr-TR" dirty="0" smtClean="0">
                <a:sym typeface="Wingdings" panose="05000000000000000000" pitchFamily="2" charset="2"/>
              </a:rPr>
              <a:t> döngüsü içinde  </a:t>
            </a:r>
            <a:r>
              <a:rPr lang="tr-TR" dirty="0" err="1" smtClean="0">
                <a:sym typeface="Wingdings" panose="05000000000000000000" pitchFamily="2" charset="2"/>
              </a:rPr>
              <a:t>roundJO</a:t>
            </a:r>
            <a:r>
              <a:rPr lang="tr-TR" dirty="0" err="1">
                <a:sym typeface="Wingdings" panose="05000000000000000000" pitchFamily="2" charset="2"/>
              </a:rPr>
              <a:t>:</a:t>
            </a:r>
            <a:r>
              <a:rPr lang="tr-TR" dirty="0" err="1" smtClean="0">
                <a:sym typeface="Wingdings" panose="05000000000000000000" pitchFamily="2" charset="2"/>
              </a:rPr>
              <a:t>JSONObjecthaftaAdi:String</a:t>
            </a:r>
            <a:endParaRPr lang="tr-TR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306" y="2788241"/>
            <a:ext cx="7096039" cy="24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58479" y="574943"/>
            <a:ext cx="11004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7</a:t>
            </a:r>
            <a:r>
              <a:rPr lang="tr-TR" dirty="0" smtClean="0"/>
              <a:t>-  Elde ettiğiniz </a:t>
            </a:r>
            <a:r>
              <a:rPr lang="tr-TR" dirty="0" err="1" smtClean="0"/>
              <a:t>haftaList’i</a:t>
            </a:r>
            <a:r>
              <a:rPr lang="tr-TR" dirty="0" smtClean="0"/>
              <a:t> </a:t>
            </a:r>
            <a:r>
              <a:rPr lang="tr-TR" dirty="0" err="1" smtClean="0"/>
              <a:t>spinner’da</a:t>
            </a:r>
            <a:r>
              <a:rPr lang="tr-TR" dirty="0" smtClean="0"/>
              <a:t> gösteriniz. Bunun için </a:t>
            </a:r>
            <a:r>
              <a:rPr lang="tr-TR" dirty="0" err="1" smtClean="0"/>
              <a:t>spinner</a:t>
            </a:r>
            <a:r>
              <a:rPr lang="tr-TR" dirty="0" smtClean="0"/>
              <a:t> ve </a:t>
            </a:r>
            <a:r>
              <a:rPr lang="tr-TR" dirty="0" err="1" smtClean="0"/>
              <a:t>ArrayAdapter</a:t>
            </a:r>
            <a:r>
              <a:rPr lang="tr-TR" dirty="0" smtClean="0"/>
              <a:t>&lt;</a:t>
            </a:r>
            <a:r>
              <a:rPr lang="tr-TR" dirty="0" err="1" smtClean="0"/>
              <a:t>String</a:t>
            </a:r>
            <a:r>
              <a:rPr lang="tr-TR" dirty="0" smtClean="0"/>
              <a:t>&gt;’e ihtiyacınız olacaktır.</a:t>
            </a:r>
          </a:p>
          <a:p>
            <a:r>
              <a:rPr lang="tr-TR" dirty="0" smtClean="0"/>
              <a:t>Bunlar için gerekli işlemleri tamamladığınızda (</a:t>
            </a:r>
            <a:r>
              <a:rPr lang="tr-TR" dirty="0" err="1" smtClean="0"/>
              <a:t>spinner’ı</a:t>
            </a:r>
            <a:r>
              <a:rPr lang="tr-TR" dirty="0" smtClean="0"/>
              <a:t> </a:t>
            </a:r>
            <a:r>
              <a:rPr lang="tr-TR" dirty="0" err="1" smtClean="0"/>
              <a:t>id’si</a:t>
            </a:r>
            <a:r>
              <a:rPr lang="tr-TR" dirty="0" smtClean="0"/>
              <a:t> ile tanıtma, adaptörü oluşturma ve </a:t>
            </a:r>
            <a:r>
              <a:rPr lang="tr-TR" dirty="0" err="1" smtClean="0"/>
              <a:t>spinner’a</a:t>
            </a:r>
            <a:r>
              <a:rPr lang="tr-TR" smtClean="0"/>
              <a:t> </a:t>
            </a:r>
            <a:r>
              <a:rPr lang="tr-TR" smtClean="0"/>
              <a:t>adaptörü atama) </a:t>
            </a:r>
            <a:r>
              <a:rPr lang="tr-TR" dirty="0" smtClean="0"/>
              <a:t>uygulama </a:t>
            </a:r>
            <a:r>
              <a:rPr lang="tr-TR" dirty="0"/>
              <a:t>aşağıdaki gibi görünmelidir.</a:t>
            </a:r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335" y="1663119"/>
            <a:ext cx="2886478" cy="48774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3" y="2088396"/>
            <a:ext cx="5572903" cy="135273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58480" y="2932981"/>
            <a:ext cx="4379346" cy="5077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94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Bölüm 2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974783" y="2631056"/>
            <a:ext cx="10506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2.Bölüm: </a:t>
            </a:r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spinner’da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seçilen haftaya göre</a:t>
            </a:r>
          </a:p>
          <a:p>
            <a:pPr algn="ctr"/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ListView’de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maçların gösterilmesi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38" y="1255678"/>
            <a:ext cx="7097115" cy="39153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93783" y="290271"/>
            <a:ext cx="1100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8-ListView’de her satırı dikkate alırsak, her satırda 4 bilgi gösterilmektedir. Buna göre </a:t>
            </a:r>
            <a:r>
              <a:rPr lang="tr-TR" dirty="0" err="1" smtClean="0"/>
              <a:t>ListView’de</a:t>
            </a:r>
            <a:r>
              <a:rPr lang="tr-TR" dirty="0" smtClean="0"/>
              <a:t> gösterilecek</a:t>
            </a:r>
          </a:p>
          <a:p>
            <a:r>
              <a:rPr lang="tr-TR" dirty="0" smtClean="0"/>
              <a:t>nesneler için aşağıdaki sınıfı tanımlayınız.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870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447</Words>
  <Application>Microsoft Office PowerPoint</Application>
  <PresentationFormat>Geniş ekran</PresentationFormat>
  <Paragraphs>38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37</cp:revision>
  <dcterms:created xsi:type="dcterms:W3CDTF">2020-02-25T06:33:12Z</dcterms:created>
  <dcterms:modified xsi:type="dcterms:W3CDTF">2020-03-13T07:22:54Z</dcterms:modified>
</cp:coreProperties>
</file>