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7BC"/>
    <a:srgbClr val="D52BC1"/>
    <a:srgbClr val="E92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400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645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32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69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2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533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79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28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007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16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8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EE1A-9C4F-4AA3-9354-567F89263943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4C37-957E-4550-A953-E9D828D565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96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90" y="2603837"/>
            <a:ext cx="9772177" cy="4074054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1429789" y="3217025"/>
            <a:ext cx="1213658" cy="1662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Yuvarlatılmış Dikdörtgen 5"/>
          <p:cNvSpPr/>
          <p:nvPr/>
        </p:nvSpPr>
        <p:spPr>
          <a:xfrm>
            <a:off x="5131724" y="6267796"/>
            <a:ext cx="4860174" cy="160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295274" y="1129646"/>
            <a:ext cx="116871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/>
              <a:t>Uygulamamız internete bağlanmak için izin gerektirecektir. Bunun için yeni proje açtığımızda, AndroidManifest.xml dosyasına izin ifadesini eklememiz gerekir. Bunun </a:t>
            </a:r>
            <a:r>
              <a:rPr lang="tr-TR" sz="2000" i="1" dirty="0" err="1" smtClean="0"/>
              <a:t>application</a:t>
            </a:r>
            <a:r>
              <a:rPr lang="tr-TR" sz="2000" dirty="0" smtClean="0"/>
              <a:t> etiketinden önce veya sonrasına ekleyebiliriz.</a:t>
            </a:r>
            <a:endParaRPr lang="tr-TR" sz="20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3632662" y="0"/>
            <a:ext cx="5196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Hava Durumu Uygulaması-İzin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56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139882" y="0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– </a:t>
            </a:r>
            <a:r>
              <a:rPr lang="tr-TR" sz="3200" dirty="0" err="1" smtClean="0">
                <a:solidFill>
                  <a:srgbClr val="FF0000"/>
                </a:solidFill>
              </a:rPr>
              <a:t>jsonCevabı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2" y="797858"/>
            <a:ext cx="11074005" cy="109590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942" y="2309828"/>
            <a:ext cx="2696007" cy="454817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04389" y="2404194"/>
            <a:ext cx="824623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Bir web tarayıcıyla bu sorguyu çalıştırdığımızda, </a:t>
            </a:r>
            <a:r>
              <a:rPr lang="tr-TR" dirty="0" err="1" smtClean="0"/>
              <a:t>json</a:t>
            </a:r>
            <a:r>
              <a:rPr lang="tr-TR" dirty="0" smtClean="0"/>
              <a:t> cevabının ham hali yukarıdaki gibi</a:t>
            </a:r>
          </a:p>
          <a:p>
            <a:r>
              <a:rPr lang="tr-TR" dirty="0"/>
              <a:t>o</a:t>
            </a:r>
            <a:r>
              <a:rPr lang="tr-TR" dirty="0" smtClean="0"/>
              <a:t>lmaktadır.</a:t>
            </a:r>
          </a:p>
          <a:p>
            <a:endParaRPr lang="tr-TR" dirty="0" smtClean="0"/>
          </a:p>
          <a:p>
            <a:r>
              <a:rPr lang="tr-TR" dirty="0" smtClean="0"/>
              <a:t>Bu verinin </a:t>
            </a:r>
            <a:r>
              <a:rPr lang="tr-TR" dirty="0" err="1" smtClean="0"/>
              <a:t>firefox</a:t>
            </a:r>
            <a:r>
              <a:rPr lang="tr-TR" dirty="0" smtClean="0"/>
              <a:t> tarayıcıda formatlanmış biçimi sağdaki gibidir(başka tarayıcılarda</a:t>
            </a:r>
          </a:p>
          <a:p>
            <a:r>
              <a:rPr lang="tr-TR" dirty="0" smtClean="0"/>
              <a:t>jsoneditoronline.org  gibi </a:t>
            </a:r>
            <a:r>
              <a:rPr lang="tr-TR" dirty="0" err="1" smtClean="0"/>
              <a:t>json</a:t>
            </a:r>
            <a:r>
              <a:rPr lang="tr-TR" dirty="0" smtClean="0"/>
              <a:t> editör sitelerine, </a:t>
            </a:r>
            <a:r>
              <a:rPr lang="tr-TR" dirty="0" err="1" smtClean="0"/>
              <a:t>json</a:t>
            </a:r>
            <a:r>
              <a:rPr lang="tr-TR" dirty="0" smtClean="0"/>
              <a:t> cevabını yapıştırarak aynı yapıyı</a:t>
            </a:r>
          </a:p>
          <a:p>
            <a:r>
              <a:rPr lang="tr-TR" dirty="0"/>
              <a:t>g</a:t>
            </a:r>
            <a:r>
              <a:rPr lang="tr-TR" dirty="0" smtClean="0"/>
              <a:t>örebiliriz).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48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3139882" y="0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– </a:t>
            </a:r>
            <a:r>
              <a:rPr lang="tr-TR" sz="3200" dirty="0" err="1" smtClean="0">
                <a:solidFill>
                  <a:srgbClr val="FF0000"/>
                </a:solidFill>
              </a:rPr>
              <a:t>jsonCevabı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98663" y="2154812"/>
            <a:ext cx="8287012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sz="2000" dirty="0" smtClean="0"/>
              <a:t>Uygulamamızda </a:t>
            </a:r>
            <a:r>
              <a:rPr lang="tr-TR" sz="2000" dirty="0" err="1" smtClean="0"/>
              <a:t>json</a:t>
            </a:r>
            <a:r>
              <a:rPr lang="tr-TR" sz="2000" dirty="0" smtClean="0"/>
              <a:t> cevabındaki bir şehre ilişkin veriyi inceleyip hangilerini</a:t>
            </a:r>
          </a:p>
          <a:p>
            <a:pPr algn="just"/>
            <a:r>
              <a:rPr lang="tr-TR" sz="2000" dirty="0" smtClean="0"/>
              <a:t>kullanacağımıza karar verebiliriz. Basitlik açısından aşağıdaki üç tanesini seçip,</a:t>
            </a:r>
          </a:p>
          <a:p>
            <a:pPr algn="just"/>
            <a:r>
              <a:rPr lang="tr-TR" sz="2000" dirty="0" smtClean="0"/>
              <a:t>tasarımı buna göre yapabiliriz. Bunlar;</a:t>
            </a:r>
          </a:p>
          <a:p>
            <a:pPr algn="just"/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resimleri seçerken kullanacağımız; </a:t>
            </a:r>
            <a:r>
              <a:rPr lang="tr-TR" sz="2000" dirty="0" smtClean="0"/>
              <a:t>ikon  olan </a:t>
            </a:r>
            <a:r>
              <a:rPr lang="tr-TR" sz="2000" i="1" dirty="0" err="1" smtClean="0">
                <a:latin typeface="Consolas" panose="020B0609020204030204" pitchFamily="49" charset="0"/>
              </a:rPr>
              <a:t>icon</a:t>
            </a:r>
            <a:endParaRPr lang="tr-TR" sz="2000" i="1" dirty="0" smtClean="0">
              <a:latin typeface="Consolas" panose="020B0609020204030204" pitchFamily="49" charset="0"/>
            </a:endParaRPr>
          </a:p>
          <a:p>
            <a:pPr algn="just"/>
            <a:endParaRPr lang="tr-TR" sz="2000" i="1" dirty="0" smtClean="0">
              <a:latin typeface="Consolas" panose="020B06090202040302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hava durumunun açıklaması olan </a:t>
            </a:r>
            <a:r>
              <a:rPr lang="tr-TR" sz="2000" i="1" dirty="0" err="1">
                <a:latin typeface="Consolas" panose="020B0609020204030204" pitchFamily="49" charset="0"/>
              </a:rPr>
              <a:t>description</a:t>
            </a:r>
            <a:r>
              <a:rPr lang="tr-TR" sz="2000" dirty="0" smtClean="0"/>
              <a:t> </a:t>
            </a:r>
          </a:p>
          <a:p>
            <a:pPr algn="just"/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sıcaklık bilgisi olan </a:t>
            </a:r>
            <a:r>
              <a:rPr lang="tr-TR" sz="2000" i="1" dirty="0" err="1">
                <a:latin typeface="Consolas" panose="020B0609020204030204" pitchFamily="49" charset="0"/>
              </a:rPr>
              <a:t>temp</a:t>
            </a:r>
            <a:r>
              <a:rPr lang="tr-TR" sz="2000" dirty="0" smtClean="0"/>
              <a:t>’ </a:t>
            </a:r>
            <a:r>
              <a:rPr lang="tr-TR" sz="2000" dirty="0" err="1" smtClean="0"/>
              <a:t>dir</a:t>
            </a:r>
            <a:r>
              <a:rPr lang="tr-TR" sz="2000" dirty="0" smtClean="0"/>
              <a:t>.</a:t>
            </a:r>
          </a:p>
          <a:p>
            <a:pPr algn="just"/>
            <a:endParaRPr lang="tr-TR" sz="2000" dirty="0" smtClean="0"/>
          </a:p>
          <a:p>
            <a:pPr algn="just"/>
            <a:r>
              <a:rPr lang="tr-TR" sz="2000" dirty="0" smtClean="0"/>
              <a:t> </a:t>
            </a:r>
            <a:r>
              <a:rPr lang="tr-TR" sz="2000" dirty="0" err="1" smtClean="0"/>
              <a:t>Json</a:t>
            </a:r>
            <a:r>
              <a:rPr lang="tr-TR" sz="2000" dirty="0" smtClean="0"/>
              <a:t> ayıklama kısmında bu iki bilgiyi ayıklama işlemini yapmak üzere bu yapıyı</a:t>
            </a:r>
          </a:p>
          <a:p>
            <a:pPr algn="just"/>
            <a:r>
              <a:rPr lang="tr-TR" sz="2000" dirty="0" smtClean="0"/>
              <a:t> tekrar inceleyeceğiz.</a:t>
            </a:r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</a:t>
            </a:r>
            <a:endParaRPr lang="tr-TR" sz="2000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206" y="783536"/>
            <a:ext cx="3374794" cy="5956055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9303378" y="2646947"/>
            <a:ext cx="2708950" cy="2117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9077486" y="3586940"/>
            <a:ext cx="1995077" cy="25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9303377" y="2894683"/>
            <a:ext cx="1769185" cy="16278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04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3075709" y="0"/>
            <a:ext cx="7071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Hava Durumu Uygulaması-Görsel Tasarım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213" y="1323802"/>
            <a:ext cx="3448050" cy="514350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12148" y="1071457"/>
            <a:ext cx="82228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/>
              <a:t>Uygulamamızın görsel tasarımı yandaki gibi </a:t>
            </a:r>
            <a:r>
              <a:rPr lang="tr-TR" sz="2000" dirty="0"/>
              <a:t>olacaktır. </a:t>
            </a:r>
            <a:r>
              <a:rPr lang="tr-TR" sz="2000" dirty="0" smtClean="0"/>
              <a:t>Arka planda sabit bir resim olacaktır. Bu resmin üzerinde;</a:t>
            </a:r>
          </a:p>
          <a:p>
            <a:pPr algn="just"/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şehrin adını sol üstteki </a:t>
            </a:r>
            <a:r>
              <a:rPr lang="tr-TR" sz="2000" dirty="0" err="1" smtClean="0"/>
              <a:t>TextView’de</a:t>
            </a:r>
            <a:r>
              <a:rPr lang="tr-TR" sz="2000" dirty="0" smtClean="0"/>
              <a:t>,</a:t>
            </a:r>
          </a:p>
          <a:p>
            <a:pPr algn="just"/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hava durumunun açıklamasını(</a:t>
            </a:r>
            <a:r>
              <a:rPr lang="tr-TR" sz="2000" dirty="0" err="1" smtClean="0"/>
              <a:t>description</a:t>
            </a:r>
            <a:r>
              <a:rPr lang="tr-TR" sz="2000" dirty="0" smtClean="0"/>
              <a:t>) ve sıcaklığı(</a:t>
            </a:r>
            <a:r>
              <a:rPr lang="tr-TR" sz="2000" dirty="0" err="1" smtClean="0"/>
              <a:t>temp</a:t>
            </a:r>
            <a:r>
              <a:rPr lang="tr-TR" sz="2000" dirty="0" smtClean="0"/>
              <a:t>) alttaki </a:t>
            </a:r>
            <a:r>
              <a:rPr lang="tr-TR" sz="2000" dirty="0" err="1" smtClean="0"/>
              <a:t>TextView’de</a:t>
            </a:r>
            <a:r>
              <a:rPr lang="tr-TR" sz="2000" dirty="0" smtClean="0"/>
              <a:t> göstereceğiz.</a:t>
            </a:r>
          </a:p>
          <a:p>
            <a:pPr algn="just"/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sağda ise </a:t>
            </a:r>
            <a:r>
              <a:rPr lang="tr-TR" sz="2000" dirty="0" smtClean="0"/>
              <a:t>gösterilecek </a:t>
            </a:r>
            <a:r>
              <a:rPr lang="tr-TR" sz="2000" dirty="0" smtClean="0"/>
              <a:t>resmi(</a:t>
            </a:r>
            <a:r>
              <a:rPr lang="tr-TR" sz="2000" dirty="0" err="1" smtClean="0"/>
              <a:t>icon</a:t>
            </a:r>
            <a:r>
              <a:rPr lang="tr-TR" sz="2000" dirty="0" smtClean="0"/>
              <a:t>) </a:t>
            </a:r>
            <a:r>
              <a:rPr lang="tr-TR" sz="2000" dirty="0" err="1" smtClean="0"/>
              <a:t>gösterceğiz</a:t>
            </a:r>
            <a:r>
              <a:rPr lang="tr-TR" sz="2000" dirty="0" smtClean="0"/>
              <a:t>.</a:t>
            </a:r>
            <a:endParaRPr lang="tr-TR" sz="2000" dirty="0" smtClean="0"/>
          </a:p>
          <a:p>
            <a:pPr algn="just"/>
            <a:endParaRPr lang="tr-TR" sz="2000" dirty="0"/>
          </a:p>
          <a:p>
            <a:pPr algn="just"/>
            <a:r>
              <a:rPr lang="tr-TR" sz="2000" dirty="0" smtClean="0"/>
              <a:t>Buna göre </a:t>
            </a:r>
            <a:r>
              <a:rPr lang="tr-TR" sz="2000" dirty="0" err="1" smtClean="0"/>
              <a:t>RelativeLayout</a:t>
            </a:r>
            <a:r>
              <a:rPr lang="tr-TR" sz="2000" dirty="0" smtClean="0"/>
              <a:t> içinde activity_main.xml dosyamızı düzenleyebiliriz.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97337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170" y="692841"/>
            <a:ext cx="4640926" cy="605997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24442" y="2266249"/>
            <a:ext cx="56110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/>
              <a:t>Önceki slayttaki açıklamalara göre activity_main.xml dosyamızı düzenlersek sağdaki biçimde olacaktır.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3075709" y="0"/>
            <a:ext cx="7071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Hava Durumu Uygulaması-Görsel Tasarım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3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002" y="1402043"/>
            <a:ext cx="2403545" cy="5159609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55" y="1936006"/>
            <a:ext cx="2573885" cy="409168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4781" y="30906"/>
            <a:ext cx="837671" cy="73025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0046" y="797000"/>
            <a:ext cx="842406" cy="69847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0046" y="1612938"/>
            <a:ext cx="842406" cy="7478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0046" y="2478249"/>
            <a:ext cx="842406" cy="69927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40046" y="3258557"/>
            <a:ext cx="851954" cy="77805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0046" y="4246775"/>
            <a:ext cx="802498" cy="75135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9954" y="5959650"/>
            <a:ext cx="812046" cy="81629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70406" y="5058864"/>
            <a:ext cx="812046" cy="816740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0" y="593011"/>
            <a:ext cx="10897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/>
              <a:t>Uygulamamızda kullanacağımız resim dosyalarını </a:t>
            </a:r>
            <a:r>
              <a:rPr lang="tr-TR" sz="2000" dirty="0" err="1" smtClean="0"/>
              <a:t>drawable</a:t>
            </a:r>
            <a:r>
              <a:rPr lang="tr-TR" sz="2000" dirty="0" smtClean="0"/>
              <a:t> klasörüne atabiliriz. Bunlardan biri sabit arka plan resmi olacak, diğerleri ise hava durumu özet bilgisine göre gösterebileceğimiz resimler olacaktır.</a:t>
            </a:r>
            <a:endParaRPr lang="tr-TR" sz="2000" dirty="0"/>
          </a:p>
        </p:txBody>
      </p:sp>
      <p:cxnSp>
        <p:nvCxnSpPr>
          <p:cNvPr id="16" name="Düz Ok Bağlayıcısı 15"/>
          <p:cNvCxnSpPr/>
          <p:nvPr/>
        </p:nvCxnSpPr>
        <p:spPr>
          <a:xfrm flipH="1" flipV="1">
            <a:off x="3564340" y="2717321"/>
            <a:ext cx="2113574" cy="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>
            <a:endCxn id="3" idx="1"/>
          </p:cNvCxnSpPr>
          <p:nvPr/>
        </p:nvCxnSpPr>
        <p:spPr>
          <a:xfrm flipV="1">
            <a:off x="6469811" y="396035"/>
            <a:ext cx="4874970" cy="245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/>
          <p:nvPr/>
        </p:nvCxnSpPr>
        <p:spPr>
          <a:xfrm flipV="1">
            <a:off x="6444186" y="1131721"/>
            <a:ext cx="4975898" cy="198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 flipV="1">
            <a:off x="6469811" y="1987559"/>
            <a:ext cx="4900595" cy="14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/>
          <p:nvPr/>
        </p:nvCxnSpPr>
        <p:spPr>
          <a:xfrm flipV="1">
            <a:off x="6469811" y="2840227"/>
            <a:ext cx="4910090" cy="90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endCxn id="7" idx="1"/>
          </p:cNvCxnSpPr>
          <p:nvPr/>
        </p:nvCxnSpPr>
        <p:spPr>
          <a:xfrm flipV="1">
            <a:off x="6473976" y="3647587"/>
            <a:ext cx="4866070" cy="45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/>
          <p:cNvCxnSpPr>
            <a:endCxn id="8" idx="1"/>
          </p:cNvCxnSpPr>
          <p:nvPr/>
        </p:nvCxnSpPr>
        <p:spPr>
          <a:xfrm>
            <a:off x="6469811" y="4414542"/>
            <a:ext cx="4870235" cy="20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>
            <a:endCxn id="10" idx="1"/>
          </p:cNvCxnSpPr>
          <p:nvPr/>
        </p:nvCxnSpPr>
        <p:spPr>
          <a:xfrm>
            <a:off x="6473976" y="4723600"/>
            <a:ext cx="4896430" cy="74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>
            <a:endCxn id="9" idx="1"/>
          </p:cNvCxnSpPr>
          <p:nvPr/>
        </p:nvCxnSpPr>
        <p:spPr>
          <a:xfrm>
            <a:off x="6452558" y="5037826"/>
            <a:ext cx="4927396" cy="132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3075709" y="0"/>
            <a:ext cx="7071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Hava Durumu Uygulaması-Görsel Tasarım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34" name="Resim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6238" y="5937536"/>
            <a:ext cx="772971" cy="788128"/>
          </a:xfrm>
          <a:prstGeom prst="rect">
            <a:avLst/>
          </a:prstGeom>
        </p:spPr>
      </p:pic>
      <p:cxnSp>
        <p:nvCxnSpPr>
          <p:cNvPr id="37" name="Düz Ok Bağlayıcısı 36"/>
          <p:cNvCxnSpPr>
            <a:endCxn id="34" idx="1"/>
          </p:cNvCxnSpPr>
          <p:nvPr/>
        </p:nvCxnSpPr>
        <p:spPr>
          <a:xfrm>
            <a:off x="6464428" y="5355204"/>
            <a:ext cx="1661810" cy="97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3333403" y="0"/>
            <a:ext cx="665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Hava Durumu Uygulaması- Değişkenler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72857" y="660381"/>
            <a:ext cx="10897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 </a:t>
            </a:r>
            <a:r>
              <a:rPr lang="tr-TR" sz="2000" dirty="0" smtClean="0"/>
              <a:t>Artık MainActivity.java dosyamızda </a:t>
            </a:r>
            <a:r>
              <a:rPr lang="tr-TR" sz="2000" dirty="0" err="1" smtClean="0"/>
              <a:t>activity_main.xml’deki</a:t>
            </a:r>
            <a:r>
              <a:rPr lang="tr-TR" sz="2000" dirty="0" smtClean="0"/>
              <a:t>  görselleri tanıtabiliriz.</a:t>
            </a:r>
          </a:p>
          <a:p>
            <a:pPr algn="just"/>
            <a:r>
              <a:rPr lang="tr-TR" sz="2000" dirty="0" smtClean="0"/>
              <a:t>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1" y="1368267"/>
            <a:ext cx="9877425" cy="263842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74861" y="4145063"/>
            <a:ext cx="1112970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Bir diğer değişken olarak </a:t>
            </a:r>
            <a:r>
              <a:rPr lang="tr-TR" sz="2000" dirty="0" err="1"/>
              <a:t>sehir</a:t>
            </a:r>
            <a:r>
              <a:rPr lang="tr-TR" sz="2000" dirty="0"/>
              <a:t> isminde bir </a:t>
            </a:r>
            <a:r>
              <a:rPr lang="tr-TR" sz="2000" dirty="0" err="1"/>
              <a:t>String</a:t>
            </a:r>
            <a:r>
              <a:rPr lang="tr-TR" sz="2000" dirty="0"/>
              <a:t> tanımlayabiliriz.  Daha </a:t>
            </a:r>
            <a:r>
              <a:rPr lang="tr-TR" sz="2000" dirty="0" smtClean="0"/>
              <a:t>önce internet tarayıcısında incelediğimiz </a:t>
            </a:r>
            <a:r>
              <a:rPr lang="tr-TR" sz="2000" dirty="0" err="1"/>
              <a:t>url</a:t>
            </a:r>
            <a:r>
              <a:rPr lang="tr-TR" sz="2000" dirty="0"/>
              <a:t> </a:t>
            </a:r>
            <a:r>
              <a:rPr lang="tr-TR" sz="2000" dirty="0" smtClean="0"/>
              <a:t>sorgu </a:t>
            </a:r>
            <a:r>
              <a:rPr lang="tr-TR" sz="2000" dirty="0" err="1" smtClean="0"/>
              <a:t>stringini</a:t>
            </a:r>
            <a:r>
              <a:rPr lang="tr-TR" sz="2000" dirty="0" smtClean="0"/>
              <a:t> de  </a:t>
            </a:r>
            <a:r>
              <a:rPr lang="tr-TR" sz="2000" dirty="0"/>
              <a:t>üç </a:t>
            </a:r>
            <a:r>
              <a:rPr lang="tr-TR" sz="2000" dirty="0" err="1"/>
              <a:t>stringin</a:t>
            </a:r>
            <a:r>
              <a:rPr lang="tr-TR" sz="2000" dirty="0"/>
              <a:t> uç uca eklenmesi biçiminde tanımlarız. Böylelikle </a:t>
            </a:r>
            <a:r>
              <a:rPr lang="tr-TR" sz="2000" dirty="0" smtClean="0"/>
              <a:t>sorguyu farklı şehirler için değiştirmek istediğimizde, sorgu </a:t>
            </a:r>
            <a:r>
              <a:rPr lang="tr-TR" sz="2000" dirty="0" err="1" smtClean="0"/>
              <a:t>stringini</a:t>
            </a:r>
            <a:r>
              <a:rPr lang="tr-TR" sz="2000" dirty="0" smtClean="0"/>
              <a:t> değiştirmek yerine </a:t>
            </a:r>
            <a:r>
              <a:rPr lang="tr-TR" sz="2000" dirty="0" err="1" smtClean="0"/>
              <a:t>sehir</a:t>
            </a:r>
            <a:r>
              <a:rPr lang="tr-TR" sz="2000" dirty="0" smtClean="0"/>
              <a:t> değişkeninin değerini değiştirmemiz yeterli olacaktır.</a:t>
            </a:r>
            <a:endParaRPr lang="tr-TR" sz="2000" dirty="0"/>
          </a:p>
          <a:p>
            <a:pPr algn="just"/>
            <a:endParaRPr lang="tr-TR" dirty="0"/>
          </a:p>
        </p:txBody>
      </p:sp>
      <p:sp>
        <p:nvSpPr>
          <p:cNvPr id="7" name="Oval 6"/>
          <p:cNvSpPr/>
          <p:nvPr/>
        </p:nvSpPr>
        <p:spPr>
          <a:xfrm>
            <a:off x="5660967" y="3361571"/>
            <a:ext cx="490451" cy="212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2436" y="1868619"/>
            <a:ext cx="490451" cy="212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409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214" y="1018346"/>
            <a:ext cx="4200525" cy="578167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931284" y="-13829"/>
            <a:ext cx="7326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Hava Durumu Uygulaması-</a:t>
            </a:r>
            <a:r>
              <a:rPr lang="tr-TR" sz="3200" dirty="0" err="1" smtClean="0">
                <a:solidFill>
                  <a:srgbClr val="FF0000"/>
                </a:solidFill>
              </a:rPr>
              <a:t>AsyncTask</a:t>
            </a:r>
            <a:r>
              <a:rPr lang="tr-TR" sz="3200" dirty="0" smtClean="0">
                <a:solidFill>
                  <a:srgbClr val="FF0000"/>
                </a:solidFill>
              </a:rPr>
              <a:t> Yapısı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73351" y="768446"/>
            <a:ext cx="76738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 </a:t>
            </a:r>
            <a:r>
              <a:rPr lang="tr-TR" sz="2000" dirty="0" smtClean="0"/>
              <a:t>Bundan sonraki kısım  ark planda yapacağımız indirme görevi için </a:t>
            </a:r>
            <a:r>
              <a:rPr lang="tr-TR" sz="2000" dirty="0" err="1"/>
              <a:t>A</a:t>
            </a:r>
            <a:r>
              <a:rPr lang="tr-TR" sz="2000" dirty="0" err="1" smtClean="0"/>
              <a:t>syncTask</a:t>
            </a:r>
            <a:r>
              <a:rPr lang="tr-TR" sz="2000" dirty="0" smtClean="0"/>
              <a:t> sınıfını </a:t>
            </a:r>
            <a:r>
              <a:rPr lang="tr-TR" sz="2000" dirty="0" err="1" smtClean="0"/>
              <a:t>extend</a:t>
            </a:r>
            <a:r>
              <a:rPr lang="tr-TR" sz="2000" dirty="0" smtClean="0"/>
              <a:t> eden bir sınıf tanımlamaktır.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Bu sınıfın adına indirme sınıfı deyip, </a:t>
            </a:r>
            <a:r>
              <a:rPr lang="tr-TR" sz="2000" dirty="0" err="1" smtClean="0"/>
              <a:t>MainActivity</a:t>
            </a:r>
            <a:r>
              <a:rPr lang="tr-TR" sz="2000" dirty="0"/>
              <a:t> </a:t>
            </a:r>
            <a:r>
              <a:rPr lang="tr-TR" sz="2000" dirty="0" smtClean="0"/>
              <a:t>sınıfının içinde dahili bir sınıf olarak  tanımlayalım. </a:t>
            </a: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görevi çalıştırırken (</a:t>
            </a:r>
            <a:r>
              <a:rPr lang="tr-TR" sz="2000" dirty="0" err="1" smtClean="0"/>
              <a:t>execute</a:t>
            </a:r>
            <a:r>
              <a:rPr lang="tr-TR" sz="2000" dirty="0" smtClean="0"/>
              <a:t>), sorgumuzun </a:t>
            </a:r>
            <a:r>
              <a:rPr lang="tr-TR" sz="2000" dirty="0" err="1" smtClean="0"/>
              <a:t>url</a:t>
            </a:r>
            <a:r>
              <a:rPr lang="tr-TR" sz="2000" dirty="0" smtClean="0"/>
              <a:t> </a:t>
            </a:r>
            <a:r>
              <a:rPr lang="tr-TR" sz="2000" dirty="0" err="1" smtClean="0"/>
              <a:t>stringini</a:t>
            </a:r>
            <a:r>
              <a:rPr lang="tr-TR" sz="2000" dirty="0" smtClean="0"/>
              <a:t> vereceğiz. Bu</a:t>
            </a:r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    </a:t>
            </a:r>
            <a:r>
              <a:rPr lang="tr-TR" sz="2000" i="1" dirty="0" err="1" smtClean="0"/>
              <a:t>doInBackground</a:t>
            </a:r>
            <a:r>
              <a:rPr lang="tr-TR" sz="2000" i="1" dirty="0" smtClean="0"/>
              <a:t>() </a:t>
            </a:r>
            <a:r>
              <a:rPr lang="tr-TR" sz="2000" dirty="0" smtClean="0"/>
              <a:t>metodunun kabul ettiği parametre tipidir: </a:t>
            </a:r>
            <a:r>
              <a:rPr lang="tr-TR" sz="2000" dirty="0" err="1" smtClean="0">
                <a:solidFill>
                  <a:srgbClr val="FF0000"/>
                </a:solidFill>
              </a:rPr>
              <a:t>String</a:t>
            </a:r>
            <a:endParaRPr lang="tr-TR" sz="2000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i="1" dirty="0" err="1"/>
              <a:t>doInBackground</a:t>
            </a:r>
            <a:r>
              <a:rPr lang="tr-TR" sz="2000" i="1" dirty="0" smtClean="0"/>
              <a:t>() </a:t>
            </a:r>
            <a:r>
              <a:rPr lang="tr-TR" sz="2000" dirty="0" smtClean="0"/>
              <a:t> metodu çalışırken, </a:t>
            </a:r>
            <a:r>
              <a:rPr lang="tr-TR" sz="2000" i="1" dirty="0" err="1" smtClean="0"/>
              <a:t>publishProgress</a:t>
            </a:r>
            <a:r>
              <a:rPr lang="tr-TR" sz="2000" i="1" dirty="0" smtClean="0"/>
              <a:t>() </a:t>
            </a:r>
            <a:r>
              <a:rPr lang="tr-TR" sz="2000" dirty="0" smtClean="0"/>
              <a:t>metodunu kullanarak </a:t>
            </a:r>
            <a:r>
              <a:rPr lang="tr-TR" sz="2000" i="1" dirty="0" err="1" smtClean="0"/>
              <a:t>onProgressUpdate</a:t>
            </a:r>
            <a:r>
              <a:rPr lang="tr-TR" sz="2000" i="1" dirty="0" smtClean="0"/>
              <a:t>() </a:t>
            </a:r>
            <a:r>
              <a:rPr lang="tr-TR" sz="2000" dirty="0" smtClean="0"/>
              <a:t>metoduna bir değer </a:t>
            </a:r>
            <a:r>
              <a:rPr lang="tr-TR" sz="2000" dirty="0"/>
              <a:t>(verinin yüzde kaçını indirdiğimiz gibi) </a:t>
            </a:r>
            <a:r>
              <a:rPr lang="tr-TR" sz="2000" dirty="0" smtClean="0"/>
              <a:t>göndermeyeceğiz. Dolayısıyla ikinci parametre tipi: </a:t>
            </a:r>
            <a:r>
              <a:rPr lang="tr-TR" sz="2000" dirty="0" err="1" smtClean="0">
                <a:solidFill>
                  <a:srgbClr val="00B050"/>
                </a:solidFill>
              </a:rPr>
              <a:t>Void</a:t>
            </a:r>
            <a:endParaRPr lang="tr-TR" sz="2000" dirty="0">
              <a:solidFill>
                <a:srgbClr val="00B050"/>
              </a:solidFill>
            </a:endParaRPr>
          </a:p>
          <a:p>
            <a:pPr algn="just"/>
            <a:endParaRPr lang="tr-TR" sz="2000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i="1" dirty="0" err="1"/>
              <a:t>doInBackground</a:t>
            </a:r>
            <a:r>
              <a:rPr lang="tr-TR" sz="2000" i="1" dirty="0"/>
              <a:t>() </a:t>
            </a:r>
            <a:r>
              <a:rPr lang="tr-TR" sz="2000" dirty="0"/>
              <a:t> metodu </a:t>
            </a:r>
            <a:r>
              <a:rPr lang="tr-TR" sz="2000" dirty="0" smtClean="0"/>
              <a:t>bittikten sonra </a:t>
            </a:r>
            <a:r>
              <a:rPr lang="tr-TR" sz="2000" dirty="0" err="1" smtClean="0"/>
              <a:t>onPostExecute</a:t>
            </a:r>
            <a:r>
              <a:rPr lang="tr-TR" sz="2000" dirty="0" smtClean="0"/>
              <a:t> metoduna indirdiğimiz </a:t>
            </a:r>
            <a:r>
              <a:rPr lang="tr-TR" sz="2000" dirty="0" err="1" smtClean="0"/>
              <a:t>json</a:t>
            </a:r>
            <a:r>
              <a:rPr lang="tr-TR" sz="2000" dirty="0" smtClean="0"/>
              <a:t> cevabını(</a:t>
            </a:r>
            <a:r>
              <a:rPr lang="tr-TR" sz="2000" dirty="0" err="1" smtClean="0"/>
              <a:t>stringini</a:t>
            </a:r>
            <a:r>
              <a:rPr lang="tr-TR" sz="2000" dirty="0" smtClean="0"/>
              <a:t>) göndereceğiz. </a:t>
            </a:r>
            <a:r>
              <a:rPr lang="tr-TR" sz="2000" dirty="0"/>
              <a:t>Dolayısıyla </a:t>
            </a:r>
            <a:r>
              <a:rPr lang="tr-TR" sz="2000" dirty="0" smtClean="0"/>
              <a:t>üçüncü </a:t>
            </a:r>
            <a:r>
              <a:rPr lang="tr-TR" sz="2000" dirty="0"/>
              <a:t>parametre tipi: </a:t>
            </a:r>
            <a:r>
              <a:rPr lang="tr-TR" sz="2000" dirty="0" err="1" smtClean="0">
                <a:solidFill>
                  <a:srgbClr val="0070C0"/>
                </a:solidFill>
              </a:rPr>
              <a:t>String</a:t>
            </a:r>
            <a:r>
              <a:rPr lang="tr-TR" sz="2000" dirty="0" smtClean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10274686" y="3960729"/>
            <a:ext cx="459061" cy="212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0726272" y="3970595"/>
            <a:ext cx="372211" cy="21290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1098484" y="3926202"/>
            <a:ext cx="415636" cy="27462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0308775" y="5604171"/>
            <a:ext cx="620228" cy="25506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9469189" y="3296642"/>
            <a:ext cx="698269" cy="272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0552712" y="4386985"/>
            <a:ext cx="1154541" cy="303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9077410" y="4999813"/>
            <a:ext cx="870066" cy="2034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Düz Ok Bağlayıcısı 16"/>
          <p:cNvCxnSpPr/>
          <p:nvPr/>
        </p:nvCxnSpPr>
        <p:spPr>
          <a:xfrm>
            <a:off x="10033462" y="3569102"/>
            <a:ext cx="1333305" cy="916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>
            <a:off x="9825230" y="5203301"/>
            <a:ext cx="1015560" cy="5491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8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408</Words>
  <Application>Microsoft Office PowerPoint</Application>
  <PresentationFormat>Geniş ekran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30</cp:revision>
  <dcterms:created xsi:type="dcterms:W3CDTF">2019-03-22T21:56:46Z</dcterms:created>
  <dcterms:modified xsi:type="dcterms:W3CDTF">2020-05-24T21:22:34Z</dcterms:modified>
</cp:coreProperties>
</file>