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04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9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3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2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36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4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3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2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6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0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9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5787-8D14-4BC3-828B-E62039D4764D}" type="datetimeFigureOut">
              <a:rPr lang="tr-TR" smtClean="0"/>
              <a:t>25.05.2020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5512-4C94-43DC-B653-D5950AB15B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4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652" y="584775"/>
            <a:ext cx="4095750" cy="62007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4" name="Dikdörtgen 3"/>
          <p:cNvSpPr/>
          <p:nvPr/>
        </p:nvSpPr>
        <p:spPr>
          <a:xfrm>
            <a:off x="-59262" y="2878832"/>
            <a:ext cx="8225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i="1" dirty="0" err="1" smtClean="0"/>
              <a:t>doInBackground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metodunda; </a:t>
            </a:r>
          </a:p>
          <a:p>
            <a:pPr algn="just"/>
            <a:r>
              <a:rPr lang="tr-TR" sz="2000" dirty="0" smtClean="0"/>
              <a:t>     verilmiş olan </a:t>
            </a:r>
            <a:r>
              <a:rPr lang="tr-TR" sz="2000" dirty="0" err="1" smtClean="0">
                <a:solidFill>
                  <a:srgbClr val="FF0000"/>
                </a:solidFill>
              </a:rPr>
              <a:t>url</a:t>
            </a:r>
            <a:r>
              <a:rPr lang="tr-TR" sz="2000" dirty="0" smtClean="0">
                <a:solidFill>
                  <a:srgbClr val="FF0000"/>
                </a:solidFill>
              </a:rPr>
              <a:t>  </a:t>
            </a:r>
            <a:r>
              <a:rPr lang="tr-TR" sz="2000" dirty="0" err="1" smtClean="0">
                <a:solidFill>
                  <a:srgbClr val="FF0000"/>
                </a:solidFill>
              </a:rPr>
              <a:t>stringi</a:t>
            </a:r>
            <a:r>
              <a:rPr lang="tr-TR" sz="2000" dirty="0" smtClean="0"/>
              <a:t>, </a:t>
            </a:r>
            <a:r>
              <a:rPr lang="tr-TR" sz="2000" i="1" dirty="0" err="1" smtClean="0"/>
              <a:t>jsonCevabiAl</a:t>
            </a:r>
            <a:r>
              <a:rPr lang="tr-TR" sz="2000" i="1" dirty="0" smtClean="0"/>
              <a:t>()  </a:t>
            </a:r>
            <a:r>
              <a:rPr lang="tr-TR" sz="2000" dirty="0" smtClean="0"/>
              <a:t>metoduna  gönderilmekte, bu     </a:t>
            </a:r>
          </a:p>
          <a:p>
            <a:pPr algn="just"/>
            <a:r>
              <a:rPr lang="tr-TR" sz="2000" dirty="0" smtClean="0"/>
              <a:t>    metot da indirme işlemi sonucunda elde edilen </a:t>
            </a:r>
            <a:r>
              <a:rPr lang="tr-TR" sz="2000" dirty="0" err="1" smtClean="0"/>
              <a:t>stringi</a:t>
            </a:r>
            <a:r>
              <a:rPr lang="tr-TR" sz="2000" dirty="0" smtClean="0"/>
              <a:t> geri döndürmektedir.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i="1" dirty="0" err="1" smtClean="0"/>
              <a:t>jsonCevabiAl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metodunun döndürdüğü </a:t>
            </a:r>
            <a:r>
              <a:rPr lang="tr-TR" sz="2000" dirty="0" err="1" smtClean="0">
                <a:solidFill>
                  <a:srgbClr val="0070C0"/>
                </a:solidFill>
              </a:rPr>
              <a:t>json</a:t>
            </a:r>
            <a:r>
              <a:rPr lang="tr-TR" sz="2000" dirty="0" smtClean="0">
                <a:solidFill>
                  <a:srgbClr val="0070C0"/>
                </a:solidFill>
              </a:rPr>
              <a:t> cevabı sonucu </a:t>
            </a:r>
            <a:r>
              <a:rPr lang="tr-TR" sz="2000" i="1" dirty="0" err="1"/>
              <a:t>doInBackground</a:t>
            </a:r>
            <a:r>
              <a:rPr lang="tr-TR" sz="2000" i="1" dirty="0"/>
              <a:t>() </a:t>
            </a:r>
            <a:r>
              <a:rPr lang="tr-TR" sz="2000" i="1" dirty="0" smtClean="0"/>
              <a:t> </a:t>
            </a:r>
            <a:r>
              <a:rPr lang="tr-TR" sz="2000" dirty="0" smtClean="0"/>
              <a:t>metodunda </a:t>
            </a:r>
            <a:r>
              <a:rPr lang="tr-TR" sz="2000" dirty="0" err="1" smtClean="0">
                <a:solidFill>
                  <a:srgbClr val="E917BC"/>
                </a:solidFill>
              </a:rPr>
              <a:t>jsonCevabi</a:t>
            </a:r>
            <a:r>
              <a:rPr lang="tr-TR" sz="2000" dirty="0" smtClean="0"/>
              <a:t> isimli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atanmaktadır.</a:t>
            </a:r>
          </a:p>
          <a:p>
            <a:pPr algn="just"/>
            <a:endParaRPr lang="tr-TR" sz="2000" dirty="0" smtClean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953549" y="3945276"/>
            <a:ext cx="742459" cy="299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328224" y="3945276"/>
            <a:ext cx="813303" cy="224539"/>
          </a:xfrm>
          <a:prstGeom prst="ellipse">
            <a:avLst/>
          </a:prstGeom>
          <a:noFill/>
          <a:ln w="28575">
            <a:solidFill>
              <a:srgbClr val="D52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895482" y="6352657"/>
            <a:ext cx="1462175" cy="23647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201518" y="782349"/>
            <a:ext cx="75376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i="1" dirty="0" err="1"/>
              <a:t>doInBackground</a:t>
            </a:r>
            <a:r>
              <a:rPr lang="tr-TR" i="1" dirty="0"/>
              <a:t>() </a:t>
            </a:r>
            <a:r>
              <a:rPr lang="tr-TR" dirty="0"/>
              <a:t>metodunda; </a:t>
            </a:r>
            <a:r>
              <a:rPr lang="tr-TR" dirty="0" err="1"/>
              <a:t>urlStringini</a:t>
            </a:r>
            <a:r>
              <a:rPr lang="tr-TR" dirty="0"/>
              <a:t> kullanarak indirme işlemini yapacağız. </a:t>
            </a:r>
            <a:endParaRPr lang="tr-TR" dirty="0" smtClean="0"/>
          </a:p>
          <a:p>
            <a:pPr algn="just"/>
            <a:endParaRPr lang="tr-T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 </a:t>
            </a:r>
            <a:r>
              <a:rPr lang="tr-TR" dirty="0"/>
              <a:t>işlemi yapan kodu doğrudan </a:t>
            </a:r>
            <a:r>
              <a:rPr lang="tr-TR" i="1" dirty="0" err="1"/>
              <a:t>doInBackground</a:t>
            </a:r>
            <a:r>
              <a:rPr lang="tr-TR" i="1" dirty="0"/>
              <a:t>()</a:t>
            </a:r>
            <a:r>
              <a:rPr lang="tr-TR" dirty="0"/>
              <a:t> içerisinde yazmak yerine, </a:t>
            </a:r>
            <a:r>
              <a:rPr lang="tr-TR" i="1" dirty="0" err="1"/>
              <a:t>jsonCevabiAl</a:t>
            </a:r>
            <a:r>
              <a:rPr lang="tr-TR" i="1" dirty="0"/>
              <a:t>() </a:t>
            </a:r>
            <a:r>
              <a:rPr lang="tr-TR" dirty="0"/>
              <a:t>isimli yardımcı bir metot içerisine yazabilir ve bu metodu </a:t>
            </a:r>
            <a:r>
              <a:rPr lang="tr-TR" i="1" dirty="0" err="1"/>
              <a:t>doInBackground</a:t>
            </a:r>
            <a:r>
              <a:rPr lang="tr-TR" i="1" dirty="0"/>
              <a:t>()</a:t>
            </a:r>
            <a:r>
              <a:rPr lang="tr-TR" dirty="0"/>
              <a:t>  içinden çağırabiliriz. </a:t>
            </a:r>
          </a:p>
        </p:txBody>
      </p:sp>
      <p:sp>
        <p:nvSpPr>
          <p:cNvPr id="18" name="Yuvarlatılmış Dikdörtgen 17"/>
          <p:cNvSpPr/>
          <p:nvPr/>
        </p:nvSpPr>
        <p:spPr>
          <a:xfrm>
            <a:off x="600378" y="5417989"/>
            <a:ext cx="2319251" cy="11711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doInBackground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19" name="Yuvarlatılmış Dikdörtgen 18"/>
          <p:cNvSpPr/>
          <p:nvPr/>
        </p:nvSpPr>
        <p:spPr>
          <a:xfrm>
            <a:off x="5419897" y="5428438"/>
            <a:ext cx="2319251" cy="12677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jsonCevabiAl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20" name="Sağ Ok 19"/>
          <p:cNvSpPr/>
          <p:nvPr/>
        </p:nvSpPr>
        <p:spPr>
          <a:xfrm>
            <a:off x="2919629" y="5323175"/>
            <a:ext cx="2500268" cy="607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url</a:t>
            </a:r>
            <a:r>
              <a:rPr lang="tr-TR" dirty="0" smtClean="0"/>
              <a:t> </a:t>
            </a:r>
            <a:r>
              <a:rPr lang="tr-TR" dirty="0" err="1" smtClean="0"/>
              <a:t>stringi</a:t>
            </a:r>
            <a:endParaRPr lang="tr-TR" dirty="0"/>
          </a:p>
        </p:txBody>
      </p:sp>
      <p:sp>
        <p:nvSpPr>
          <p:cNvPr id="21" name="Sol Ok 20"/>
          <p:cNvSpPr/>
          <p:nvPr/>
        </p:nvSpPr>
        <p:spPr>
          <a:xfrm>
            <a:off x="2919629" y="6015608"/>
            <a:ext cx="2500268" cy="52770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</a:t>
            </a:r>
            <a:r>
              <a:rPr lang="tr-TR" dirty="0" smtClean="0"/>
              <a:t> cevabı </a:t>
            </a:r>
            <a:r>
              <a:rPr lang="tr-TR" dirty="0" err="1" smtClean="0"/>
              <a:t>stringi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272698" y="68880"/>
            <a:ext cx="324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doInbackground</a:t>
            </a:r>
            <a:r>
              <a:rPr lang="tr-TR" sz="3200" dirty="0" smtClean="0">
                <a:solidFill>
                  <a:srgbClr val="FF0000"/>
                </a:solidFill>
              </a:rPr>
              <a:t>()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98" y="518437"/>
            <a:ext cx="4346161" cy="631290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99754" y="2712459"/>
            <a:ext cx="7057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i="1" dirty="0" err="1" smtClean="0"/>
              <a:t>jsonCevabiAl</a:t>
            </a:r>
            <a:r>
              <a:rPr lang="tr-TR" i="1" dirty="0" smtClean="0"/>
              <a:t> </a:t>
            </a:r>
            <a:r>
              <a:rPr lang="tr-TR" dirty="0" smtClean="0"/>
              <a:t>metodu yanda görüldüğü gibidir. Bu metot daha önce Deprem uygulamasında kullandığımız ile </a:t>
            </a:r>
            <a:r>
              <a:rPr lang="tr-TR" b="1" dirty="0" smtClean="0"/>
              <a:t>aynıdır</a:t>
            </a:r>
            <a:r>
              <a:rPr lang="tr-TR" dirty="0" smtClean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Özetle hatırlatmak gerekirse; </a:t>
            </a:r>
            <a:r>
              <a:rPr lang="tr-TR" dirty="0"/>
              <a:t>v</a:t>
            </a:r>
            <a:r>
              <a:rPr lang="tr-TR" dirty="0" smtClean="0"/>
              <a:t>erilen bir </a:t>
            </a:r>
            <a:r>
              <a:rPr lang="tr-TR" dirty="0" err="1" smtClean="0"/>
              <a:t>stringden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 nesnesi oluşturuyor, bu </a:t>
            </a:r>
            <a:r>
              <a:rPr lang="tr-TR" dirty="0" err="1" smtClean="0"/>
              <a:t>url’ye</a:t>
            </a:r>
            <a:r>
              <a:rPr lang="tr-TR" dirty="0" smtClean="0"/>
              <a:t> de </a:t>
            </a:r>
            <a:r>
              <a:rPr lang="tr-TR" dirty="0" err="1" smtClean="0"/>
              <a:t>url</a:t>
            </a:r>
            <a:r>
              <a:rPr lang="tr-TR" dirty="0" smtClean="0"/>
              <a:t> bağlantısı oluşturuyordu. Bu bağlantıdan ‘’GET’’ talebiyle bir metin dosyası indiriyor ve </a:t>
            </a:r>
            <a:r>
              <a:rPr lang="tr-TR" dirty="0" err="1" smtClean="0"/>
              <a:t>string</a:t>
            </a:r>
            <a:r>
              <a:rPr lang="tr-TR" dirty="0" smtClean="0"/>
              <a:t> olarak     döndürüyordu.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131382" y="-66338"/>
            <a:ext cx="3249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doInbackground</a:t>
            </a:r>
            <a:r>
              <a:rPr lang="tr-TR" sz="3200" dirty="0" smtClean="0">
                <a:solidFill>
                  <a:srgbClr val="FF0000"/>
                </a:solidFill>
              </a:rPr>
              <a:t>()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55" y="946343"/>
            <a:ext cx="4381500" cy="5905500"/>
          </a:xfrm>
          <a:prstGeom prst="rect">
            <a:avLst/>
          </a:prstGeom>
        </p:spPr>
      </p:pic>
      <p:sp>
        <p:nvSpPr>
          <p:cNvPr id="2" name="Yuvarlatılmış Dikdörtgen 1"/>
          <p:cNvSpPr/>
          <p:nvPr/>
        </p:nvSpPr>
        <p:spPr>
          <a:xfrm>
            <a:off x="581893" y="3899093"/>
            <a:ext cx="2096822" cy="8948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doInBackground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Yuvarlatılmış Dikdörtgen 2"/>
          <p:cNvSpPr/>
          <p:nvPr/>
        </p:nvSpPr>
        <p:spPr>
          <a:xfrm>
            <a:off x="4948008" y="3818590"/>
            <a:ext cx="2096822" cy="9686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jsonCevabiAl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130929" y="795599"/>
            <a:ext cx="77142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i="1" dirty="0" err="1" smtClean="0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metodu, sonucunu </a:t>
            </a:r>
            <a:r>
              <a:rPr lang="tr-TR" i="1" dirty="0" err="1" smtClean="0"/>
              <a:t>onPostExecute</a:t>
            </a:r>
            <a:r>
              <a:rPr lang="tr-TR" i="1" dirty="0" smtClean="0"/>
              <a:t>()</a:t>
            </a:r>
            <a:r>
              <a:rPr lang="tr-TR" dirty="0" smtClean="0"/>
              <a:t> metoduna gönderecektir.</a:t>
            </a:r>
          </a:p>
          <a:p>
            <a:pPr algn="just"/>
            <a:endParaRPr lang="tr-TR" i="1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i="1" dirty="0" err="1" smtClean="0"/>
              <a:t>onPostExecute</a:t>
            </a:r>
            <a:r>
              <a:rPr lang="tr-TR" i="1" dirty="0" smtClean="0"/>
              <a:t>()</a:t>
            </a:r>
            <a:r>
              <a:rPr lang="tr-TR" dirty="0" smtClean="0"/>
              <a:t> metodu içinde artık </a:t>
            </a:r>
            <a:r>
              <a:rPr lang="tr-TR" dirty="0" err="1" smtClean="0"/>
              <a:t>arayüzü</a:t>
            </a:r>
            <a:r>
              <a:rPr lang="tr-TR" dirty="0" smtClean="0"/>
              <a:t> güncelleme işlemine izin veriliyordu. </a:t>
            </a:r>
          </a:p>
          <a:p>
            <a:pPr algn="just"/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Buna göre artık  </a:t>
            </a:r>
            <a:r>
              <a:rPr lang="tr-TR" i="1" dirty="0" err="1" smtClean="0"/>
              <a:t>doInBackground</a:t>
            </a:r>
            <a:r>
              <a:rPr lang="tr-TR" i="1" dirty="0" smtClean="0"/>
              <a:t>()  </a:t>
            </a:r>
            <a:r>
              <a:rPr lang="tr-TR" dirty="0" smtClean="0"/>
              <a:t>metodunun verdiği sonuç üzerinde </a:t>
            </a:r>
            <a:r>
              <a:rPr lang="tr-TR" dirty="0" err="1" smtClean="0"/>
              <a:t>json</a:t>
            </a:r>
            <a:r>
              <a:rPr lang="tr-TR" dirty="0" smtClean="0"/>
              <a:t> ayıklama ile istediğimiz bilgileri elde edebilir ve </a:t>
            </a:r>
            <a:r>
              <a:rPr lang="tr-TR" dirty="0" err="1" smtClean="0"/>
              <a:t>arayüzü</a:t>
            </a:r>
            <a:r>
              <a:rPr lang="tr-TR" dirty="0" smtClean="0"/>
              <a:t> güncelleyebiliriz.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380763" y="429"/>
            <a:ext cx="287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FF0000"/>
                </a:solidFill>
              </a:rPr>
              <a:t>onPostExecute</a:t>
            </a:r>
            <a:r>
              <a:rPr lang="tr-TR" sz="3200" dirty="0" smtClean="0">
                <a:solidFill>
                  <a:srgbClr val="FF0000"/>
                </a:solidFill>
              </a:rPr>
              <a:t>()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95873" y="4639377"/>
            <a:ext cx="854903" cy="240631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/>
          <p:nvPr/>
        </p:nvSpPr>
        <p:spPr>
          <a:xfrm>
            <a:off x="10758228" y="5267099"/>
            <a:ext cx="887431" cy="279685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Düz Ok Bağlayıcısı 7"/>
          <p:cNvCxnSpPr>
            <a:stCxn id="19" idx="5"/>
            <a:endCxn id="20" idx="1"/>
          </p:cNvCxnSpPr>
          <p:nvPr/>
        </p:nvCxnSpPr>
        <p:spPr>
          <a:xfrm>
            <a:off x="9825578" y="4844768"/>
            <a:ext cx="1062611" cy="46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şağı Ok 14"/>
          <p:cNvSpPr/>
          <p:nvPr/>
        </p:nvSpPr>
        <p:spPr>
          <a:xfrm>
            <a:off x="1029356" y="4798631"/>
            <a:ext cx="1434650" cy="936938"/>
          </a:xfrm>
          <a:prstGeom prst="downArrow">
            <a:avLst/>
          </a:prstGeom>
          <a:gradFill>
            <a:gsLst>
              <a:gs pos="27000">
                <a:srgbClr val="FF0000"/>
              </a:gs>
              <a:gs pos="52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Json</a:t>
            </a:r>
            <a:r>
              <a:rPr lang="tr-TR" sz="1600" i="1" dirty="0"/>
              <a:t> cevabı </a:t>
            </a:r>
            <a:r>
              <a:rPr lang="tr-TR" sz="1600" dirty="0" err="1" smtClean="0"/>
              <a:t>stringi</a:t>
            </a:r>
            <a:endParaRPr lang="tr-TR" dirty="0"/>
          </a:p>
        </p:txBody>
      </p:sp>
      <p:sp>
        <p:nvSpPr>
          <p:cNvPr id="16" name="Yuvarlatılmış Dikdörtgen 15"/>
          <p:cNvSpPr/>
          <p:nvPr/>
        </p:nvSpPr>
        <p:spPr>
          <a:xfrm>
            <a:off x="698270" y="5735569"/>
            <a:ext cx="2096822" cy="8948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onPostExecute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17" name="Sağ Ok 16"/>
          <p:cNvSpPr/>
          <p:nvPr/>
        </p:nvSpPr>
        <p:spPr>
          <a:xfrm>
            <a:off x="2687530" y="3933254"/>
            <a:ext cx="2260478" cy="464284"/>
          </a:xfrm>
          <a:prstGeom prst="rightArrow">
            <a:avLst/>
          </a:prstGeom>
          <a:gradFill>
            <a:gsLst>
              <a:gs pos="46000">
                <a:srgbClr val="FF0000"/>
              </a:gs>
              <a:gs pos="59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url</a:t>
            </a:r>
            <a:r>
              <a:rPr lang="tr-TR" dirty="0" smtClean="0"/>
              <a:t> </a:t>
            </a:r>
            <a:r>
              <a:rPr lang="tr-TR" dirty="0" err="1" smtClean="0"/>
              <a:t>stringi</a:t>
            </a:r>
            <a:endParaRPr lang="tr-TR" dirty="0"/>
          </a:p>
        </p:txBody>
      </p:sp>
      <p:sp>
        <p:nvSpPr>
          <p:cNvPr id="18" name="Sol Ok 17"/>
          <p:cNvSpPr/>
          <p:nvPr/>
        </p:nvSpPr>
        <p:spPr>
          <a:xfrm>
            <a:off x="2687530" y="4397538"/>
            <a:ext cx="2260478" cy="403205"/>
          </a:xfrm>
          <a:prstGeom prst="leftArrow">
            <a:avLst/>
          </a:prstGeom>
          <a:gradFill>
            <a:gsLst>
              <a:gs pos="47000">
                <a:srgbClr val="FF0000"/>
              </a:gs>
              <a:gs pos="58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</a:t>
            </a:r>
            <a:r>
              <a:rPr lang="tr-TR" i="1" dirty="0" smtClean="0"/>
              <a:t> cevabı </a:t>
            </a:r>
            <a:r>
              <a:rPr lang="tr-TR" dirty="0" err="1" smtClean="0"/>
              <a:t>stringi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594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4675" y="412648"/>
            <a:ext cx="7500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json</a:t>
            </a:r>
            <a:r>
              <a:rPr lang="tr-TR" dirty="0" smtClean="0"/>
              <a:t> ayıklama işlemini de, doğrudan </a:t>
            </a:r>
            <a:r>
              <a:rPr lang="tr-TR" i="1" dirty="0" err="1" smtClean="0"/>
              <a:t>onPostExecute</a:t>
            </a:r>
            <a:r>
              <a:rPr lang="tr-TR" i="1" dirty="0" smtClean="0"/>
              <a:t>() </a:t>
            </a:r>
            <a:r>
              <a:rPr lang="tr-TR" dirty="0" smtClean="0"/>
              <a:t>içinde yapmak yerine, yine kodda sadelik açısından bir yardımcı metot içinde yapıp, bu metodu </a:t>
            </a:r>
            <a:r>
              <a:rPr lang="tr-TR" i="1" dirty="0" err="1" smtClean="0"/>
              <a:t>onPostExecute</a:t>
            </a:r>
            <a:r>
              <a:rPr lang="tr-TR" i="1" dirty="0" smtClean="0"/>
              <a:t>() </a:t>
            </a:r>
            <a:r>
              <a:rPr lang="tr-TR" dirty="0" smtClean="0"/>
              <a:t>içerisinden çağırabiliriz.</a:t>
            </a:r>
          </a:p>
          <a:p>
            <a:pPr algn="just"/>
            <a:endParaRPr lang="tr-TR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Bu yardımcı metodun ismi </a:t>
            </a:r>
            <a:r>
              <a:rPr lang="tr-TR" dirty="0" err="1" smtClean="0"/>
              <a:t>jsonAyikla</a:t>
            </a:r>
            <a:r>
              <a:rPr lang="tr-TR" dirty="0" smtClean="0"/>
              <a:t> olsun. </a:t>
            </a:r>
            <a:r>
              <a:rPr lang="tr-TR" i="1" dirty="0" err="1" smtClean="0"/>
              <a:t>doInBackground</a:t>
            </a:r>
            <a:r>
              <a:rPr lang="tr-TR" i="1" dirty="0" smtClean="0"/>
              <a:t>() </a:t>
            </a:r>
            <a:r>
              <a:rPr lang="tr-TR" dirty="0" smtClean="0"/>
              <a:t>metodunun </a:t>
            </a:r>
            <a:r>
              <a:rPr lang="tr-TR" i="1" dirty="0" err="1" smtClean="0"/>
              <a:t>onPostExecute</a:t>
            </a:r>
            <a:r>
              <a:rPr lang="tr-TR" i="1" dirty="0" smtClean="0"/>
              <a:t>()  </a:t>
            </a:r>
            <a:r>
              <a:rPr lang="tr-TR" dirty="0" smtClean="0"/>
              <a:t>metoduna</a:t>
            </a:r>
            <a:r>
              <a:rPr lang="tr-TR" i="1" dirty="0" smtClean="0"/>
              <a:t> </a:t>
            </a:r>
            <a:r>
              <a:rPr lang="tr-TR" dirty="0" smtClean="0"/>
              <a:t>verdiği </a:t>
            </a:r>
            <a:r>
              <a:rPr lang="tr-TR" dirty="0" err="1" smtClean="0"/>
              <a:t>json</a:t>
            </a:r>
            <a:r>
              <a:rPr lang="tr-TR" dirty="0" smtClean="0"/>
              <a:t> cevabını bu metoda göndereceğiz.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Peki bu metodun ayıklama sonucu döndüreceği değer nasıl olmalı? Hatırlarsak istediğimiz veri; üç bilgi (</a:t>
            </a:r>
            <a:r>
              <a:rPr lang="tr-TR" dirty="0" err="1" smtClean="0"/>
              <a:t>durumKodu</a:t>
            </a:r>
            <a:r>
              <a:rPr lang="tr-TR" dirty="0" smtClean="0"/>
              <a:t>, </a:t>
            </a:r>
            <a:r>
              <a:rPr lang="tr-TR" dirty="0" err="1" smtClean="0"/>
              <a:t>aciklama</a:t>
            </a:r>
            <a:r>
              <a:rPr lang="tr-TR" dirty="0" smtClean="0"/>
              <a:t>, </a:t>
            </a:r>
            <a:r>
              <a:rPr lang="tr-TR" dirty="0" err="1" smtClean="0"/>
              <a:t>sicaklik</a:t>
            </a:r>
            <a:r>
              <a:rPr lang="tr-TR" dirty="0" smtClean="0"/>
              <a:t>) içeriyordu. Bu üç değişkene sahip Hava isminde bir sınıf tanımlayıp, elde ettiğimiz bilgiyi bir Hava nesnesi olarak döndürebiliriz.</a:t>
            </a:r>
          </a:p>
        </p:txBody>
      </p:sp>
      <p:sp>
        <p:nvSpPr>
          <p:cNvPr id="3" name="Yuvarlatılmış Dikdörtgen 2"/>
          <p:cNvSpPr/>
          <p:nvPr/>
        </p:nvSpPr>
        <p:spPr>
          <a:xfrm>
            <a:off x="698270" y="4007158"/>
            <a:ext cx="2096822" cy="8948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doInBackground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5064385" y="3926655"/>
            <a:ext cx="2096822" cy="9686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jsonCevabiAl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5" name="Sağ Ok 4"/>
          <p:cNvSpPr/>
          <p:nvPr/>
        </p:nvSpPr>
        <p:spPr>
          <a:xfrm>
            <a:off x="2795092" y="3946716"/>
            <a:ext cx="2260478" cy="464284"/>
          </a:xfrm>
          <a:prstGeom prst="rightArrow">
            <a:avLst/>
          </a:prstGeom>
          <a:gradFill>
            <a:gsLst>
              <a:gs pos="46000">
                <a:srgbClr val="FF0000"/>
              </a:gs>
              <a:gs pos="59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url</a:t>
            </a:r>
            <a:r>
              <a:rPr lang="tr-TR" dirty="0" smtClean="0"/>
              <a:t> </a:t>
            </a:r>
            <a:r>
              <a:rPr lang="tr-TR" dirty="0" err="1" smtClean="0"/>
              <a:t>stringi</a:t>
            </a:r>
            <a:endParaRPr lang="tr-TR" dirty="0"/>
          </a:p>
        </p:txBody>
      </p:sp>
      <p:sp>
        <p:nvSpPr>
          <p:cNvPr id="6" name="Sol Ok 5"/>
          <p:cNvSpPr/>
          <p:nvPr/>
        </p:nvSpPr>
        <p:spPr>
          <a:xfrm>
            <a:off x="2795092" y="4498795"/>
            <a:ext cx="2260478" cy="403205"/>
          </a:xfrm>
          <a:prstGeom prst="leftArrow">
            <a:avLst/>
          </a:prstGeom>
          <a:gradFill>
            <a:gsLst>
              <a:gs pos="47000">
                <a:srgbClr val="FF0000"/>
              </a:gs>
              <a:gs pos="58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</a:t>
            </a:r>
            <a:r>
              <a:rPr lang="tr-TR" i="1" dirty="0" smtClean="0"/>
              <a:t> cevabı </a:t>
            </a:r>
            <a:r>
              <a:rPr lang="tr-TR" dirty="0" err="1" smtClean="0"/>
              <a:t>stringi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814647" y="5838938"/>
            <a:ext cx="2096822" cy="8948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onPostExecute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8" name="Aşağı Ok 7"/>
          <p:cNvSpPr/>
          <p:nvPr/>
        </p:nvSpPr>
        <p:spPr>
          <a:xfrm>
            <a:off x="1132373" y="4902000"/>
            <a:ext cx="1434650" cy="936938"/>
          </a:xfrm>
          <a:prstGeom prst="downArrow">
            <a:avLst/>
          </a:prstGeom>
          <a:gradFill>
            <a:gsLst>
              <a:gs pos="27000">
                <a:srgbClr val="FF0000"/>
              </a:gs>
              <a:gs pos="52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Json</a:t>
            </a:r>
            <a:r>
              <a:rPr lang="tr-TR" sz="1600" i="1" dirty="0"/>
              <a:t> cevabı </a:t>
            </a:r>
            <a:r>
              <a:rPr lang="tr-TR" sz="1600" dirty="0" err="1" smtClean="0"/>
              <a:t>stringi</a:t>
            </a:r>
            <a:endParaRPr lang="tr-TR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5064385" y="5765090"/>
            <a:ext cx="2096822" cy="9686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jsonAyikla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10" name="Sağ Ok 9"/>
          <p:cNvSpPr/>
          <p:nvPr/>
        </p:nvSpPr>
        <p:spPr>
          <a:xfrm>
            <a:off x="2911469" y="5838938"/>
            <a:ext cx="2134354" cy="464284"/>
          </a:xfrm>
          <a:prstGeom prst="rightArrow">
            <a:avLst/>
          </a:prstGeom>
          <a:gradFill>
            <a:gsLst>
              <a:gs pos="47000">
                <a:srgbClr val="FF0000"/>
              </a:gs>
              <a:gs pos="61000">
                <a:srgbClr val="00B0F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Json</a:t>
            </a:r>
            <a:r>
              <a:rPr lang="tr-TR" dirty="0" smtClean="0"/>
              <a:t> cevabı </a:t>
            </a:r>
            <a:r>
              <a:rPr lang="tr-TR" dirty="0" err="1" smtClean="0"/>
              <a:t>stringi</a:t>
            </a:r>
            <a:endParaRPr lang="tr-TR" dirty="0"/>
          </a:p>
        </p:txBody>
      </p:sp>
      <p:sp>
        <p:nvSpPr>
          <p:cNvPr id="11" name="Sol Ok 10"/>
          <p:cNvSpPr/>
          <p:nvPr/>
        </p:nvSpPr>
        <p:spPr>
          <a:xfrm>
            <a:off x="2911469" y="6344251"/>
            <a:ext cx="2152916" cy="403205"/>
          </a:xfrm>
          <a:prstGeom prst="leftArrow">
            <a:avLst/>
          </a:prstGeom>
          <a:gradFill>
            <a:gsLst>
              <a:gs pos="49000">
                <a:srgbClr val="00B050"/>
              </a:gs>
              <a:gs pos="63000">
                <a:srgbClr val="00B0F0"/>
              </a:gs>
            </a:gsLst>
            <a:lin ang="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Hava nesnesi</a:t>
            </a:r>
            <a:endParaRPr lang="tr-TR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033" y="18120"/>
            <a:ext cx="4221967" cy="6729336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2390048" y="2512"/>
            <a:ext cx="287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err="1" smtClean="0">
                <a:solidFill>
                  <a:srgbClr val="FF0000"/>
                </a:solidFill>
              </a:rPr>
              <a:t>onPostExecute</a:t>
            </a:r>
            <a:r>
              <a:rPr lang="tr-TR" sz="3200" dirty="0" smtClean="0">
                <a:solidFill>
                  <a:srgbClr val="FF0000"/>
                </a:solidFill>
              </a:rPr>
              <a:t>()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5000244" y="56618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>
                <a:solidFill>
                  <a:srgbClr val="FF0000"/>
                </a:solidFill>
              </a:rPr>
              <a:t>Hava Sınıfı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047343" y="717582"/>
            <a:ext cx="7993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Hava sınıfını, </a:t>
            </a:r>
            <a:r>
              <a:rPr lang="tr-TR" sz="2000" dirty="0" err="1" smtClean="0"/>
              <a:t>json</a:t>
            </a:r>
            <a:r>
              <a:rPr lang="tr-TR" sz="2000" dirty="0" smtClean="0"/>
              <a:t> cevabından ayıklayacağımız verilerin tipine göre aşağıdaki gibi tanımlarız.</a:t>
            </a: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8" y="569364"/>
            <a:ext cx="3400955" cy="6002225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624024" y="2415418"/>
            <a:ext cx="2708950" cy="21175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/>
          <p:cNvSpPr/>
          <p:nvPr/>
        </p:nvSpPr>
        <p:spPr>
          <a:xfrm>
            <a:off x="424011" y="3367159"/>
            <a:ext cx="1995077" cy="25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/>
          <p:cNvSpPr/>
          <p:nvPr/>
        </p:nvSpPr>
        <p:spPr>
          <a:xfrm>
            <a:off x="624024" y="2691442"/>
            <a:ext cx="1708800" cy="21778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44" y="2610682"/>
            <a:ext cx="504895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206" y="783536"/>
            <a:ext cx="3374794" cy="595605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139882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– </a:t>
            </a:r>
            <a:r>
              <a:rPr lang="tr-TR" sz="3200" dirty="0" err="1" smtClean="0">
                <a:solidFill>
                  <a:srgbClr val="FF0000"/>
                </a:solidFill>
              </a:rPr>
              <a:t>jsonCevabı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46987" y="680287"/>
            <a:ext cx="84388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 </a:t>
            </a:r>
            <a:r>
              <a:rPr lang="tr-TR" sz="2000" dirty="0" err="1" smtClean="0"/>
              <a:t>Json</a:t>
            </a:r>
            <a:r>
              <a:rPr lang="tr-TR" sz="2000" dirty="0" smtClean="0"/>
              <a:t> cevabından almak istediğimiz iki bilgiyi artık </a:t>
            </a:r>
            <a:r>
              <a:rPr lang="tr-TR" sz="2000" dirty="0" err="1" smtClean="0"/>
              <a:t>jsonAyikla</a:t>
            </a:r>
            <a:r>
              <a:rPr lang="tr-TR" sz="2000" dirty="0" smtClean="0"/>
              <a:t>() yardımcı</a:t>
            </a:r>
          </a:p>
          <a:p>
            <a:pPr algn="just"/>
            <a:r>
              <a:rPr lang="tr-TR" sz="2000" dirty="0" smtClean="0"/>
              <a:t>metodunda ayıklayıp, bir Hava nesnesi içinde saklayabiliriz.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i="1" dirty="0" smtClean="0">
                <a:latin typeface="Consolas" panose="020B0609020204030204" pitchFamily="49" charset="0"/>
              </a:rPr>
              <a:t>ikon(</a:t>
            </a:r>
            <a:r>
              <a:rPr lang="tr-TR" sz="2000" i="1" dirty="0" err="1" smtClean="0">
                <a:latin typeface="Consolas" panose="020B0609020204030204" pitchFamily="49" charset="0"/>
              </a:rPr>
              <a:t>icon</a:t>
            </a:r>
            <a:r>
              <a:rPr lang="tr-TR" sz="2000" i="1" dirty="0" smtClean="0">
                <a:latin typeface="Consolas" panose="020B0609020204030204" pitchFamily="49" charset="0"/>
              </a:rPr>
              <a:t>) </a:t>
            </a:r>
            <a:r>
              <a:rPr lang="tr-TR" sz="2000" i="1" dirty="0" smtClean="0">
                <a:latin typeface="Consolas" panose="020B0609020204030204" pitchFamily="49" charset="0"/>
              </a:rPr>
              <a:t>ve </a:t>
            </a:r>
            <a:r>
              <a:rPr lang="tr-TR" sz="2000" i="1" dirty="0" err="1" smtClean="0">
                <a:latin typeface="Consolas" panose="020B0609020204030204" pitchFamily="49" charset="0"/>
              </a:rPr>
              <a:t>aciklama</a:t>
            </a:r>
            <a:r>
              <a:rPr lang="tr-TR" sz="2000" i="1" dirty="0" smtClean="0">
                <a:latin typeface="Consolas" panose="020B0609020204030204" pitchFamily="49" charset="0"/>
              </a:rPr>
              <a:t>(</a:t>
            </a:r>
            <a:r>
              <a:rPr lang="tr-TR" sz="2000" i="1" dirty="0" err="1" smtClean="0">
                <a:latin typeface="Consolas" panose="020B0609020204030204" pitchFamily="49" charset="0"/>
              </a:rPr>
              <a:t>description</a:t>
            </a:r>
            <a:r>
              <a:rPr lang="tr-TR" sz="2000" i="1" dirty="0" smtClean="0">
                <a:latin typeface="Consolas" panose="020B0609020204030204" pitchFamily="49" charset="0"/>
              </a:rPr>
              <a:t>)</a:t>
            </a:r>
            <a:r>
              <a:rPr lang="tr-TR" sz="2000" dirty="0" smtClean="0"/>
              <a:t> değerlerine erişmek için izleyeceğimiz yol aşağıdaki gibi olacaktır. Burada </a:t>
            </a:r>
            <a:r>
              <a:rPr lang="tr-TR" sz="2000" i="1" dirty="0" err="1" smtClean="0">
                <a:latin typeface="Consolas" panose="020B0609020204030204" pitchFamily="49" charset="0"/>
              </a:rPr>
              <a:t>weather</a:t>
            </a:r>
            <a:r>
              <a:rPr lang="tr-TR" sz="2000" dirty="0" smtClean="0"/>
              <a:t> </a:t>
            </a:r>
            <a:r>
              <a:rPr lang="tr-TR" sz="2000" dirty="0" err="1" smtClean="0"/>
              <a:t>json</a:t>
            </a:r>
            <a:r>
              <a:rPr lang="tr-TR" sz="2000" dirty="0" smtClean="0"/>
              <a:t> dizisinin tek bir elemanı vardır. Çünkü sorgumuzda tek bir şehre ilişkin bilgi talep etmiştik. Bu 0. </a:t>
            </a:r>
            <a:r>
              <a:rPr lang="tr-TR" sz="2000" dirty="0" err="1" smtClean="0"/>
              <a:t>json</a:t>
            </a:r>
            <a:r>
              <a:rPr lang="tr-TR" sz="2000" dirty="0" smtClean="0"/>
              <a:t> objesine </a:t>
            </a:r>
            <a:r>
              <a:rPr lang="tr-TR" sz="2000" i="1" dirty="0" err="1" smtClean="0">
                <a:latin typeface="Consolas" panose="020B0609020204030204" pitchFamily="49" charset="0"/>
              </a:rPr>
              <a:t>weatherJO</a:t>
            </a:r>
            <a:r>
              <a:rPr lang="tr-TR" sz="2000" dirty="0" smtClean="0"/>
              <a:t> </a:t>
            </a:r>
            <a:r>
              <a:rPr lang="tr-TR" sz="2000" dirty="0" smtClean="0"/>
              <a:t>gibi bir isim verebiliriz.</a:t>
            </a:r>
            <a:endParaRPr lang="tr-TR" sz="2000" dirty="0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85161"/>
              </p:ext>
            </p:extLst>
          </p:nvPr>
        </p:nvGraphicFramePr>
        <p:xfrm>
          <a:off x="275521" y="3072540"/>
          <a:ext cx="81114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15">
                  <a:extLst>
                    <a:ext uri="{9D8B030D-6E8A-4147-A177-3AD203B41FA5}">
                      <a16:colId xmlns:a16="http://schemas.microsoft.com/office/drawing/2014/main" val="3231338471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1209912040"/>
                    </a:ext>
                  </a:extLst>
                </a:gridCol>
                <a:gridCol w="3397718">
                  <a:extLst>
                    <a:ext uri="{9D8B030D-6E8A-4147-A177-3AD203B41FA5}">
                      <a16:colId xmlns:a16="http://schemas.microsoft.com/office/drawing/2014/main" val="1390299262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11471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root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jsonObject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weather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JSONArray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JSONObject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200" dirty="0" err="1" smtClean="0">
                          <a:solidFill>
                            <a:schemeClr val="bg1"/>
                          </a:solidFill>
                        </a:rPr>
                        <a:t>weather</a:t>
                      </a:r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 dizisinin 0.  elemanı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icon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36538"/>
                  </a:ext>
                </a:extLst>
              </a:tr>
            </a:tbl>
          </a:graphicData>
        </a:graphic>
      </p:graphicFrame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82007"/>
              </p:ext>
            </p:extLst>
          </p:nvPr>
        </p:nvGraphicFramePr>
        <p:xfrm>
          <a:off x="275521" y="5620498"/>
          <a:ext cx="81034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872">
                  <a:extLst>
                    <a:ext uri="{9D8B030D-6E8A-4147-A177-3AD203B41FA5}">
                      <a16:colId xmlns:a16="http://schemas.microsoft.com/office/drawing/2014/main" val="1520392736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457466261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3152522848"/>
                    </a:ext>
                  </a:extLst>
                </a:gridCol>
                <a:gridCol w="2025872">
                  <a:extLst>
                    <a:ext uri="{9D8B030D-6E8A-4147-A177-3AD203B41FA5}">
                      <a16:colId xmlns:a16="http://schemas.microsoft.com/office/drawing/2014/main" val="1857873274"/>
                    </a:ext>
                  </a:extLst>
                </a:gridCol>
              </a:tblGrid>
              <a:tr h="278756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root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jsonObject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weather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JSONArray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main</a:t>
                      </a: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JSONObject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temp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2408"/>
                  </a:ext>
                </a:extLst>
              </a:tr>
            </a:tbl>
          </a:graphicData>
        </a:graphic>
      </p:graphicFrame>
      <p:sp>
        <p:nvSpPr>
          <p:cNvPr id="11" name="Dikdörtgen 10"/>
          <p:cNvSpPr/>
          <p:nvPr/>
        </p:nvSpPr>
        <p:spPr>
          <a:xfrm>
            <a:off x="275521" y="4967018"/>
            <a:ext cx="7543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i="1" dirty="0" err="1" smtClean="0">
                <a:latin typeface="Consolas" panose="020B0609020204030204" pitchFamily="49" charset="0"/>
              </a:rPr>
              <a:t>sicaklik</a:t>
            </a:r>
            <a:r>
              <a:rPr lang="tr-TR" sz="2000" dirty="0" smtClean="0"/>
              <a:t> değerine ulaşmak için izleyeceğimiz yol ise aşağıdaki gibidir.</a:t>
            </a:r>
            <a:endParaRPr lang="tr-TR" sz="2000" dirty="0"/>
          </a:p>
        </p:txBody>
      </p:sp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93282"/>
              </p:ext>
            </p:extLst>
          </p:nvPr>
        </p:nvGraphicFramePr>
        <p:xfrm>
          <a:off x="275521" y="3685562"/>
          <a:ext cx="81114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315">
                  <a:extLst>
                    <a:ext uri="{9D8B030D-6E8A-4147-A177-3AD203B41FA5}">
                      <a16:colId xmlns:a16="http://schemas.microsoft.com/office/drawing/2014/main" val="3231338471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1209912040"/>
                    </a:ext>
                  </a:extLst>
                </a:gridCol>
                <a:gridCol w="3397718">
                  <a:extLst>
                    <a:ext uri="{9D8B030D-6E8A-4147-A177-3AD203B41FA5}">
                      <a16:colId xmlns:a16="http://schemas.microsoft.com/office/drawing/2014/main" val="1390299262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11471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root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jsonObject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weather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JSONArray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JSONObject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200" dirty="0" err="1" smtClean="0">
                          <a:solidFill>
                            <a:schemeClr val="bg1"/>
                          </a:solidFill>
                        </a:rPr>
                        <a:t>weather</a:t>
                      </a:r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 dizisinin 0.  elemanı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tr-TR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36538"/>
                  </a:ext>
                </a:extLst>
              </a:tr>
            </a:tbl>
          </a:graphicData>
        </a:graphic>
      </p:graphicFrame>
      <p:sp>
        <p:nvSpPr>
          <p:cNvPr id="15" name="Dikdörtgen 14"/>
          <p:cNvSpPr/>
          <p:nvPr/>
        </p:nvSpPr>
        <p:spPr>
          <a:xfrm>
            <a:off x="9303378" y="2646947"/>
            <a:ext cx="2708950" cy="2117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9077486" y="3586940"/>
            <a:ext cx="1995077" cy="25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/>
          <p:cNvSpPr/>
          <p:nvPr/>
        </p:nvSpPr>
        <p:spPr>
          <a:xfrm>
            <a:off x="9389642" y="2905101"/>
            <a:ext cx="1621296" cy="1523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95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139882" y="0"/>
            <a:ext cx="6935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Hava Durumu Uygulaması – </a:t>
            </a:r>
            <a:r>
              <a:rPr lang="tr-TR" sz="3200" dirty="0" err="1" smtClean="0">
                <a:solidFill>
                  <a:srgbClr val="FF0000"/>
                </a:solidFill>
              </a:rPr>
              <a:t>jsonCevabı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83933" y="877656"/>
            <a:ext cx="10906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Önceki slayttaki açıklamalara göre </a:t>
            </a:r>
            <a:r>
              <a:rPr lang="tr-TR" sz="2000" dirty="0" err="1" smtClean="0"/>
              <a:t>jsonAyikla</a:t>
            </a:r>
            <a:r>
              <a:rPr lang="tr-TR" sz="2000" dirty="0" smtClean="0"/>
              <a:t> metodumuzda üç bilgiye aşağıdaki gibi erişir ve bir Hava nesnesi haline </a:t>
            </a:r>
            <a:r>
              <a:rPr lang="tr-TR" sz="2000" dirty="0" smtClean="0"/>
              <a:t>getirip, </a:t>
            </a:r>
            <a:r>
              <a:rPr lang="tr-TR" sz="2000" dirty="0" err="1" smtClean="0"/>
              <a:t>imageView’de</a:t>
            </a:r>
            <a:r>
              <a:rPr lang="tr-TR" sz="2000" dirty="0" smtClean="0"/>
              <a:t> göstermesi için, </a:t>
            </a:r>
            <a:r>
              <a:rPr lang="tr-TR" sz="2000" i="1" dirty="0" err="1"/>
              <a:t>onPostExecute</a:t>
            </a:r>
            <a:r>
              <a:rPr lang="tr-TR" sz="2000" i="1" dirty="0"/>
              <a:t>() </a:t>
            </a:r>
            <a:r>
              <a:rPr lang="tr-TR" sz="2000" dirty="0"/>
              <a:t>metoduna </a:t>
            </a:r>
            <a:r>
              <a:rPr lang="tr-TR" sz="2000" dirty="0" smtClean="0"/>
              <a:t>döndürebiliriz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58" y="1940919"/>
            <a:ext cx="5755552" cy="46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6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97" y="747688"/>
            <a:ext cx="7613287" cy="611031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16514" y="153037"/>
            <a:ext cx="10906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err="1" smtClean="0"/>
              <a:t>onPost</a:t>
            </a:r>
            <a:r>
              <a:rPr lang="tr-TR" sz="2000" dirty="0" smtClean="0"/>
              <a:t> </a:t>
            </a:r>
            <a:r>
              <a:rPr lang="tr-TR" sz="2000" dirty="0" err="1" smtClean="0"/>
              <a:t>execute</a:t>
            </a:r>
            <a:r>
              <a:rPr lang="tr-TR" sz="2000" dirty="0" smtClean="0"/>
              <a:t> metodumuzun son hali aşağıdaki gibi olacaktır. Ayıkladığımız </a:t>
            </a:r>
            <a:r>
              <a:rPr lang="tr-TR" sz="2000" dirty="0" err="1" smtClean="0"/>
              <a:t>ico</a:t>
            </a:r>
            <a:r>
              <a:rPr lang="tr-TR" sz="2000" dirty="0" err="1" smtClean="0"/>
              <a:t>n</a:t>
            </a:r>
            <a:r>
              <a:rPr lang="tr-TR" sz="2000" dirty="0" smtClean="0"/>
              <a:t> bilgisine göre uygun resmi gösteriyoruz.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4292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98976" y="163992"/>
            <a:ext cx="10376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 smtClean="0"/>
              <a:t>Uygulamamızın son hali </a:t>
            </a:r>
            <a:r>
              <a:rPr lang="tr-TR" sz="2000" dirty="0" smtClean="0"/>
              <a:t>aşağıdaki </a:t>
            </a:r>
            <a:r>
              <a:rPr lang="tr-TR" sz="2000" dirty="0" smtClean="0"/>
              <a:t>gibi olacaktır</a:t>
            </a:r>
            <a:r>
              <a:rPr lang="tr-TR" sz="2000" dirty="0" smtClean="0"/>
              <a:t>. Ancak bu uygulama hep aynı şehir (Bu örnekte İstanbul) için çalışacaktır.)</a:t>
            </a:r>
            <a:endParaRPr lang="tr-TR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954719"/>
            <a:ext cx="9623333" cy="580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540</Words>
  <Application>Microsoft Office PowerPoint</Application>
  <PresentationFormat>Geniş ekran</PresentationFormat>
  <Paragraphs>81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27</cp:revision>
  <dcterms:created xsi:type="dcterms:W3CDTF">2019-03-23T11:21:10Z</dcterms:created>
  <dcterms:modified xsi:type="dcterms:W3CDTF">2020-05-24T21:59:33Z</dcterms:modified>
</cp:coreProperties>
</file>