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57"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9E2AF195-4A8D-48C6-B109-7DF658F88ACE}" type="datetimeFigureOut">
              <a:rPr lang="tr-TR" smtClean="0"/>
              <a:t>25.06.2019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45DF38C-07B4-4C43-B33A-5C6365060EA1}" type="slidenum">
              <a:rPr lang="tr-TR" smtClean="0"/>
              <a:t>‹#›</a:t>
            </a:fld>
            <a:endParaRPr lang="tr-TR"/>
          </a:p>
        </p:txBody>
      </p:sp>
    </p:spTree>
    <p:extLst>
      <p:ext uri="{BB962C8B-B14F-4D97-AF65-F5344CB8AC3E}">
        <p14:creationId xmlns:p14="http://schemas.microsoft.com/office/powerpoint/2010/main" val="70199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2AF195-4A8D-48C6-B109-7DF658F88ACE}" type="datetimeFigureOut">
              <a:rPr lang="tr-TR" smtClean="0"/>
              <a:t>25.06.2019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45DF38C-07B4-4C43-B33A-5C6365060EA1}" type="slidenum">
              <a:rPr lang="tr-TR" smtClean="0"/>
              <a:t>‹#›</a:t>
            </a:fld>
            <a:endParaRPr lang="tr-TR"/>
          </a:p>
        </p:txBody>
      </p:sp>
    </p:spTree>
    <p:extLst>
      <p:ext uri="{BB962C8B-B14F-4D97-AF65-F5344CB8AC3E}">
        <p14:creationId xmlns:p14="http://schemas.microsoft.com/office/powerpoint/2010/main" val="274847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2AF195-4A8D-48C6-B109-7DF658F88ACE}" type="datetimeFigureOut">
              <a:rPr lang="tr-TR" smtClean="0"/>
              <a:t>25.06.2019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45DF38C-07B4-4C43-B33A-5C6365060EA1}" type="slidenum">
              <a:rPr lang="tr-TR" smtClean="0"/>
              <a:t>‹#›</a:t>
            </a:fld>
            <a:endParaRPr lang="tr-TR"/>
          </a:p>
        </p:txBody>
      </p:sp>
    </p:spTree>
    <p:extLst>
      <p:ext uri="{BB962C8B-B14F-4D97-AF65-F5344CB8AC3E}">
        <p14:creationId xmlns:p14="http://schemas.microsoft.com/office/powerpoint/2010/main" val="274044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2AF195-4A8D-48C6-B109-7DF658F88ACE}" type="datetimeFigureOut">
              <a:rPr lang="tr-TR" smtClean="0"/>
              <a:t>25.06.2019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45DF38C-07B4-4C43-B33A-5C6365060EA1}" type="slidenum">
              <a:rPr lang="tr-TR" smtClean="0"/>
              <a:t>‹#›</a:t>
            </a:fld>
            <a:endParaRPr lang="tr-TR"/>
          </a:p>
        </p:txBody>
      </p:sp>
    </p:spTree>
    <p:extLst>
      <p:ext uri="{BB962C8B-B14F-4D97-AF65-F5344CB8AC3E}">
        <p14:creationId xmlns:p14="http://schemas.microsoft.com/office/powerpoint/2010/main" val="357850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9E2AF195-4A8D-48C6-B109-7DF658F88ACE}" type="datetimeFigureOut">
              <a:rPr lang="tr-TR" smtClean="0"/>
              <a:t>25.06.2019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45DF38C-07B4-4C43-B33A-5C6365060EA1}" type="slidenum">
              <a:rPr lang="tr-TR" smtClean="0"/>
              <a:t>‹#›</a:t>
            </a:fld>
            <a:endParaRPr lang="tr-TR"/>
          </a:p>
        </p:txBody>
      </p:sp>
    </p:spTree>
    <p:extLst>
      <p:ext uri="{BB962C8B-B14F-4D97-AF65-F5344CB8AC3E}">
        <p14:creationId xmlns:p14="http://schemas.microsoft.com/office/powerpoint/2010/main" val="361175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9E2AF195-4A8D-48C6-B109-7DF658F88ACE}" type="datetimeFigureOut">
              <a:rPr lang="tr-TR" smtClean="0"/>
              <a:t>25.06.2019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45DF38C-07B4-4C43-B33A-5C6365060EA1}" type="slidenum">
              <a:rPr lang="tr-TR" smtClean="0"/>
              <a:t>‹#›</a:t>
            </a:fld>
            <a:endParaRPr lang="tr-TR"/>
          </a:p>
        </p:txBody>
      </p:sp>
    </p:spTree>
    <p:extLst>
      <p:ext uri="{BB962C8B-B14F-4D97-AF65-F5344CB8AC3E}">
        <p14:creationId xmlns:p14="http://schemas.microsoft.com/office/powerpoint/2010/main" val="429409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E2AF195-4A8D-48C6-B109-7DF658F88ACE}" type="datetimeFigureOut">
              <a:rPr lang="tr-TR" smtClean="0"/>
              <a:t>25.06.2019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145DF38C-07B4-4C43-B33A-5C6365060EA1}" type="slidenum">
              <a:rPr lang="tr-TR" smtClean="0"/>
              <a:t>‹#›</a:t>
            </a:fld>
            <a:endParaRPr lang="tr-TR"/>
          </a:p>
        </p:txBody>
      </p:sp>
    </p:spTree>
    <p:extLst>
      <p:ext uri="{BB962C8B-B14F-4D97-AF65-F5344CB8AC3E}">
        <p14:creationId xmlns:p14="http://schemas.microsoft.com/office/powerpoint/2010/main" val="3957184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E2AF195-4A8D-48C6-B109-7DF658F88ACE}" type="datetimeFigureOut">
              <a:rPr lang="tr-TR" smtClean="0"/>
              <a:t>25.06.2019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145DF38C-07B4-4C43-B33A-5C6365060EA1}" type="slidenum">
              <a:rPr lang="tr-TR" smtClean="0"/>
              <a:t>‹#›</a:t>
            </a:fld>
            <a:endParaRPr lang="tr-TR"/>
          </a:p>
        </p:txBody>
      </p:sp>
    </p:spTree>
    <p:extLst>
      <p:ext uri="{BB962C8B-B14F-4D97-AF65-F5344CB8AC3E}">
        <p14:creationId xmlns:p14="http://schemas.microsoft.com/office/powerpoint/2010/main" val="163391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E2AF195-4A8D-48C6-B109-7DF658F88ACE}" type="datetimeFigureOut">
              <a:rPr lang="tr-TR" smtClean="0"/>
              <a:t>25.06.2019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145DF38C-07B4-4C43-B33A-5C6365060EA1}" type="slidenum">
              <a:rPr lang="tr-TR" smtClean="0"/>
              <a:t>‹#›</a:t>
            </a:fld>
            <a:endParaRPr lang="tr-TR"/>
          </a:p>
        </p:txBody>
      </p:sp>
    </p:spTree>
    <p:extLst>
      <p:ext uri="{BB962C8B-B14F-4D97-AF65-F5344CB8AC3E}">
        <p14:creationId xmlns:p14="http://schemas.microsoft.com/office/powerpoint/2010/main" val="407036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E2AF195-4A8D-48C6-B109-7DF658F88ACE}" type="datetimeFigureOut">
              <a:rPr lang="tr-TR" smtClean="0"/>
              <a:t>25.06.2019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45DF38C-07B4-4C43-B33A-5C6365060EA1}" type="slidenum">
              <a:rPr lang="tr-TR" smtClean="0"/>
              <a:t>‹#›</a:t>
            </a:fld>
            <a:endParaRPr lang="tr-TR"/>
          </a:p>
        </p:txBody>
      </p:sp>
    </p:spTree>
    <p:extLst>
      <p:ext uri="{BB962C8B-B14F-4D97-AF65-F5344CB8AC3E}">
        <p14:creationId xmlns:p14="http://schemas.microsoft.com/office/powerpoint/2010/main" val="135475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E2AF195-4A8D-48C6-B109-7DF658F88ACE}" type="datetimeFigureOut">
              <a:rPr lang="tr-TR" smtClean="0"/>
              <a:t>25.06.2019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45DF38C-07B4-4C43-B33A-5C6365060EA1}" type="slidenum">
              <a:rPr lang="tr-TR" smtClean="0"/>
              <a:t>‹#›</a:t>
            </a:fld>
            <a:endParaRPr lang="tr-TR"/>
          </a:p>
        </p:txBody>
      </p:sp>
    </p:spTree>
    <p:extLst>
      <p:ext uri="{BB962C8B-B14F-4D97-AF65-F5344CB8AC3E}">
        <p14:creationId xmlns:p14="http://schemas.microsoft.com/office/powerpoint/2010/main" val="273401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AF195-4A8D-48C6-B109-7DF658F88ACE}" type="datetimeFigureOut">
              <a:rPr lang="tr-TR" smtClean="0"/>
              <a:t>25.06.2019</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DF38C-07B4-4C43-B33A-5C6365060EA1}" type="slidenum">
              <a:rPr lang="tr-TR" smtClean="0"/>
              <a:t>‹#›</a:t>
            </a:fld>
            <a:endParaRPr lang="tr-TR"/>
          </a:p>
        </p:txBody>
      </p:sp>
    </p:spTree>
    <p:extLst>
      <p:ext uri="{BB962C8B-B14F-4D97-AF65-F5344CB8AC3E}">
        <p14:creationId xmlns:p14="http://schemas.microsoft.com/office/powerpoint/2010/main" val="971905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bilisim-kulubu.com/sozluk/sozluk.php?e=Main+Thread"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20930" y="1083577"/>
            <a:ext cx="11333020" cy="5324535"/>
          </a:xfrm>
          <a:prstGeom prst="rect">
            <a:avLst/>
          </a:prstGeom>
        </p:spPr>
        <p:txBody>
          <a:bodyPr wrap="square">
            <a:spAutoFit/>
          </a:bodyPr>
          <a:lstStyle/>
          <a:p>
            <a:pPr marL="285750" indent="-285750" algn="just">
              <a:buFont typeface="Wingdings" panose="05000000000000000000" pitchFamily="2" charset="2"/>
              <a:buChar char="v"/>
            </a:pPr>
            <a:r>
              <a:rPr lang="tr-TR" sz="2000" dirty="0" smtClean="0"/>
              <a:t>Sözlük anlamı iplik olan </a:t>
            </a:r>
            <a:r>
              <a:rPr lang="tr-TR" sz="2000" dirty="0" err="1" smtClean="0"/>
              <a:t>Thread</a:t>
            </a:r>
            <a:r>
              <a:rPr lang="tr-TR" sz="2000" dirty="0" smtClean="0"/>
              <a:t> (</a:t>
            </a:r>
            <a:r>
              <a:rPr lang="tr-TR" sz="2000" dirty="0"/>
              <a:t>iş </a:t>
            </a:r>
            <a:r>
              <a:rPr lang="tr-TR" sz="2000" dirty="0" smtClean="0"/>
              <a:t>parçacığı) </a:t>
            </a:r>
            <a:r>
              <a:rPr lang="tr-TR" sz="2000" dirty="0"/>
              <a:t>kavramı, aynı </a:t>
            </a:r>
            <a:r>
              <a:rPr lang="tr-TR" sz="2000" dirty="0" smtClean="0"/>
              <a:t>işlem (</a:t>
            </a:r>
            <a:r>
              <a:rPr lang="tr-TR" sz="2000" dirty="0" err="1" smtClean="0"/>
              <a:t>process</a:t>
            </a:r>
            <a:r>
              <a:rPr lang="tr-TR" sz="2000" dirty="0" smtClean="0"/>
              <a:t>)ortamında birden </a:t>
            </a:r>
            <a:r>
              <a:rPr lang="tr-TR" sz="2000" dirty="0"/>
              <a:t>fazla iş yürütme imkanı sağlar. Bir </a:t>
            </a:r>
            <a:r>
              <a:rPr lang="tr-TR" sz="2000" dirty="0" err="1"/>
              <a:t>process’in</a:t>
            </a:r>
            <a:r>
              <a:rPr lang="tr-TR" sz="2000" dirty="0"/>
              <a:t> çalışmaya başlaması ile </a:t>
            </a:r>
            <a:r>
              <a:rPr lang="tr-TR" sz="2000" dirty="0" smtClean="0"/>
              <a:t>birlikte bir </a:t>
            </a:r>
            <a:r>
              <a:rPr lang="tr-TR" sz="2000" dirty="0" err="1"/>
              <a:t>thread</a:t>
            </a:r>
            <a:r>
              <a:rPr lang="tr-TR" sz="2000" dirty="0"/>
              <a:t> (</a:t>
            </a:r>
            <a:r>
              <a:rPr lang="tr-TR" sz="2000" dirty="0">
                <a:hlinkClick r:id="rId2" tooltip="main thread"/>
              </a:rPr>
              <a:t>main </a:t>
            </a:r>
            <a:r>
              <a:rPr lang="tr-TR" sz="2000" dirty="0" err="1">
                <a:hlinkClick r:id="rId2" tooltip="main thread"/>
              </a:rPr>
              <a:t>thread</a:t>
            </a:r>
            <a:r>
              <a:rPr lang="tr-TR" sz="2000" dirty="0"/>
              <a:t>) oluşturulur ve bu </a:t>
            </a:r>
            <a:r>
              <a:rPr lang="tr-TR" sz="2000" dirty="0" err="1"/>
              <a:t>process</a:t>
            </a:r>
            <a:r>
              <a:rPr lang="tr-TR" sz="2000" dirty="0"/>
              <a:t> içerisinde birden fazla </a:t>
            </a:r>
            <a:r>
              <a:rPr lang="tr-TR" sz="2000" dirty="0" smtClean="0"/>
              <a:t>iş parçacığı  </a:t>
            </a:r>
            <a:r>
              <a:rPr lang="tr-TR" sz="2000" dirty="0"/>
              <a:t>(</a:t>
            </a:r>
            <a:r>
              <a:rPr lang="tr-TR" sz="2000" dirty="0" err="1">
                <a:hlinkClick r:id="rId2" tooltip="multi thread"/>
              </a:rPr>
              <a:t>multi-thread</a:t>
            </a:r>
            <a:r>
              <a:rPr lang="tr-TR" sz="2000" dirty="0"/>
              <a:t> ) oluşturulabilir. </a:t>
            </a:r>
            <a:r>
              <a:rPr lang="tr-TR" sz="2000" dirty="0" err="1" smtClean="0"/>
              <a:t>MultiThreading</a:t>
            </a:r>
            <a:r>
              <a:rPr lang="tr-TR" sz="2000" dirty="0" smtClean="0"/>
              <a:t> birden fazla  işin paralel </a:t>
            </a:r>
            <a:r>
              <a:rPr lang="tr-TR" sz="2000" dirty="0"/>
              <a:t>olarak yürütülmesi </a:t>
            </a:r>
            <a:r>
              <a:rPr lang="tr-TR" sz="2000" dirty="0" smtClean="0"/>
              <a:t>işlemi olarak da ifade edilmektedir. </a:t>
            </a:r>
          </a:p>
          <a:p>
            <a:pPr algn="just"/>
            <a:endParaRPr lang="tr-TR" sz="2000" dirty="0" smtClean="0"/>
          </a:p>
          <a:p>
            <a:pPr marL="285750" indent="-285750" algn="just">
              <a:buFont typeface="Wingdings" panose="05000000000000000000" pitchFamily="2" charset="2"/>
              <a:buChar char="v"/>
            </a:pPr>
            <a:r>
              <a:rPr lang="tr-TR" sz="2000" dirty="0" err="1" smtClean="0"/>
              <a:t>Android’de</a:t>
            </a:r>
            <a:r>
              <a:rPr lang="tr-TR" sz="2000" dirty="0" smtClean="0"/>
              <a:t> </a:t>
            </a:r>
            <a:r>
              <a:rPr lang="tr-TR" sz="2000" dirty="0"/>
              <a:t>ana </a:t>
            </a:r>
            <a:r>
              <a:rPr lang="tr-TR" sz="2000" dirty="0" err="1"/>
              <a:t>işparçacığı</a:t>
            </a:r>
            <a:r>
              <a:rPr lang="tr-TR" sz="2000" dirty="0"/>
              <a:t> (main </a:t>
            </a:r>
            <a:r>
              <a:rPr lang="tr-TR" sz="2000" dirty="0" err="1"/>
              <a:t>thread</a:t>
            </a:r>
            <a:r>
              <a:rPr lang="tr-TR" sz="2000" dirty="0"/>
              <a:t>) kullanıcı </a:t>
            </a:r>
            <a:r>
              <a:rPr lang="tr-TR" sz="2000" dirty="0" err="1"/>
              <a:t>arayüzü</a:t>
            </a:r>
            <a:r>
              <a:rPr lang="tr-TR" sz="2000" dirty="0"/>
              <a:t> (</a:t>
            </a:r>
            <a:r>
              <a:rPr lang="tr-TR" sz="2000" dirty="0" err="1"/>
              <a:t>user</a:t>
            </a:r>
            <a:r>
              <a:rPr lang="tr-TR" sz="2000" dirty="0"/>
              <a:t> </a:t>
            </a:r>
            <a:r>
              <a:rPr lang="tr-TR" sz="2000" dirty="0" err="1"/>
              <a:t>interface</a:t>
            </a:r>
            <a:r>
              <a:rPr lang="tr-TR" sz="2000" dirty="0"/>
              <a:t>-UI) iş </a:t>
            </a:r>
            <a:r>
              <a:rPr lang="tr-TR" sz="2000" dirty="0" err="1"/>
              <a:t>parçağıdır</a:t>
            </a:r>
            <a:r>
              <a:rPr lang="tr-TR" sz="2000" dirty="0"/>
              <a:t>. Bu </a:t>
            </a:r>
            <a:r>
              <a:rPr lang="tr-TR" sz="2000" dirty="0" err="1"/>
              <a:t>thread’de</a:t>
            </a:r>
            <a:r>
              <a:rPr lang="tr-TR" sz="2000" dirty="0"/>
              <a:t> internete bağlanma gibi ağ(</a:t>
            </a:r>
            <a:r>
              <a:rPr lang="tr-TR" sz="2000" dirty="0" err="1"/>
              <a:t>networking</a:t>
            </a:r>
            <a:r>
              <a:rPr lang="tr-TR" sz="2000" dirty="0"/>
              <a:t>) işlemlerine izin </a:t>
            </a:r>
            <a:r>
              <a:rPr lang="tr-TR" sz="2000" dirty="0" smtClean="0"/>
              <a:t>verilmemektedir. Bu tip işlemleri arka plan iş parçacığında yapmamız gerekir.</a:t>
            </a:r>
            <a:endParaRPr lang="tr-TR" sz="2000" dirty="0"/>
          </a:p>
          <a:p>
            <a:endParaRPr lang="tr-TR" sz="2000" dirty="0" smtClean="0"/>
          </a:p>
          <a:p>
            <a:pPr marL="285750" indent="-285750" algn="just">
              <a:buFont typeface="Wingdings" panose="05000000000000000000" pitchFamily="2" charset="2"/>
              <a:buChar char="v"/>
            </a:pPr>
            <a:r>
              <a:rPr lang="tr-TR" sz="2000" dirty="0" err="1" smtClean="0"/>
              <a:t>Multithreading</a:t>
            </a:r>
            <a:r>
              <a:rPr lang="tr-TR" sz="2000" dirty="0" smtClean="0"/>
              <a:t> kavramına bir örnek oyun </a:t>
            </a:r>
            <a:r>
              <a:rPr lang="tr-TR" sz="2000" dirty="0"/>
              <a:t>uygulamalarıdır. Kelime oyunu uygulamasında kullanıcının ana ekranda oyunu oynadığını düşünelim. Biz ise tam oyunun en heyecanlı yerinde rasgele bir reklam gösterip kullanıcının bütün dikkatini reklama yöneltmek </a:t>
            </a:r>
            <a:r>
              <a:rPr lang="tr-TR" sz="2000" dirty="0" smtClean="0"/>
              <a:t>isteyelim. </a:t>
            </a:r>
            <a:r>
              <a:rPr lang="tr-TR" sz="2000" dirty="0"/>
              <a:t>Bu amaçla bizim reklamı uzaktaki bir sunucudan çekip ana ekrana </a:t>
            </a:r>
            <a:r>
              <a:rPr lang="tr-TR" sz="2000" dirty="0" smtClean="0"/>
              <a:t>aktaran </a:t>
            </a:r>
            <a:r>
              <a:rPr lang="tr-TR" sz="2000" dirty="0"/>
              <a:t>bir kod parçası yazmamız gerekmektedir. Uzaktan dosya yükleme uzun bir işlem olduğu için  işlem sırasında oyunu bloke etmememiz gerekir. Bu yüzden </a:t>
            </a:r>
            <a:r>
              <a:rPr lang="tr-TR" sz="2000" dirty="0" err="1" smtClean="0"/>
              <a:t>multi-threading</a:t>
            </a:r>
            <a:r>
              <a:rPr lang="tr-TR" sz="2000" dirty="0" smtClean="0"/>
              <a:t> ile ana </a:t>
            </a:r>
            <a:r>
              <a:rPr lang="tr-TR" sz="2000" dirty="0"/>
              <a:t>akışta hem oyunu hem de yükleme işlemini ilerleterek iki işlemin de mevcut kaynakları paylaşarak kullanmasını sağlayabiliriz. Bu sayede hem kullanıcı oyununu kesintisiz oynamaya devam eder hem de reklam dosyaları uygulamaya yüklenmiş olur</a:t>
            </a:r>
            <a:r>
              <a:rPr lang="tr-TR" sz="2000" dirty="0" smtClean="0"/>
              <a:t>.</a:t>
            </a:r>
            <a:endParaRPr lang="tr-TR" dirty="0"/>
          </a:p>
        </p:txBody>
      </p:sp>
      <p:sp>
        <p:nvSpPr>
          <p:cNvPr id="3" name="Metin kutusu 2"/>
          <p:cNvSpPr txBox="1"/>
          <p:nvPr/>
        </p:nvSpPr>
        <p:spPr>
          <a:xfrm>
            <a:off x="4380807" y="266007"/>
            <a:ext cx="2755306" cy="584775"/>
          </a:xfrm>
          <a:prstGeom prst="rect">
            <a:avLst/>
          </a:prstGeom>
          <a:noFill/>
        </p:spPr>
        <p:txBody>
          <a:bodyPr wrap="none" rtlCol="0">
            <a:spAutoFit/>
          </a:bodyPr>
          <a:lstStyle/>
          <a:p>
            <a:r>
              <a:rPr lang="tr-TR" sz="3200" dirty="0" err="1" smtClean="0">
                <a:solidFill>
                  <a:srgbClr val="FF0000"/>
                </a:solidFill>
              </a:rPr>
              <a:t>MultiThreading</a:t>
            </a:r>
            <a:endParaRPr lang="tr-TR" sz="3200" dirty="0">
              <a:solidFill>
                <a:srgbClr val="FF0000"/>
              </a:solidFill>
            </a:endParaRPr>
          </a:p>
        </p:txBody>
      </p:sp>
    </p:spTree>
    <p:extLst>
      <p:ext uri="{BB962C8B-B14F-4D97-AF65-F5344CB8AC3E}">
        <p14:creationId xmlns:p14="http://schemas.microsoft.com/office/powerpoint/2010/main" val="3051805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381000" y="933450"/>
            <a:ext cx="11430000" cy="4991100"/>
          </a:xfrm>
          <a:prstGeom prst="rect">
            <a:avLst/>
          </a:prstGeom>
        </p:spPr>
      </p:pic>
    </p:spTree>
    <p:extLst>
      <p:ext uri="{BB962C8B-B14F-4D97-AF65-F5344CB8AC3E}">
        <p14:creationId xmlns:p14="http://schemas.microsoft.com/office/powerpoint/2010/main" val="666768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514379" y="871570"/>
            <a:ext cx="11677621" cy="3139321"/>
          </a:xfrm>
          <a:prstGeom prst="rect">
            <a:avLst/>
          </a:prstGeom>
        </p:spPr>
        <p:txBody>
          <a:bodyPr wrap="square">
            <a:spAutoFit/>
          </a:bodyPr>
          <a:lstStyle/>
          <a:p>
            <a:r>
              <a:rPr lang="tr-TR" dirty="0" smtClean="0"/>
              <a:t> </a:t>
            </a:r>
            <a:r>
              <a:rPr lang="tr-TR" sz="2000" dirty="0" err="1" smtClean="0"/>
              <a:t>AsyncTask’ın</a:t>
            </a:r>
            <a:r>
              <a:rPr lang="tr-TR" sz="2000" dirty="0" smtClean="0"/>
              <a:t> </a:t>
            </a:r>
            <a:r>
              <a:rPr lang="tr-TR" sz="2000" dirty="0"/>
              <a:t>oluşturulma </a:t>
            </a:r>
            <a:r>
              <a:rPr lang="tr-TR" sz="2000" dirty="0" smtClean="0"/>
              <a:t>yapısında </a:t>
            </a:r>
            <a:r>
              <a:rPr lang="tr-TR" sz="2000" dirty="0" err="1" smtClean="0"/>
              <a:t>AsyncTask</a:t>
            </a:r>
            <a:r>
              <a:rPr lang="tr-TR" sz="2000" dirty="0" smtClean="0"/>
              <a:t>&lt;Tip1,Tip2,Tip3</a:t>
            </a:r>
            <a:r>
              <a:rPr lang="tr-TR" sz="2000" dirty="0"/>
              <a:t>&gt; </a:t>
            </a:r>
            <a:r>
              <a:rPr lang="tr-TR" sz="2000" dirty="0" smtClean="0"/>
              <a:t> üç parametre tipi içerir.</a:t>
            </a:r>
          </a:p>
          <a:p>
            <a:endParaRPr lang="tr-TR" sz="2000" dirty="0" smtClean="0"/>
          </a:p>
          <a:p>
            <a:r>
              <a:rPr lang="tr-TR" sz="2000" dirty="0" smtClean="0"/>
              <a:t> </a:t>
            </a:r>
            <a:r>
              <a:rPr lang="tr-TR" sz="2000" dirty="0"/>
              <a:t>Burada </a:t>
            </a:r>
            <a:r>
              <a:rPr lang="tr-TR" sz="2000" dirty="0">
                <a:solidFill>
                  <a:srgbClr val="FF0000"/>
                </a:solidFill>
              </a:rPr>
              <a:t>Tip1</a:t>
            </a:r>
            <a:r>
              <a:rPr lang="tr-TR" sz="2000" dirty="0"/>
              <a:t> </a:t>
            </a:r>
            <a:r>
              <a:rPr lang="tr-TR" sz="2000" b="1" dirty="0" err="1"/>
              <a:t>doInBackground</a:t>
            </a:r>
            <a:r>
              <a:rPr lang="tr-TR" sz="2000" b="1" dirty="0"/>
              <a:t> metoduna verilecek parametrelerin tipini </a:t>
            </a:r>
            <a:r>
              <a:rPr lang="tr-TR" sz="2000" dirty="0"/>
              <a:t>ya da sınıfını belirler (örnekte </a:t>
            </a:r>
            <a:r>
              <a:rPr lang="tr-TR" sz="2000" dirty="0" err="1"/>
              <a:t>Void</a:t>
            </a:r>
            <a:r>
              <a:rPr lang="tr-TR" sz="2000" dirty="0" smtClean="0"/>
              <a:t>).</a:t>
            </a:r>
          </a:p>
          <a:p>
            <a:endParaRPr lang="tr-TR" sz="2000" dirty="0" smtClean="0"/>
          </a:p>
          <a:p>
            <a:r>
              <a:rPr lang="tr-TR" sz="2000" dirty="0" smtClean="0"/>
              <a:t> </a:t>
            </a:r>
            <a:r>
              <a:rPr lang="tr-TR" sz="2000" dirty="0">
                <a:solidFill>
                  <a:srgbClr val="FF0000"/>
                </a:solidFill>
              </a:rPr>
              <a:t>Tip2</a:t>
            </a:r>
            <a:r>
              <a:rPr lang="tr-TR" sz="2000" dirty="0"/>
              <a:t> </a:t>
            </a:r>
            <a:r>
              <a:rPr lang="tr-TR" sz="2000" dirty="0" err="1"/>
              <a:t>doInBackground</a:t>
            </a:r>
            <a:r>
              <a:rPr lang="tr-TR" sz="2000" dirty="0"/>
              <a:t> metodunun işleyişi sırasında</a:t>
            </a:r>
            <a:r>
              <a:rPr lang="tr-TR" sz="2000" dirty="0">
                <a:solidFill>
                  <a:srgbClr val="FF0000"/>
                </a:solidFill>
              </a:rPr>
              <a:t> </a:t>
            </a:r>
            <a:r>
              <a:rPr lang="tr-TR" sz="2000" b="1" dirty="0" err="1" smtClean="0"/>
              <a:t>publishProgress</a:t>
            </a:r>
            <a:r>
              <a:rPr lang="tr-TR" sz="2000" b="1" dirty="0" smtClean="0"/>
              <a:t> </a:t>
            </a:r>
            <a:r>
              <a:rPr lang="tr-TR" sz="2000" dirty="0" smtClean="0"/>
              <a:t>ile</a:t>
            </a:r>
            <a:r>
              <a:rPr lang="tr-TR" sz="2000" b="1" dirty="0" smtClean="0"/>
              <a:t> </a:t>
            </a:r>
            <a:r>
              <a:rPr lang="tr-TR" sz="2000" b="1" dirty="0" err="1" smtClean="0"/>
              <a:t>onProgressUpdate</a:t>
            </a:r>
            <a:r>
              <a:rPr lang="tr-TR" sz="2000" b="1" dirty="0" smtClean="0"/>
              <a:t> </a:t>
            </a:r>
            <a:r>
              <a:rPr lang="tr-TR" sz="2000" b="1" dirty="0"/>
              <a:t>metoduna </a:t>
            </a:r>
            <a:r>
              <a:rPr lang="tr-TR" sz="2000" b="1" dirty="0" smtClean="0"/>
              <a:t>verilecek </a:t>
            </a:r>
            <a:r>
              <a:rPr lang="tr-TR" sz="2000" b="1" dirty="0"/>
              <a:t>değişkenin tipini </a:t>
            </a:r>
            <a:r>
              <a:rPr lang="tr-TR" sz="2000" dirty="0" smtClean="0"/>
              <a:t>belirtir.</a:t>
            </a:r>
          </a:p>
          <a:p>
            <a:endParaRPr lang="tr-TR" sz="2000" dirty="0"/>
          </a:p>
          <a:p>
            <a:r>
              <a:rPr lang="tr-TR" sz="2000" dirty="0" smtClean="0"/>
              <a:t> </a:t>
            </a:r>
            <a:r>
              <a:rPr lang="tr-TR" sz="2000" dirty="0">
                <a:solidFill>
                  <a:srgbClr val="FF0000"/>
                </a:solidFill>
              </a:rPr>
              <a:t>Tip3</a:t>
            </a:r>
            <a:r>
              <a:rPr lang="tr-TR" sz="2000" dirty="0"/>
              <a:t> ise </a:t>
            </a:r>
            <a:r>
              <a:rPr lang="tr-TR" sz="2000" b="1" dirty="0" err="1" smtClean="0"/>
              <a:t>doInBackground</a:t>
            </a:r>
            <a:r>
              <a:rPr lang="tr-TR" sz="2000" b="1" dirty="0" smtClean="0"/>
              <a:t> </a:t>
            </a:r>
            <a:r>
              <a:rPr lang="tr-TR" sz="2000" b="1" dirty="0"/>
              <a:t>metodunun </a:t>
            </a:r>
            <a:r>
              <a:rPr lang="tr-TR" sz="2000" b="1" dirty="0" smtClean="0"/>
              <a:t>döndüreceği ve </a:t>
            </a:r>
            <a:r>
              <a:rPr lang="tr-TR" sz="2000" b="1" dirty="0" err="1" smtClean="0"/>
              <a:t>onPostExecute</a:t>
            </a:r>
            <a:r>
              <a:rPr lang="tr-TR" sz="2000" b="1" dirty="0" smtClean="0"/>
              <a:t> metodunun kabul edeceği parametre tipidir. </a:t>
            </a:r>
            <a:r>
              <a:rPr lang="tr-TR" sz="2000" dirty="0" smtClean="0"/>
              <a:t>(http</a:t>
            </a:r>
            <a:r>
              <a:rPr lang="tr-TR" sz="2000" dirty="0"/>
              <a:t>://developer.android.com/</a:t>
            </a:r>
            <a:r>
              <a:rPr lang="tr-TR" sz="2000" dirty="0" err="1"/>
              <a:t>reference</a:t>
            </a:r>
            <a:r>
              <a:rPr lang="tr-TR" sz="2000" dirty="0"/>
              <a:t>/</a:t>
            </a:r>
            <a:r>
              <a:rPr lang="tr-TR" sz="2000" dirty="0" err="1"/>
              <a:t>android</a:t>
            </a:r>
            <a:r>
              <a:rPr lang="tr-TR" sz="2000" dirty="0"/>
              <a:t>/</a:t>
            </a:r>
            <a:r>
              <a:rPr lang="tr-TR" sz="2000" dirty="0" err="1"/>
              <a:t>os</a:t>
            </a:r>
            <a:r>
              <a:rPr lang="tr-TR" sz="2000" dirty="0"/>
              <a:t>/AsyncTask.html)</a:t>
            </a:r>
          </a:p>
          <a:p>
            <a:r>
              <a:rPr lang="tr-TR" dirty="0"/>
              <a:t> </a:t>
            </a:r>
          </a:p>
        </p:txBody>
      </p:sp>
      <p:sp>
        <p:nvSpPr>
          <p:cNvPr id="4" name="Metin kutusu 3"/>
          <p:cNvSpPr txBox="1"/>
          <p:nvPr/>
        </p:nvSpPr>
        <p:spPr>
          <a:xfrm>
            <a:off x="2534688" y="205113"/>
            <a:ext cx="7590213" cy="584775"/>
          </a:xfrm>
          <a:prstGeom prst="rect">
            <a:avLst/>
          </a:prstGeom>
          <a:noFill/>
        </p:spPr>
        <p:txBody>
          <a:bodyPr wrap="square" rtlCol="0">
            <a:spAutoFit/>
          </a:bodyPr>
          <a:lstStyle/>
          <a:p>
            <a:pPr algn="ctr"/>
            <a:r>
              <a:rPr lang="tr-TR" sz="3200" dirty="0" err="1" smtClean="0">
                <a:solidFill>
                  <a:srgbClr val="0070C0"/>
                </a:solidFill>
              </a:rPr>
              <a:t>AsyncTask</a:t>
            </a:r>
            <a:r>
              <a:rPr lang="tr-TR" sz="3200" dirty="0" smtClean="0">
                <a:solidFill>
                  <a:srgbClr val="0070C0"/>
                </a:solidFill>
              </a:rPr>
              <a:t> Parametre Veri Tipleri</a:t>
            </a:r>
            <a:endParaRPr lang="tr-TR" sz="3200" dirty="0">
              <a:solidFill>
                <a:srgbClr val="0070C0"/>
              </a:solidFill>
            </a:endParaRPr>
          </a:p>
        </p:txBody>
      </p:sp>
      <p:pic>
        <p:nvPicPr>
          <p:cNvPr id="5" name="Resim 4"/>
          <p:cNvPicPr>
            <a:picLocks noChangeAspect="1"/>
          </p:cNvPicPr>
          <p:nvPr/>
        </p:nvPicPr>
        <p:blipFill>
          <a:blip r:embed="rId2"/>
          <a:stretch>
            <a:fillRect/>
          </a:stretch>
        </p:blipFill>
        <p:spPr>
          <a:xfrm>
            <a:off x="2734624" y="6048775"/>
            <a:ext cx="7705725" cy="628650"/>
          </a:xfrm>
          <a:prstGeom prst="rect">
            <a:avLst/>
          </a:prstGeom>
        </p:spPr>
      </p:pic>
      <p:sp>
        <p:nvSpPr>
          <p:cNvPr id="2" name="Dikdörtgen 1"/>
          <p:cNvSpPr/>
          <p:nvPr/>
        </p:nvSpPr>
        <p:spPr>
          <a:xfrm>
            <a:off x="454428" y="4291169"/>
            <a:ext cx="11166765" cy="1477328"/>
          </a:xfrm>
          <a:prstGeom prst="rect">
            <a:avLst/>
          </a:prstGeom>
        </p:spPr>
        <p:txBody>
          <a:bodyPr wrap="square">
            <a:spAutoFit/>
          </a:bodyPr>
          <a:lstStyle/>
          <a:p>
            <a:r>
              <a:rPr lang="tr-TR" dirty="0" smtClean="0"/>
              <a:t>Aşağıdaki temsil edilen biçime göre tekrar özetlersek; bir </a:t>
            </a:r>
            <a:r>
              <a:rPr lang="tr-TR" dirty="0" err="1" smtClean="0"/>
              <a:t>Android</a:t>
            </a:r>
            <a:r>
              <a:rPr lang="tr-TR" dirty="0" smtClean="0"/>
              <a:t> </a:t>
            </a:r>
            <a:r>
              <a:rPr lang="tr-TR" dirty="0" err="1"/>
              <a:t>AsyncTask</a:t>
            </a:r>
            <a:r>
              <a:rPr lang="tr-TR" dirty="0"/>
              <a:t> sınıfında kullanılan üç jenerik </a:t>
            </a:r>
            <a:r>
              <a:rPr lang="tr-TR" dirty="0" smtClean="0"/>
              <a:t>tip şöyledir:</a:t>
            </a:r>
            <a:r>
              <a:rPr lang="tr-TR" dirty="0"/>
              <a:t/>
            </a:r>
            <a:br>
              <a:rPr lang="tr-TR" dirty="0"/>
            </a:br>
            <a:r>
              <a:rPr lang="tr-TR" dirty="0"/>
              <a:t/>
            </a:r>
            <a:br>
              <a:rPr lang="tr-TR" dirty="0"/>
            </a:br>
            <a:r>
              <a:rPr lang="tr-TR" dirty="0"/>
              <a:t>     </a:t>
            </a:r>
            <a:r>
              <a:rPr lang="tr-TR" dirty="0" err="1" smtClean="0"/>
              <a:t>Params</a:t>
            </a:r>
            <a:r>
              <a:rPr lang="tr-TR" dirty="0" smtClean="0"/>
              <a:t> (parametreler): </a:t>
            </a:r>
            <a:r>
              <a:rPr lang="tr-TR" dirty="0" err="1" smtClean="0"/>
              <a:t>AsyncTask</a:t>
            </a:r>
            <a:r>
              <a:rPr lang="tr-TR" dirty="0" smtClean="0"/>
              <a:t> çalıştırılması (</a:t>
            </a:r>
            <a:r>
              <a:rPr lang="tr-TR" dirty="0" err="1" smtClean="0"/>
              <a:t>execute</a:t>
            </a:r>
            <a:r>
              <a:rPr lang="tr-TR" dirty="0" smtClean="0"/>
              <a:t>) </a:t>
            </a:r>
            <a:r>
              <a:rPr lang="tr-TR" dirty="0"/>
              <a:t>sonrası </a:t>
            </a:r>
            <a:r>
              <a:rPr lang="tr-TR" dirty="0" err="1" smtClean="0"/>
              <a:t>AsyncTask’e</a:t>
            </a:r>
            <a:r>
              <a:rPr lang="tr-TR" dirty="0" smtClean="0"/>
              <a:t> </a:t>
            </a:r>
            <a:r>
              <a:rPr lang="tr-TR" dirty="0"/>
              <a:t>gönderilen </a:t>
            </a:r>
            <a:r>
              <a:rPr lang="tr-TR" dirty="0" smtClean="0"/>
              <a:t>parametrelerin </a:t>
            </a:r>
            <a:r>
              <a:rPr lang="tr-TR" dirty="0"/>
              <a:t>türü</a:t>
            </a:r>
            <a:br>
              <a:rPr lang="tr-TR" dirty="0"/>
            </a:br>
            <a:r>
              <a:rPr lang="tr-TR" dirty="0"/>
              <a:t>     </a:t>
            </a:r>
            <a:r>
              <a:rPr lang="tr-TR" dirty="0" err="1" smtClean="0"/>
              <a:t>Progress</a:t>
            </a:r>
            <a:r>
              <a:rPr lang="tr-TR" dirty="0" smtClean="0"/>
              <a:t> (ilerleme): </a:t>
            </a:r>
            <a:r>
              <a:rPr lang="tr-TR" dirty="0"/>
              <a:t>Arka plan </a:t>
            </a:r>
            <a:r>
              <a:rPr lang="tr-TR" dirty="0" smtClean="0"/>
              <a:t>işlemi </a:t>
            </a:r>
            <a:r>
              <a:rPr lang="tr-TR" dirty="0"/>
              <a:t>sırasında yayınlanan ilerleme </a:t>
            </a:r>
            <a:r>
              <a:rPr lang="tr-TR" dirty="0" smtClean="0"/>
              <a:t>parametrelerinin </a:t>
            </a:r>
            <a:r>
              <a:rPr lang="tr-TR" dirty="0"/>
              <a:t>türü</a:t>
            </a:r>
            <a:br>
              <a:rPr lang="tr-TR" dirty="0"/>
            </a:br>
            <a:r>
              <a:rPr lang="tr-TR" dirty="0"/>
              <a:t>     </a:t>
            </a:r>
            <a:r>
              <a:rPr lang="tr-TR" dirty="0" err="1" smtClean="0"/>
              <a:t>Result</a:t>
            </a:r>
            <a:r>
              <a:rPr lang="tr-TR" dirty="0" smtClean="0"/>
              <a:t>  (sonuç): </a:t>
            </a:r>
            <a:r>
              <a:rPr lang="tr-TR" dirty="0"/>
              <a:t>Arka plan </a:t>
            </a:r>
            <a:r>
              <a:rPr lang="tr-TR" dirty="0" smtClean="0"/>
              <a:t>işlemi sonucu döndürülen parametre türü</a:t>
            </a:r>
            <a:endParaRPr lang="tr-TR" dirty="0"/>
          </a:p>
        </p:txBody>
      </p:sp>
    </p:spTree>
    <p:extLst>
      <p:ext uri="{BB962C8B-B14F-4D97-AF65-F5344CB8AC3E}">
        <p14:creationId xmlns:p14="http://schemas.microsoft.com/office/powerpoint/2010/main" val="747273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2534688" y="205113"/>
            <a:ext cx="7590213" cy="1077218"/>
          </a:xfrm>
          <a:prstGeom prst="rect">
            <a:avLst/>
          </a:prstGeom>
          <a:noFill/>
        </p:spPr>
        <p:txBody>
          <a:bodyPr wrap="square" rtlCol="0">
            <a:spAutoFit/>
          </a:bodyPr>
          <a:lstStyle/>
          <a:p>
            <a:pPr algn="ctr"/>
            <a:r>
              <a:rPr lang="tr-TR" sz="3200" dirty="0" err="1" smtClean="0">
                <a:solidFill>
                  <a:srgbClr val="0070C0"/>
                </a:solidFill>
              </a:rPr>
              <a:t>AsyncTask</a:t>
            </a:r>
            <a:r>
              <a:rPr lang="tr-TR" sz="3200" dirty="0" smtClean="0">
                <a:solidFill>
                  <a:srgbClr val="0070C0"/>
                </a:solidFill>
              </a:rPr>
              <a:t> Parametre Veri Tipleri</a:t>
            </a:r>
          </a:p>
          <a:p>
            <a:pPr algn="ctr"/>
            <a:r>
              <a:rPr lang="tr-TR" sz="3200" dirty="0" smtClean="0">
                <a:solidFill>
                  <a:srgbClr val="0070C0"/>
                </a:solidFill>
              </a:rPr>
              <a:t>Örnek1</a:t>
            </a:r>
            <a:endParaRPr lang="tr-TR" sz="3200" dirty="0">
              <a:solidFill>
                <a:srgbClr val="0070C0"/>
              </a:solidFill>
            </a:endParaRPr>
          </a:p>
        </p:txBody>
      </p:sp>
      <p:pic>
        <p:nvPicPr>
          <p:cNvPr id="5" name="Resim 4"/>
          <p:cNvPicPr>
            <a:picLocks noChangeAspect="1"/>
          </p:cNvPicPr>
          <p:nvPr/>
        </p:nvPicPr>
        <p:blipFill>
          <a:blip r:embed="rId2"/>
          <a:stretch>
            <a:fillRect/>
          </a:stretch>
        </p:blipFill>
        <p:spPr>
          <a:xfrm>
            <a:off x="2367393" y="2812645"/>
            <a:ext cx="7331635" cy="3322147"/>
          </a:xfrm>
          <a:prstGeom prst="rect">
            <a:avLst/>
          </a:prstGeom>
        </p:spPr>
      </p:pic>
      <p:sp>
        <p:nvSpPr>
          <p:cNvPr id="6" name="Dikdörtgen 5"/>
          <p:cNvSpPr/>
          <p:nvPr/>
        </p:nvSpPr>
        <p:spPr>
          <a:xfrm>
            <a:off x="526645" y="1394508"/>
            <a:ext cx="7391319" cy="400110"/>
          </a:xfrm>
          <a:prstGeom prst="rect">
            <a:avLst/>
          </a:prstGeom>
        </p:spPr>
        <p:txBody>
          <a:bodyPr wrap="none">
            <a:spAutoFit/>
          </a:bodyPr>
          <a:lstStyle/>
          <a:p>
            <a:r>
              <a:rPr lang="tr-TR" sz="2000" dirty="0" smtClean="0"/>
              <a:t>Aşağıda verilen örnekte </a:t>
            </a:r>
            <a:r>
              <a:rPr lang="tr-TR" sz="2000" dirty="0" err="1" smtClean="0"/>
              <a:t>AsyncTask</a:t>
            </a:r>
            <a:r>
              <a:rPr lang="tr-TR" sz="2000" dirty="0" smtClean="0"/>
              <a:t> parametre veri tipleri ne olmalıdır?</a:t>
            </a:r>
            <a:endParaRPr lang="tr-TR" sz="2000" dirty="0"/>
          </a:p>
        </p:txBody>
      </p:sp>
    </p:spTree>
    <p:extLst>
      <p:ext uri="{BB962C8B-B14F-4D97-AF65-F5344CB8AC3E}">
        <p14:creationId xmlns:p14="http://schemas.microsoft.com/office/powerpoint/2010/main" val="339895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605741" y="989039"/>
            <a:ext cx="9050385" cy="3599585"/>
          </a:xfrm>
          <a:prstGeom prst="rect">
            <a:avLst/>
          </a:prstGeom>
        </p:spPr>
      </p:pic>
      <p:sp>
        <p:nvSpPr>
          <p:cNvPr id="3" name="Metin kutusu 2"/>
          <p:cNvSpPr txBox="1"/>
          <p:nvPr/>
        </p:nvSpPr>
        <p:spPr>
          <a:xfrm>
            <a:off x="2534688" y="27656"/>
            <a:ext cx="7590213" cy="1077218"/>
          </a:xfrm>
          <a:prstGeom prst="rect">
            <a:avLst/>
          </a:prstGeom>
          <a:noFill/>
        </p:spPr>
        <p:txBody>
          <a:bodyPr wrap="square" rtlCol="0">
            <a:spAutoFit/>
          </a:bodyPr>
          <a:lstStyle/>
          <a:p>
            <a:pPr algn="ctr"/>
            <a:r>
              <a:rPr lang="tr-TR" sz="3200" dirty="0" err="1" smtClean="0">
                <a:solidFill>
                  <a:srgbClr val="0070C0"/>
                </a:solidFill>
              </a:rPr>
              <a:t>AsyncTask</a:t>
            </a:r>
            <a:r>
              <a:rPr lang="tr-TR" sz="3200" dirty="0" smtClean="0">
                <a:solidFill>
                  <a:srgbClr val="0070C0"/>
                </a:solidFill>
              </a:rPr>
              <a:t> Parametre Veri Tipleri</a:t>
            </a:r>
          </a:p>
          <a:p>
            <a:pPr algn="ctr"/>
            <a:r>
              <a:rPr lang="tr-TR" sz="3200" dirty="0" smtClean="0">
                <a:solidFill>
                  <a:srgbClr val="0070C0"/>
                </a:solidFill>
              </a:rPr>
              <a:t>Örnek1</a:t>
            </a:r>
            <a:endParaRPr lang="tr-TR" sz="3200" dirty="0">
              <a:solidFill>
                <a:srgbClr val="0070C0"/>
              </a:solidFill>
            </a:endParaRPr>
          </a:p>
        </p:txBody>
      </p:sp>
      <p:cxnSp>
        <p:nvCxnSpPr>
          <p:cNvPr id="5" name="Düz Ok Bağlayıcısı 4"/>
          <p:cNvCxnSpPr/>
          <p:nvPr/>
        </p:nvCxnSpPr>
        <p:spPr>
          <a:xfrm flipH="1">
            <a:off x="5810597" y="1280160"/>
            <a:ext cx="1446414" cy="266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Düz Ok Bağlayıcısı 6"/>
          <p:cNvCxnSpPr/>
          <p:nvPr/>
        </p:nvCxnSpPr>
        <p:spPr>
          <a:xfrm flipH="1">
            <a:off x="5552902" y="1280160"/>
            <a:ext cx="3757353" cy="2327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ğri Bağlayıcı 9"/>
          <p:cNvCxnSpPr/>
          <p:nvPr/>
        </p:nvCxnSpPr>
        <p:spPr>
          <a:xfrm rot="10800000" flipV="1">
            <a:off x="6525491" y="2552006"/>
            <a:ext cx="2527075" cy="1130531"/>
          </a:xfrm>
          <a:prstGeom prst="curvedConnector3">
            <a:avLst>
              <a:gd name="adj1" fmla="val -2467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Düz Ok Bağlayıcısı 7"/>
          <p:cNvCxnSpPr/>
          <p:nvPr/>
        </p:nvCxnSpPr>
        <p:spPr>
          <a:xfrm flipH="1">
            <a:off x="5552902" y="1837288"/>
            <a:ext cx="257695" cy="1654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Dikdörtgen 10"/>
          <p:cNvSpPr/>
          <p:nvPr/>
        </p:nvSpPr>
        <p:spPr>
          <a:xfrm>
            <a:off x="292122" y="4826732"/>
            <a:ext cx="11677621" cy="2246769"/>
          </a:xfrm>
          <a:prstGeom prst="rect">
            <a:avLst/>
          </a:prstGeom>
        </p:spPr>
        <p:txBody>
          <a:bodyPr wrap="square">
            <a:spAutoFit/>
          </a:bodyPr>
          <a:lstStyle/>
          <a:p>
            <a:r>
              <a:rPr lang="tr-TR" sz="1000" dirty="0" smtClean="0"/>
              <a:t> </a:t>
            </a:r>
            <a:r>
              <a:rPr lang="tr-TR" sz="1400" dirty="0" err="1" smtClean="0"/>
              <a:t>AsyncTask’ın</a:t>
            </a:r>
            <a:r>
              <a:rPr lang="tr-TR" sz="1400" dirty="0" smtClean="0"/>
              <a:t> </a:t>
            </a:r>
            <a:r>
              <a:rPr lang="tr-TR" sz="1400" dirty="0"/>
              <a:t>oluşturulma </a:t>
            </a:r>
            <a:r>
              <a:rPr lang="tr-TR" sz="1400" dirty="0" smtClean="0"/>
              <a:t>yapısında </a:t>
            </a:r>
            <a:r>
              <a:rPr lang="tr-TR" sz="1400" dirty="0" err="1" smtClean="0"/>
              <a:t>AsyncTask</a:t>
            </a:r>
            <a:r>
              <a:rPr lang="tr-TR" sz="1400" dirty="0" smtClean="0"/>
              <a:t>&lt;Tip1,Tip2,Tip3</a:t>
            </a:r>
            <a:r>
              <a:rPr lang="tr-TR" sz="1400" dirty="0"/>
              <a:t>&gt; </a:t>
            </a:r>
            <a:r>
              <a:rPr lang="tr-TR" sz="1400" dirty="0" smtClean="0"/>
              <a:t> üç parametre tipi içerir.</a:t>
            </a:r>
          </a:p>
          <a:p>
            <a:endParaRPr lang="tr-TR" sz="1400" dirty="0" smtClean="0"/>
          </a:p>
          <a:p>
            <a:r>
              <a:rPr lang="tr-TR" sz="1400" dirty="0" smtClean="0"/>
              <a:t> </a:t>
            </a:r>
            <a:r>
              <a:rPr lang="tr-TR" sz="1400" dirty="0"/>
              <a:t>Burada </a:t>
            </a:r>
            <a:r>
              <a:rPr lang="tr-TR" sz="1400" dirty="0">
                <a:solidFill>
                  <a:srgbClr val="FF0000"/>
                </a:solidFill>
              </a:rPr>
              <a:t>Tip1</a:t>
            </a:r>
            <a:r>
              <a:rPr lang="tr-TR" sz="1400" dirty="0"/>
              <a:t> </a:t>
            </a:r>
            <a:r>
              <a:rPr lang="tr-TR" sz="1400" b="1" dirty="0" err="1"/>
              <a:t>doInBackground</a:t>
            </a:r>
            <a:r>
              <a:rPr lang="tr-TR" sz="1400" b="1" dirty="0"/>
              <a:t> metoduna verilecek parametrelerin tipini </a:t>
            </a:r>
            <a:r>
              <a:rPr lang="tr-TR" sz="1400" dirty="0"/>
              <a:t>ya da sınıfını belirler (örnekte </a:t>
            </a:r>
            <a:r>
              <a:rPr lang="tr-TR" sz="1400" dirty="0" err="1"/>
              <a:t>Void</a:t>
            </a:r>
            <a:r>
              <a:rPr lang="tr-TR" sz="1400" dirty="0" smtClean="0"/>
              <a:t>).</a:t>
            </a:r>
          </a:p>
          <a:p>
            <a:endParaRPr lang="tr-TR" sz="1400" dirty="0" smtClean="0"/>
          </a:p>
          <a:p>
            <a:r>
              <a:rPr lang="tr-TR" sz="1400" dirty="0" smtClean="0"/>
              <a:t> </a:t>
            </a:r>
            <a:r>
              <a:rPr lang="tr-TR" sz="1400" dirty="0">
                <a:solidFill>
                  <a:srgbClr val="FF0000"/>
                </a:solidFill>
              </a:rPr>
              <a:t>Tip2</a:t>
            </a:r>
            <a:r>
              <a:rPr lang="tr-TR" sz="1400" dirty="0"/>
              <a:t> </a:t>
            </a:r>
            <a:r>
              <a:rPr lang="tr-TR" sz="1400" dirty="0" err="1"/>
              <a:t>doInBackground</a:t>
            </a:r>
            <a:r>
              <a:rPr lang="tr-TR" sz="1400" dirty="0"/>
              <a:t> metodunun işleyişi sırasında</a:t>
            </a:r>
            <a:r>
              <a:rPr lang="tr-TR" sz="1400" dirty="0">
                <a:solidFill>
                  <a:srgbClr val="FF0000"/>
                </a:solidFill>
              </a:rPr>
              <a:t> </a:t>
            </a:r>
            <a:r>
              <a:rPr lang="tr-TR" sz="1400" b="1" dirty="0" err="1" smtClean="0"/>
              <a:t>publishProgress</a:t>
            </a:r>
            <a:r>
              <a:rPr lang="tr-TR" sz="1400" b="1" dirty="0" smtClean="0"/>
              <a:t> </a:t>
            </a:r>
            <a:r>
              <a:rPr lang="tr-TR" sz="1400" dirty="0" smtClean="0"/>
              <a:t>ile</a:t>
            </a:r>
            <a:r>
              <a:rPr lang="tr-TR" sz="1400" b="1" dirty="0" smtClean="0"/>
              <a:t> </a:t>
            </a:r>
            <a:r>
              <a:rPr lang="tr-TR" sz="1400" b="1" dirty="0" err="1" smtClean="0"/>
              <a:t>onProgressUpdate</a:t>
            </a:r>
            <a:r>
              <a:rPr lang="tr-TR" sz="1400" b="1" dirty="0" smtClean="0"/>
              <a:t> </a:t>
            </a:r>
            <a:r>
              <a:rPr lang="tr-TR" sz="1400" b="1" dirty="0"/>
              <a:t>metoduna </a:t>
            </a:r>
            <a:r>
              <a:rPr lang="tr-TR" sz="1400" b="1" dirty="0" smtClean="0"/>
              <a:t>verilecek </a:t>
            </a:r>
            <a:r>
              <a:rPr lang="tr-TR" sz="1400" b="1" dirty="0"/>
              <a:t>değişkenin tipini </a:t>
            </a:r>
            <a:r>
              <a:rPr lang="tr-TR" sz="1400" smtClean="0"/>
              <a:t>belirtir</a:t>
            </a:r>
            <a:r>
              <a:rPr lang="tr-TR" sz="1400" smtClean="0"/>
              <a:t>.</a:t>
            </a:r>
          </a:p>
          <a:p>
            <a:endParaRPr lang="tr-TR" sz="1400" dirty="0" smtClean="0"/>
          </a:p>
          <a:p>
            <a:endParaRPr lang="tr-TR" sz="1400" dirty="0"/>
          </a:p>
          <a:p>
            <a:r>
              <a:rPr lang="tr-TR" sz="1400" dirty="0" smtClean="0"/>
              <a:t> </a:t>
            </a:r>
            <a:r>
              <a:rPr lang="tr-TR" sz="1400" dirty="0">
                <a:solidFill>
                  <a:srgbClr val="FF0000"/>
                </a:solidFill>
              </a:rPr>
              <a:t>Tip3</a:t>
            </a:r>
            <a:r>
              <a:rPr lang="tr-TR" sz="1400" dirty="0"/>
              <a:t> ise </a:t>
            </a:r>
            <a:r>
              <a:rPr lang="tr-TR" sz="1400" b="1" dirty="0" err="1" smtClean="0"/>
              <a:t>doInBackground</a:t>
            </a:r>
            <a:r>
              <a:rPr lang="tr-TR" sz="1400" b="1" dirty="0" smtClean="0"/>
              <a:t> </a:t>
            </a:r>
            <a:r>
              <a:rPr lang="tr-TR" sz="1400" b="1" dirty="0"/>
              <a:t>metodunun </a:t>
            </a:r>
            <a:r>
              <a:rPr lang="tr-TR" sz="1400" b="1" dirty="0" smtClean="0"/>
              <a:t>döndüreceği ve </a:t>
            </a:r>
            <a:r>
              <a:rPr lang="tr-TR" sz="1400" b="1" dirty="0" err="1" smtClean="0"/>
              <a:t>onPostExecute</a:t>
            </a:r>
            <a:r>
              <a:rPr lang="tr-TR" sz="1400" b="1" dirty="0" smtClean="0"/>
              <a:t> metodunun kabul edeceği parametre tipidir. </a:t>
            </a:r>
            <a:r>
              <a:rPr lang="tr-TR" sz="1400" dirty="0" smtClean="0"/>
              <a:t>(http</a:t>
            </a:r>
            <a:r>
              <a:rPr lang="tr-TR" sz="1400" dirty="0"/>
              <a:t>://developer.android.com/</a:t>
            </a:r>
            <a:r>
              <a:rPr lang="tr-TR" sz="1400" dirty="0" err="1"/>
              <a:t>reference</a:t>
            </a:r>
            <a:r>
              <a:rPr lang="tr-TR" sz="1400" dirty="0"/>
              <a:t>/</a:t>
            </a:r>
            <a:r>
              <a:rPr lang="tr-TR" sz="1400" dirty="0" err="1"/>
              <a:t>android</a:t>
            </a:r>
            <a:r>
              <a:rPr lang="tr-TR" sz="1400" dirty="0"/>
              <a:t>/</a:t>
            </a:r>
            <a:r>
              <a:rPr lang="tr-TR" sz="1400" dirty="0" err="1"/>
              <a:t>os</a:t>
            </a:r>
            <a:r>
              <a:rPr lang="tr-TR" sz="1400" dirty="0"/>
              <a:t>/AsyncTask.html)</a:t>
            </a:r>
          </a:p>
          <a:p>
            <a:r>
              <a:rPr lang="tr-TR" sz="1400" dirty="0"/>
              <a:t> </a:t>
            </a:r>
          </a:p>
        </p:txBody>
      </p:sp>
    </p:spTree>
    <p:extLst>
      <p:ext uri="{BB962C8B-B14F-4D97-AF65-F5344CB8AC3E}">
        <p14:creationId xmlns:p14="http://schemas.microsoft.com/office/powerpoint/2010/main" val="317049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2534688" y="205113"/>
            <a:ext cx="7590213" cy="1077218"/>
          </a:xfrm>
          <a:prstGeom prst="rect">
            <a:avLst/>
          </a:prstGeom>
          <a:noFill/>
        </p:spPr>
        <p:txBody>
          <a:bodyPr wrap="square" rtlCol="0">
            <a:spAutoFit/>
          </a:bodyPr>
          <a:lstStyle/>
          <a:p>
            <a:pPr algn="ctr"/>
            <a:r>
              <a:rPr lang="tr-TR" sz="3200" dirty="0" err="1" smtClean="0">
                <a:solidFill>
                  <a:srgbClr val="0070C0"/>
                </a:solidFill>
              </a:rPr>
              <a:t>AsyncTask</a:t>
            </a:r>
            <a:r>
              <a:rPr lang="tr-TR" sz="3200" dirty="0" smtClean="0">
                <a:solidFill>
                  <a:srgbClr val="0070C0"/>
                </a:solidFill>
              </a:rPr>
              <a:t> Parametre Veri Tipleri</a:t>
            </a:r>
          </a:p>
          <a:p>
            <a:pPr algn="ctr"/>
            <a:r>
              <a:rPr lang="tr-TR" sz="3200" dirty="0" smtClean="0">
                <a:solidFill>
                  <a:srgbClr val="0070C0"/>
                </a:solidFill>
              </a:rPr>
              <a:t>Örnek2</a:t>
            </a:r>
            <a:endParaRPr lang="tr-TR" sz="3200" dirty="0">
              <a:solidFill>
                <a:srgbClr val="0070C0"/>
              </a:solidFill>
            </a:endParaRPr>
          </a:p>
        </p:txBody>
      </p:sp>
      <p:pic>
        <p:nvPicPr>
          <p:cNvPr id="3" name="Resim 2"/>
          <p:cNvPicPr>
            <a:picLocks noChangeAspect="1"/>
          </p:cNvPicPr>
          <p:nvPr/>
        </p:nvPicPr>
        <p:blipFill>
          <a:blip r:embed="rId2"/>
          <a:stretch>
            <a:fillRect/>
          </a:stretch>
        </p:blipFill>
        <p:spPr>
          <a:xfrm>
            <a:off x="3252439" y="2016442"/>
            <a:ext cx="5838825" cy="4105275"/>
          </a:xfrm>
          <a:prstGeom prst="rect">
            <a:avLst/>
          </a:prstGeom>
        </p:spPr>
      </p:pic>
      <p:sp>
        <p:nvSpPr>
          <p:cNvPr id="4" name="Dikdörtgen 3"/>
          <p:cNvSpPr/>
          <p:nvPr/>
        </p:nvSpPr>
        <p:spPr>
          <a:xfrm>
            <a:off x="526645" y="1394508"/>
            <a:ext cx="7391319" cy="400110"/>
          </a:xfrm>
          <a:prstGeom prst="rect">
            <a:avLst/>
          </a:prstGeom>
        </p:spPr>
        <p:txBody>
          <a:bodyPr wrap="none">
            <a:spAutoFit/>
          </a:bodyPr>
          <a:lstStyle/>
          <a:p>
            <a:r>
              <a:rPr lang="tr-TR" sz="2000" dirty="0" smtClean="0"/>
              <a:t>Aşağıda verilen örnekte </a:t>
            </a:r>
            <a:r>
              <a:rPr lang="tr-TR" sz="2000" dirty="0" err="1" smtClean="0"/>
              <a:t>AsyncTask</a:t>
            </a:r>
            <a:r>
              <a:rPr lang="tr-TR" sz="2000" dirty="0" smtClean="0"/>
              <a:t> parametre veri tipleri ne olmalıdır?</a:t>
            </a:r>
            <a:endParaRPr lang="tr-TR" sz="2000" dirty="0"/>
          </a:p>
        </p:txBody>
      </p:sp>
    </p:spTree>
    <p:extLst>
      <p:ext uri="{BB962C8B-B14F-4D97-AF65-F5344CB8AC3E}">
        <p14:creationId xmlns:p14="http://schemas.microsoft.com/office/powerpoint/2010/main" val="3401640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2534688" y="205113"/>
            <a:ext cx="7590213" cy="1077218"/>
          </a:xfrm>
          <a:prstGeom prst="rect">
            <a:avLst/>
          </a:prstGeom>
          <a:noFill/>
        </p:spPr>
        <p:txBody>
          <a:bodyPr wrap="square" rtlCol="0">
            <a:spAutoFit/>
          </a:bodyPr>
          <a:lstStyle/>
          <a:p>
            <a:pPr algn="ctr"/>
            <a:r>
              <a:rPr lang="tr-TR" sz="3200" dirty="0" err="1" smtClean="0">
                <a:solidFill>
                  <a:srgbClr val="0070C0"/>
                </a:solidFill>
              </a:rPr>
              <a:t>AsyncTask</a:t>
            </a:r>
            <a:r>
              <a:rPr lang="tr-TR" sz="3200" dirty="0" smtClean="0">
                <a:solidFill>
                  <a:srgbClr val="0070C0"/>
                </a:solidFill>
              </a:rPr>
              <a:t> Parametre Veri Tipleri</a:t>
            </a:r>
          </a:p>
          <a:p>
            <a:pPr algn="ctr"/>
            <a:r>
              <a:rPr lang="tr-TR" sz="3200" dirty="0" smtClean="0">
                <a:solidFill>
                  <a:srgbClr val="0070C0"/>
                </a:solidFill>
              </a:rPr>
              <a:t>Örnek2</a:t>
            </a:r>
            <a:endParaRPr lang="tr-TR" sz="3200" dirty="0">
              <a:solidFill>
                <a:srgbClr val="0070C0"/>
              </a:solidFill>
            </a:endParaRPr>
          </a:p>
        </p:txBody>
      </p:sp>
      <p:pic>
        <p:nvPicPr>
          <p:cNvPr id="5" name="Resim 4"/>
          <p:cNvPicPr>
            <a:picLocks noChangeAspect="1"/>
          </p:cNvPicPr>
          <p:nvPr/>
        </p:nvPicPr>
        <p:blipFill>
          <a:blip r:embed="rId2"/>
          <a:stretch>
            <a:fillRect/>
          </a:stretch>
        </p:blipFill>
        <p:spPr>
          <a:xfrm>
            <a:off x="3395662" y="1604962"/>
            <a:ext cx="5400675" cy="3648075"/>
          </a:xfrm>
          <a:prstGeom prst="rect">
            <a:avLst/>
          </a:prstGeom>
        </p:spPr>
      </p:pic>
      <p:cxnSp>
        <p:nvCxnSpPr>
          <p:cNvPr id="7" name="Eğri Bağlayıcı 6"/>
          <p:cNvCxnSpPr/>
          <p:nvPr/>
        </p:nvCxnSpPr>
        <p:spPr>
          <a:xfrm>
            <a:off x="5311833" y="3424844"/>
            <a:ext cx="1429789" cy="1130531"/>
          </a:xfrm>
          <a:prstGeom prst="curvedConnector3">
            <a:avLst>
              <a:gd name="adj1" fmla="val 190698"/>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2795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65019" y="1183606"/>
            <a:ext cx="11122429" cy="4955203"/>
          </a:xfrm>
          <a:prstGeom prst="rect">
            <a:avLst/>
          </a:prstGeom>
        </p:spPr>
        <p:txBody>
          <a:bodyPr wrap="square">
            <a:spAutoFit/>
          </a:bodyPr>
          <a:lstStyle/>
          <a:p>
            <a:pPr marL="285750" indent="-285750" algn="just">
              <a:buFont typeface="Wingdings" panose="05000000000000000000" pitchFamily="2" charset="2"/>
              <a:buChar char="v"/>
            </a:pPr>
            <a:r>
              <a:rPr lang="tr-TR" sz="2000" dirty="0" err="1" smtClean="0"/>
              <a:t>Android</a:t>
            </a:r>
            <a:r>
              <a:rPr lang="tr-TR" sz="2000" dirty="0" smtClean="0"/>
              <a:t> </a:t>
            </a:r>
            <a:r>
              <a:rPr lang="tr-TR" sz="2000" dirty="0" err="1"/>
              <a:t>AsyncTask</a:t>
            </a:r>
            <a:r>
              <a:rPr lang="tr-TR" sz="2000" dirty="0"/>
              <a:t>, </a:t>
            </a:r>
            <a:r>
              <a:rPr lang="tr-TR" sz="2000" dirty="0" err="1"/>
              <a:t>Android</a:t>
            </a:r>
            <a:r>
              <a:rPr lang="tr-TR" sz="2000" dirty="0"/>
              <a:t> tarafından sağlanan soyut bir </a:t>
            </a:r>
            <a:r>
              <a:rPr lang="tr-TR" sz="2000" dirty="0" smtClean="0"/>
              <a:t>sınıftır. Bu sınıf </a:t>
            </a:r>
            <a:r>
              <a:rPr lang="tr-TR" sz="2000" dirty="0"/>
              <a:t>bize arka planda ağır işler yapma </a:t>
            </a:r>
            <a:r>
              <a:rPr lang="tr-TR" sz="2000" dirty="0" smtClean="0"/>
              <a:t>ve kullanıcı </a:t>
            </a:r>
            <a:r>
              <a:rPr lang="tr-TR" sz="2000" dirty="0" err="1" smtClean="0"/>
              <a:t>arayüzü</a:t>
            </a:r>
            <a:r>
              <a:rPr lang="tr-TR" sz="2000" dirty="0" smtClean="0"/>
              <a:t>(</a:t>
            </a:r>
            <a:r>
              <a:rPr lang="tr-TR" sz="2000" dirty="0" err="1" smtClean="0"/>
              <a:t>user</a:t>
            </a:r>
            <a:r>
              <a:rPr lang="tr-TR" sz="2000" dirty="0" smtClean="0"/>
              <a:t> </a:t>
            </a:r>
            <a:r>
              <a:rPr lang="tr-TR" sz="2000" dirty="0" err="1" smtClean="0"/>
              <a:t>interface:UI</a:t>
            </a:r>
            <a:r>
              <a:rPr lang="tr-TR" sz="2000" dirty="0" smtClean="0"/>
              <a:t>) </a:t>
            </a:r>
            <a:r>
              <a:rPr lang="tr-TR" sz="2000" dirty="0"/>
              <a:t>iş </a:t>
            </a:r>
            <a:r>
              <a:rPr lang="tr-TR" sz="2000" dirty="0" smtClean="0"/>
              <a:t>parçacığının akışını ve kullanıcı etkileşimini engellememe ve </a:t>
            </a:r>
            <a:r>
              <a:rPr lang="tr-TR" sz="2000" dirty="0"/>
              <a:t>böylece uygulamayı daha duyarlı hale getirme özgürlüğü </a:t>
            </a:r>
            <a:r>
              <a:rPr lang="tr-TR" sz="2000" dirty="0" smtClean="0"/>
              <a:t>verir.</a:t>
            </a:r>
          </a:p>
          <a:p>
            <a:pPr marL="285750" indent="-285750" algn="just">
              <a:buFont typeface="Wingdings" panose="05000000000000000000" pitchFamily="2" charset="2"/>
              <a:buChar char="v"/>
            </a:pPr>
            <a:endParaRPr lang="tr-TR" sz="2000" dirty="0" smtClean="0"/>
          </a:p>
          <a:p>
            <a:pPr marL="285750" indent="-285750">
              <a:buFont typeface="Wingdings" panose="05000000000000000000" pitchFamily="2" charset="2"/>
              <a:buChar char="v"/>
            </a:pPr>
            <a:endParaRPr lang="tr-TR" sz="2000" dirty="0"/>
          </a:p>
          <a:p>
            <a:pPr marL="285750" indent="-285750" algn="just">
              <a:buFont typeface="Wingdings" panose="05000000000000000000" pitchFamily="2" charset="2"/>
              <a:buChar char="v"/>
            </a:pPr>
            <a:r>
              <a:rPr lang="tr-TR" sz="2000" dirty="0" err="1" smtClean="0"/>
              <a:t>Android</a:t>
            </a:r>
            <a:r>
              <a:rPr lang="tr-TR" sz="2000" dirty="0" smtClean="0"/>
              <a:t> </a:t>
            </a:r>
            <a:r>
              <a:rPr lang="tr-TR" sz="2000" dirty="0"/>
              <a:t>uygulaması başlatıldığında tek bir iş parçacığı üzerinde çalışır. Bu tek iş parçacığı modeli görevleri yanıtlamak için uzun zaman alan işlemler nedeniyle uygulamanın yanıt vermemesine neden olabilir. Bundan kaçınmak için, </a:t>
            </a:r>
            <a:r>
              <a:rPr lang="tr-TR" sz="2000" dirty="0" err="1" smtClean="0"/>
              <a:t>Android</a:t>
            </a:r>
            <a:r>
              <a:rPr lang="tr-TR" sz="2000" dirty="0" smtClean="0"/>
              <a:t> </a:t>
            </a:r>
            <a:r>
              <a:rPr lang="tr-TR" sz="2000" dirty="0" err="1" smtClean="0"/>
              <a:t>AsyncTask‘ı</a:t>
            </a:r>
            <a:r>
              <a:rPr lang="tr-TR" sz="2000" dirty="0"/>
              <a:t>,</a:t>
            </a:r>
            <a:r>
              <a:rPr lang="tr-TR" sz="2000" dirty="0" smtClean="0"/>
              <a:t> arka planda, </a:t>
            </a:r>
            <a:r>
              <a:rPr lang="tr-TR" sz="2000" dirty="0"/>
              <a:t>özel olarak ayrılmış bir iş </a:t>
            </a:r>
            <a:r>
              <a:rPr lang="tr-TR" sz="2000" dirty="0" err="1" smtClean="0"/>
              <a:t>parçacığındaağır</a:t>
            </a:r>
            <a:r>
              <a:rPr lang="tr-TR" sz="2000" dirty="0" smtClean="0"/>
              <a:t> </a:t>
            </a:r>
            <a:r>
              <a:rPr lang="tr-TR" sz="2000" dirty="0"/>
              <a:t>görevleri yerine getirmek ve sonuçları tekrar UI iş parçacığına </a:t>
            </a:r>
            <a:r>
              <a:rPr lang="tr-TR" sz="2000" dirty="0" smtClean="0"/>
              <a:t>getirmek </a:t>
            </a:r>
            <a:r>
              <a:rPr lang="tr-TR" sz="2000" dirty="0"/>
              <a:t>için kullanıyoruz. </a:t>
            </a:r>
            <a:endParaRPr lang="tr-TR" sz="2000" dirty="0" smtClean="0"/>
          </a:p>
          <a:p>
            <a:pPr marL="285750" indent="-285750" algn="just">
              <a:buFont typeface="Wingdings" panose="05000000000000000000" pitchFamily="2" charset="2"/>
              <a:buChar char="v"/>
            </a:pPr>
            <a:endParaRPr lang="tr-TR" sz="2000" dirty="0"/>
          </a:p>
          <a:p>
            <a:pPr algn="just"/>
            <a:endParaRPr lang="tr-TR" sz="2000" dirty="0"/>
          </a:p>
          <a:p>
            <a:pPr marL="342900" indent="-342900" algn="just">
              <a:buFont typeface="Wingdings" panose="05000000000000000000" pitchFamily="2" charset="2"/>
              <a:buChar char="v"/>
            </a:pPr>
            <a:r>
              <a:rPr lang="tr-TR" sz="2000" dirty="0" err="1" smtClean="0"/>
              <a:t>AsyncTask</a:t>
            </a:r>
            <a:r>
              <a:rPr lang="tr-TR" sz="2000" dirty="0" smtClean="0"/>
              <a:t> yaklaşımını çok uzun sürmeyen arka plan işlemleri için kullanabiliriz. Çok uzun süren işlemler için başka </a:t>
            </a:r>
            <a:r>
              <a:rPr lang="tr-TR" sz="2000" dirty="0" err="1" smtClean="0"/>
              <a:t>multithreading</a:t>
            </a:r>
            <a:r>
              <a:rPr lang="tr-TR" sz="2000" dirty="0" smtClean="0"/>
              <a:t> yaklaşımları </a:t>
            </a:r>
            <a:r>
              <a:rPr lang="tr-TR" dirty="0" smtClean="0"/>
              <a:t>da mevcuttur.</a:t>
            </a:r>
          </a:p>
          <a:p>
            <a:pPr algn="just"/>
            <a:r>
              <a:rPr lang="tr-TR" dirty="0"/>
              <a:t/>
            </a:r>
            <a:br>
              <a:rPr lang="tr-TR" dirty="0"/>
            </a:br>
            <a:endParaRPr lang="tr-TR" dirty="0"/>
          </a:p>
        </p:txBody>
      </p:sp>
      <p:sp>
        <p:nvSpPr>
          <p:cNvPr id="3" name="Metin kutusu 2"/>
          <p:cNvSpPr txBox="1"/>
          <p:nvPr/>
        </p:nvSpPr>
        <p:spPr>
          <a:xfrm>
            <a:off x="5195454" y="111578"/>
            <a:ext cx="1861985" cy="584775"/>
          </a:xfrm>
          <a:prstGeom prst="rect">
            <a:avLst/>
          </a:prstGeom>
          <a:noFill/>
        </p:spPr>
        <p:txBody>
          <a:bodyPr wrap="none" rtlCol="0">
            <a:spAutoFit/>
          </a:bodyPr>
          <a:lstStyle/>
          <a:p>
            <a:r>
              <a:rPr lang="tr-TR" sz="3200" dirty="0" err="1">
                <a:solidFill>
                  <a:srgbClr val="0070C0"/>
                </a:solidFill>
              </a:rPr>
              <a:t>AsyncTask</a:t>
            </a:r>
            <a:endParaRPr lang="tr-TR" sz="3200" dirty="0">
              <a:solidFill>
                <a:srgbClr val="0070C0"/>
              </a:solidFill>
            </a:endParaRPr>
          </a:p>
        </p:txBody>
      </p:sp>
    </p:spTree>
    <p:extLst>
      <p:ext uri="{BB962C8B-B14F-4D97-AF65-F5344CB8AC3E}">
        <p14:creationId xmlns:p14="http://schemas.microsoft.com/office/powerpoint/2010/main" val="127912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03380" y="1922307"/>
            <a:ext cx="11646131" cy="4370427"/>
          </a:xfrm>
          <a:prstGeom prst="rect">
            <a:avLst/>
          </a:prstGeom>
        </p:spPr>
        <p:txBody>
          <a:bodyPr wrap="square">
            <a:spAutoFit/>
          </a:bodyPr>
          <a:lstStyle/>
          <a:p>
            <a:pPr marL="285750" indent="-285750" algn="just">
              <a:buFont typeface="Wingdings" panose="05000000000000000000" pitchFamily="2" charset="2"/>
              <a:buChar char="v"/>
            </a:pPr>
            <a:r>
              <a:rPr lang="tr-TR" sz="2000" dirty="0" smtClean="0"/>
              <a:t> </a:t>
            </a:r>
            <a:r>
              <a:rPr lang="tr-TR" sz="2000" dirty="0" err="1" smtClean="0">
                <a:solidFill>
                  <a:srgbClr val="FF0000"/>
                </a:solidFill>
                <a:latin typeface="Consolas" panose="020B0609020204030204" pitchFamily="49" charset="0"/>
              </a:rPr>
              <a:t>doInBackground</a:t>
            </a:r>
            <a:r>
              <a:rPr lang="tr-TR" sz="2000" dirty="0" smtClean="0">
                <a:solidFill>
                  <a:srgbClr val="FF0000"/>
                </a:solidFill>
                <a:latin typeface="Consolas" panose="020B0609020204030204" pitchFamily="49" charset="0"/>
              </a:rPr>
              <a:t> () </a:t>
            </a:r>
            <a:r>
              <a:rPr lang="tr-TR" sz="2000" dirty="0" smtClean="0"/>
              <a:t>: </a:t>
            </a:r>
            <a:r>
              <a:rPr lang="tr-TR" sz="2000" dirty="0"/>
              <a:t>Bu yöntem arka planda yürütülmesi gereken kodu içerir. Bu </a:t>
            </a:r>
            <a:r>
              <a:rPr lang="tr-TR" sz="2000" dirty="0" smtClean="0"/>
              <a:t>metotta </a:t>
            </a:r>
            <a:r>
              <a:rPr lang="tr-TR" sz="2000" dirty="0" err="1">
                <a:solidFill>
                  <a:srgbClr val="FF0000"/>
                </a:solidFill>
              </a:rPr>
              <a:t>publishProgress</a:t>
            </a:r>
            <a:r>
              <a:rPr lang="tr-TR" sz="2000" dirty="0">
                <a:solidFill>
                  <a:srgbClr val="FF0000"/>
                </a:solidFill>
              </a:rPr>
              <a:t> () </a:t>
            </a:r>
            <a:r>
              <a:rPr lang="tr-TR" sz="2000" dirty="0"/>
              <a:t>yöntemini kullanarak UI iş parçacığına </a:t>
            </a:r>
            <a:r>
              <a:rPr lang="tr-TR" sz="2000" dirty="0" smtClean="0"/>
              <a:t>sürece ilişkin bilgileri istediğimiz sıklıkta gönderebiliriz. Arka </a:t>
            </a:r>
            <a:r>
              <a:rPr lang="tr-TR" sz="2000" dirty="0"/>
              <a:t>plan </a:t>
            </a:r>
            <a:r>
              <a:rPr lang="tr-TR" sz="2000" dirty="0" smtClean="0"/>
              <a:t>işlemi tamamlandığında ise için </a:t>
            </a:r>
            <a:r>
              <a:rPr lang="tr-TR" sz="2000" dirty="0" err="1" smtClean="0"/>
              <a:t>onPostExecute</a:t>
            </a:r>
            <a:r>
              <a:rPr lang="tr-TR" sz="2000" dirty="0" smtClean="0"/>
              <a:t> metoduna bir değer döndürebiliriz. Bu metodu mutlaka örtmemiz(</a:t>
            </a:r>
            <a:r>
              <a:rPr lang="tr-TR" sz="2000" dirty="0" err="1" smtClean="0"/>
              <a:t>implement</a:t>
            </a:r>
            <a:r>
              <a:rPr lang="tr-TR" sz="2000" dirty="0" smtClean="0"/>
              <a:t>) etmemiz gerekir. Diğer metotları örtülmesi isteğe bağlıdır. </a:t>
            </a:r>
          </a:p>
          <a:p>
            <a:pPr marL="285750" indent="-285750" algn="just">
              <a:buFont typeface="Wingdings" panose="05000000000000000000" pitchFamily="2" charset="2"/>
              <a:buChar char="v"/>
            </a:pPr>
            <a:endParaRPr lang="tr-TR" sz="2000" dirty="0" smtClean="0"/>
          </a:p>
          <a:p>
            <a:pPr marL="285750" indent="-285750" algn="just">
              <a:buFont typeface="Wingdings" panose="05000000000000000000" pitchFamily="2" charset="2"/>
              <a:buChar char="v"/>
            </a:pPr>
            <a:r>
              <a:rPr lang="tr-TR" sz="2000" dirty="0" smtClean="0"/>
              <a:t> </a:t>
            </a:r>
            <a:r>
              <a:rPr lang="tr-TR" sz="2000" dirty="0" err="1" smtClean="0">
                <a:solidFill>
                  <a:srgbClr val="FF0000"/>
                </a:solidFill>
                <a:latin typeface="Consolas" panose="020B0609020204030204" pitchFamily="49" charset="0"/>
              </a:rPr>
              <a:t>onPreExecute</a:t>
            </a:r>
            <a:r>
              <a:rPr lang="tr-TR" sz="2000" dirty="0" smtClean="0">
                <a:solidFill>
                  <a:srgbClr val="FF0000"/>
                </a:solidFill>
                <a:latin typeface="Consolas" panose="020B0609020204030204" pitchFamily="49" charset="0"/>
              </a:rPr>
              <a:t> () </a:t>
            </a:r>
            <a:r>
              <a:rPr lang="tr-TR" sz="2000" dirty="0" smtClean="0"/>
              <a:t>: </a:t>
            </a:r>
            <a:r>
              <a:rPr lang="tr-TR" sz="2000" dirty="0"/>
              <a:t>Bu yöntem, arka plan işlemeye başlamadan önce yürütülen kodu </a:t>
            </a:r>
            <a:r>
              <a:rPr lang="tr-TR" sz="2000" dirty="0" smtClean="0"/>
              <a:t>içerir.</a:t>
            </a:r>
          </a:p>
          <a:p>
            <a:pPr marL="285750" indent="-285750" algn="just">
              <a:buFont typeface="Wingdings" panose="05000000000000000000" pitchFamily="2" charset="2"/>
              <a:buChar char="v"/>
            </a:pPr>
            <a:endParaRPr lang="tr-TR" sz="2000" dirty="0">
              <a:solidFill>
                <a:srgbClr val="FF0000"/>
              </a:solidFill>
              <a:latin typeface="Consolas" panose="020B0609020204030204" pitchFamily="49" charset="0"/>
            </a:endParaRPr>
          </a:p>
          <a:p>
            <a:pPr marL="285750" indent="-285750" algn="just">
              <a:buFont typeface="Wingdings" panose="05000000000000000000" pitchFamily="2" charset="2"/>
              <a:buChar char="v"/>
            </a:pPr>
            <a:r>
              <a:rPr lang="tr-TR" sz="2000" dirty="0" smtClean="0"/>
              <a:t> </a:t>
            </a:r>
            <a:r>
              <a:rPr lang="tr-TR" sz="2000" dirty="0" err="1" smtClean="0">
                <a:solidFill>
                  <a:srgbClr val="FF0000"/>
                </a:solidFill>
                <a:latin typeface="Consolas" panose="020B0609020204030204" pitchFamily="49" charset="0"/>
              </a:rPr>
              <a:t>onPostExecute</a:t>
            </a:r>
            <a:r>
              <a:rPr lang="tr-TR" sz="2000" dirty="0" smtClean="0">
                <a:solidFill>
                  <a:srgbClr val="FF0000"/>
                </a:solidFill>
                <a:latin typeface="Consolas" panose="020B0609020204030204" pitchFamily="49" charset="0"/>
              </a:rPr>
              <a:t>() </a:t>
            </a:r>
            <a:r>
              <a:rPr lang="tr-TR" sz="2000" dirty="0" smtClean="0"/>
              <a:t>: </a:t>
            </a:r>
            <a:r>
              <a:rPr lang="tr-TR" sz="2000" dirty="0" err="1"/>
              <a:t>doInBackground</a:t>
            </a:r>
            <a:r>
              <a:rPr lang="tr-TR" sz="2000" dirty="0"/>
              <a:t> yöntemi işlemeyi tamamladıktan sonra bu </a:t>
            </a:r>
            <a:r>
              <a:rPr lang="tr-TR" sz="2000" dirty="0" smtClean="0"/>
              <a:t>metot </a:t>
            </a:r>
            <a:r>
              <a:rPr lang="tr-TR" sz="2000" dirty="0"/>
              <a:t>çağrılır. </a:t>
            </a:r>
            <a:r>
              <a:rPr lang="tr-TR" sz="2000" dirty="0" err="1" smtClean="0"/>
              <a:t>doInBackground'dan</a:t>
            </a:r>
            <a:r>
              <a:rPr lang="tr-TR" sz="2000" dirty="0" smtClean="0"/>
              <a:t> </a:t>
            </a:r>
            <a:r>
              <a:rPr lang="tr-TR" sz="2000" dirty="0"/>
              <a:t>gelen sonuç bu </a:t>
            </a:r>
            <a:r>
              <a:rPr lang="tr-TR" sz="2000" dirty="0" smtClean="0"/>
              <a:t>metoda iletilir.</a:t>
            </a:r>
          </a:p>
          <a:p>
            <a:pPr algn="just"/>
            <a:r>
              <a:rPr lang="tr-TR" sz="2000" dirty="0"/>
              <a:t>   </a:t>
            </a:r>
            <a:endParaRPr lang="tr-TR" sz="2000" dirty="0" smtClean="0"/>
          </a:p>
          <a:p>
            <a:pPr marL="285750" indent="-285750" algn="just">
              <a:buFont typeface="Wingdings" panose="05000000000000000000" pitchFamily="2" charset="2"/>
              <a:buChar char="v"/>
            </a:pPr>
            <a:r>
              <a:rPr lang="tr-TR" sz="2000" dirty="0" smtClean="0"/>
              <a:t> </a:t>
            </a:r>
            <a:r>
              <a:rPr lang="tr-TR" sz="2000" dirty="0" err="1" smtClean="0">
                <a:solidFill>
                  <a:srgbClr val="FF0000"/>
                </a:solidFill>
                <a:latin typeface="Consolas" panose="020B0609020204030204" pitchFamily="49" charset="0"/>
              </a:rPr>
              <a:t>onProgressUpdate</a:t>
            </a:r>
            <a:r>
              <a:rPr lang="tr-TR" sz="2000" dirty="0" smtClean="0">
                <a:solidFill>
                  <a:srgbClr val="FF0000"/>
                </a:solidFill>
                <a:latin typeface="Consolas" panose="020B0609020204030204" pitchFamily="49" charset="0"/>
              </a:rPr>
              <a:t>() </a:t>
            </a:r>
            <a:r>
              <a:rPr lang="tr-TR" sz="2000" dirty="0" smtClean="0"/>
              <a:t>: </a:t>
            </a:r>
            <a:r>
              <a:rPr lang="tr-TR" sz="2000" dirty="0"/>
              <a:t>Bu metot</a:t>
            </a:r>
            <a:r>
              <a:rPr lang="tr-TR" sz="2000" dirty="0" smtClean="0"/>
              <a:t>, </a:t>
            </a:r>
            <a:r>
              <a:rPr lang="tr-TR" sz="2000" dirty="0" err="1" smtClean="0"/>
              <a:t>doInBackground</a:t>
            </a:r>
            <a:r>
              <a:rPr lang="tr-TR" sz="2000" dirty="0" smtClean="0"/>
              <a:t> içerisinde </a:t>
            </a:r>
            <a:r>
              <a:rPr lang="tr-TR" sz="2000" i="1" dirty="0" err="1"/>
              <a:t>publishProgress</a:t>
            </a:r>
            <a:r>
              <a:rPr lang="tr-TR" sz="2000" dirty="0"/>
              <a:t> </a:t>
            </a:r>
            <a:r>
              <a:rPr lang="tr-TR" sz="2000" dirty="0" smtClean="0"/>
              <a:t>metodu </a:t>
            </a:r>
            <a:r>
              <a:rPr lang="tr-TR" sz="2000" dirty="0"/>
              <a:t>ile yayınlanan</a:t>
            </a:r>
            <a:r>
              <a:rPr lang="tr-TR" sz="2000" dirty="0" smtClean="0"/>
              <a:t> ve ilişkin güncelleme bilgilerini alır. Arka </a:t>
            </a:r>
            <a:r>
              <a:rPr lang="tr-TR" sz="2000" dirty="0"/>
              <a:t>planda devam </a:t>
            </a:r>
            <a:r>
              <a:rPr lang="tr-TR" sz="2000" dirty="0" smtClean="0"/>
              <a:t>eden, </a:t>
            </a:r>
            <a:r>
              <a:rPr lang="tr-TR" sz="2000" dirty="0"/>
              <a:t>sürecin ilerleyişine </a:t>
            </a:r>
            <a:r>
              <a:rPr lang="tr-TR" sz="2000" dirty="0" smtClean="0"/>
              <a:t>ilişkin bu güncelleme bilgilerini; kullanıcı </a:t>
            </a:r>
            <a:r>
              <a:rPr lang="tr-TR" sz="2000" dirty="0" err="1" smtClean="0"/>
              <a:t>arayüzünü</a:t>
            </a:r>
            <a:r>
              <a:rPr lang="tr-TR" sz="2000" dirty="0" smtClean="0"/>
              <a:t> (UI)  </a:t>
            </a:r>
            <a:r>
              <a:rPr lang="tr-TR" sz="2000" dirty="0"/>
              <a:t>güncellemek için </a:t>
            </a:r>
            <a:r>
              <a:rPr lang="tr-TR" sz="2000" dirty="0" smtClean="0"/>
              <a:t>kullanabilir.</a:t>
            </a:r>
          </a:p>
          <a:p>
            <a:pPr marL="285750" indent="-285750" algn="just">
              <a:buFont typeface="Wingdings" panose="05000000000000000000" pitchFamily="2" charset="2"/>
              <a:buChar char="v"/>
            </a:pPr>
            <a:endParaRPr lang="tr-TR" dirty="0"/>
          </a:p>
        </p:txBody>
      </p:sp>
      <p:sp>
        <p:nvSpPr>
          <p:cNvPr id="3" name="Dikdörtgen 2"/>
          <p:cNvSpPr/>
          <p:nvPr/>
        </p:nvSpPr>
        <p:spPr>
          <a:xfrm>
            <a:off x="415635" y="914091"/>
            <a:ext cx="10914611" cy="707886"/>
          </a:xfrm>
          <a:prstGeom prst="rect">
            <a:avLst/>
          </a:prstGeom>
        </p:spPr>
        <p:txBody>
          <a:bodyPr wrap="square">
            <a:spAutoFit/>
          </a:bodyPr>
          <a:lstStyle/>
          <a:p>
            <a:r>
              <a:rPr lang="tr-TR" sz="2000" dirty="0"/>
              <a:t/>
            </a:r>
            <a:br>
              <a:rPr lang="tr-TR" sz="2000" dirty="0"/>
            </a:br>
            <a:r>
              <a:rPr lang="tr-TR" sz="2000" dirty="0"/>
              <a:t>Bir </a:t>
            </a:r>
            <a:r>
              <a:rPr lang="tr-TR" sz="2000" dirty="0" err="1" smtClean="0"/>
              <a:t>Android</a:t>
            </a:r>
            <a:r>
              <a:rPr lang="tr-TR" sz="2000" dirty="0" smtClean="0"/>
              <a:t> </a:t>
            </a:r>
            <a:r>
              <a:rPr lang="tr-TR" sz="2000" dirty="0" err="1"/>
              <a:t>AsyncTask</a:t>
            </a:r>
            <a:r>
              <a:rPr lang="tr-TR" sz="2000" dirty="0"/>
              <a:t> sınıfında kullanılan temel yöntemler aşağıda tanımlanmıştır:</a:t>
            </a:r>
          </a:p>
        </p:txBody>
      </p:sp>
      <p:sp>
        <p:nvSpPr>
          <p:cNvPr id="4" name="Metin kutusu 3"/>
          <p:cNvSpPr txBox="1"/>
          <p:nvPr/>
        </p:nvSpPr>
        <p:spPr>
          <a:xfrm>
            <a:off x="5195454" y="111578"/>
            <a:ext cx="1861985" cy="584775"/>
          </a:xfrm>
          <a:prstGeom prst="rect">
            <a:avLst/>
          </a:prstGeom>
          <a:noFill/>
        </p:spPr>
        <p:txBody>
          <a:bodyPr wrap="none" rtlCol="0">
            <a:spAutoFit/>
          </a:bodyPr>
          <a:lstStyle/>
          <a:p>
            <a:r>
              <a:rPr lang="tr-TR" sz="3200" dirty="0" err="1">
                <a:solidFill>
                  <a:srgbClr val="0070C0"/>
                </a:solidFill>
              </a:rPr>
              <a:t>AsyncTask</a:t>
            </a:r>
            <a:endParaRPr lang="tr-TR" sz="3200" dirty="0">
              <a:solidFill>
                <a:srgbClr val="0070C0"/>
              </a:solidFill>
            </a:endParaRPr>
          </a:p>
        </p:txBody>
      </p:sp>
    </p:spTree>
    <p:extLst>
      <p:ext uri="{BB962C8B-B14F-4D97-AF65-F5344CB8AC3E}">
        <p14:creationId xmlns:p14="http://schemas.microsoft.com/office/powerpoint/2010/main" val="322821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274059" y="299258"/>
            <a:ext cx="11477625" cy="5943600"/>
          </a:xfrm>
          <a:prstGeom prst="rect">
            <a:avLst/>
          </a:prstGeom>
        </p:spPr>
      </p:pic>
    </p:spTree>
    <p:extLst>
      <p:ext uri="{BB962C8B-B14F-4D97-AF65-F5344CB8AC3E}">
        <p14:creationId xmlns:p14="http://schemas.microsoft.com/office/powerpoint/2010/main" val="398969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ağ Ok 36"/>
          <p:cNvSpPr/>
          <p:nvPr/>
        </p:nvSpPr>
        <p:spPr>
          <a:xfrm>
            <a:off x="4887884" y="5097093"/>
            <a:ext cx="3923607" cy="1717393"/>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smtClean="0"/>
          </a:p>
          <a:p>
            <a:pPr algn="ctr"/>
            <a:r>
              <a:rPr lang="tr-TR" sz="2400" dirty="0" err="1" smtClean="0"/>
              <a:t>doInBackGround</a:t>
            </a:r>
            <a:r>
              <a:rPr lang="tr-TR" sz="2400" dirty="0" smtClean="0"/>
              <a:t>()</a:t>
            </a:r>
            <a:endParaRPr lang="tr-TR" sz="2400" dirty="0"/>
          </a:p>
        </p:txBody>
      </p:sp>
      <p:pic>
        <p:nvPicPr>
          <p:cNvPr id="2" name="Resim 1"/>
          <p:cNvPicPr>
            <a:picLocks noChangeAspect="1"/>
          </p:cNvPicPr>
          <p:nvPr/>
        </p:nvPicPr>
        <p:blipFill>
          <a:blip r:embed="rId2"/>
          <a:stretch>
            <a:fillRect/>
          </a:stretch>
        </p:blipFill>
        <p:spPr>
          <a:xfrm>
            <a:off x="1817629" y="12972"/>
            <a:ext cx="7991475" cy="4695825"/>
          </a:xfrm>
          <a:prstGeom prst="rect">
            <a:avLst/>
          </a:prstGeom>
        </p:spPr>
      </p:pic>
      <p:sp>
        <p:nvSpPr>
          <p:cNvPr id="4" name="Dikdörtgen 3"/>
          <p:cNvSpPr/>
          <p:nvPr/>
        </p:nvSpPr>
        <p:spPr>
          <a:xfrm>
            <a:off x="5954322" y="5593826"/>
            <a:ext cx="1521225" cy="36052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err="1" smtClean="0"/>
              <a:t>publishProgress</a:t>
            </a:r>
            <a:r>
              <a:rPr lang="tr-TR" sz="1400" dirty="0" smtClean="0"/>
              <a:t>()</a:t>
            </a:r>
            <a:endParaRPr lang="tr-TR" sz="1400" dirty="0"/>
          </a:p>
        </p:txBody>
      </p:sp>
      <p:sp>
        <p:nvSpPr>
          <p:cNvPr id="5" name="Metin kutusu 4"/>
          <p:cNvSpPr txBox="1"/>
          <p:nvPr/>
        </p:nvSpPr>
        <p:spPr>
          <a:xfrm>
            <a:off x="113234" y="5593826"/>
            <a:ext cx="2678095" cy="830997"/>
          </a:xfrm>
          <a:prstGeom prst="rect">
            <a:avLst/>
          </a:prstGeom>
          <a:noFill/>
        </p:spPr>
        <p:txBody>
          <a:bodyPr wrap="square" rtlCol="0">
            <a:spAutoFit/>
          </a:bodyPr>
          <a:lstStyle/>
          <a:p>
            <a:pPr algn="ctr"/>
            <a:r>
              <a:rPr lang="tr-TR" sz="2400" dirty="0" smtClean="0">
                <a:solidFill>
                  <a:srgbClr val="0070C0"/>
                </a:solidFill>
              </a:rPr>
              <a:t>BACKGROUND</a:t>
            </a:r>
          </a:p>
          <a:p>
            <a:pPr algn="ctr"/>
            <a:r>
              <a:rPr lang="tr-TR" sz="2400" dirty="0" smtClean="0">
                <a:solidFill>
                  <a:srgbClr val="0070C0"/>
                </a:solidFill>
              </a:rPr>
              <a:t>(</a:t>
            </a:r>
            <a:r>
              <a:rPr lang="tr-TR" sz="2400" dirty="0" err="1" smtClean="0">
                <a:solidFill>
                  <a:srgbClr val="0070C0"/>
                </a:solidFill>
              </a:rPr>
              <a:t>Worker</a:t>
            </a:r>
            <a:r>
              <a:rPr lang="tr-TR" sz="2400" dirty="0" smtClean="0">
                <a:solidFill>
                  <a:srgbClr val="0070C0"/>
                </a:solidFill>
              </a:rPr>
              <a:t>)  THREAD</a:t>
            </a:r>
            <a:endParaRPr lang="tr-TR" sz="2400" dirty="0">
              <a:solidFill>
                <a:srgbClr val="0070C0"/>
              </a:solidFill>
            </a:endParaRPr>
          </a:p>
        </p:txBody>
      </p:sp>
      <p:sp>
        <p:nvSpPr>
          <p:cNvPr id="6" name="Dikdörtgen 5"/>
          <p:cNvSpPr/>
          <p:nvPr/>
        </p:nvSpPr>
        <p:spPr>
          <a:xfrm>
            <a:off x="113233" y="4566302"/>
            <a:ext cx="1208857" cy="830997"/>
          </a:xfrm>
          <a:prstGeom prst="rect">
            <a:avLst/>
          </a:prstGeom>
        </p:spPr>
        <p:txBody>
          <a:bodyPr wrap="none">
            <a:spAutoFit/>
          </a:bodyPr>
          <a:lstStyle/>
          <a:p>
            <a:pPr algn="ctr"/>
            <a:r>
              <a:rPr lang="tr-TR" sz="2400" dirty="0" smtClean="0">
                <a:solidFill>
                  <a:srgbClr val="FF0000"/>
                </a:solidFill>
              </a:rPr>
              <a:t>MAIN</a:t>
            </a:r>
          </a:p>
          <a:p>
            <a:r>
              <a:rPr lang="tr-TR" sz="2400" dirty="0" smtClean="0">
                <a:solidFill>
                  <a:srgbClr val="FF0000"/>
                </a:solidFill>
              </a:rPr>
              <a:t>THREAD</a:t>
            </a:r>
            <a:endParaRPr lang="tr-TR" sz="2400" dirty="0">
              <a:solidFill>
                <a:srgbClr val="FF0000"/>
              </a:solidFill>
            </a:endParaRPr>
          </a:p>
        </p:txBody>
      </p:sp>
      <p:cxnSp>
        <p:nvCxnSpPr>
          <p:cNvPr id="8" name="Eğri Bağlayıcı 7"/>
          <p:cNvCxnSpPr/>
          <p:nvPr/>
        </p:nvCxnSpPr>
        <p:spPr>
          <a:xfrm rot="5400000">
            <a:off x="6342651" y="2610228"/>
            <a:ext cx="615071" cy="11638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Sağ Ok 33"/>
          <p:cNvSpPr/>
          <p:nvPr/>
        </p:nvSpPr>
        <p:spPr>
          <a:xfrm>
            <a:off x="3249488" y="4535930"/>
            <a:ext cx="7134391" cy="861369"/>
          </a:xfrm>
          <a:prstGeom prst="rightArrow">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t>onProgressUpdate</a:t>
            </a:r>
            <a:r>
              <a:rPr lang="tr-TR" dirty="0" smtClean="0"/>
              <a:t>()</a:t>
            </a:r>
            <a:endParaRPr lang="tr-TR" dirty="0"/>
          </a:p>
        </p:txBody>
      </p:sp>
      <p:sp>
        <p:nvSpPr>
          <p:cNvPr id="35" name="Dikdörtgen 34"/>
          <p:cNvSpPr/>
          <p:nvPr/>
        </p:nvSpPr>
        <p:spPr>
          <a:xfrm>
            <a:off x="1590304" y="4781948"/>
            <a:ext cx="1610954" cy="369332"/>
          </a:xfrm>
          <a:prstGeom prst="rect">
            <a:avLst/>
          </a:prstGeom>
          <a:solidFill>
            <a:schemeClr val="accent6">
              <a:lumMod val="40000"/>
              <a:lumOff val="60000"/>
            </a:schemeClr>
          </a:solidFill>
        </p:spPr>
        <p:txBody>
          <a:bodyPr wrap="none">
            <a:spAutoFit/>
          </a:bodyPr>
          <a:lstStyle/>
          <a:p>
            <a:r>
              <a:rPr lang="tr-TR" dirty="0" err="1" smtClean="0">
                <a:solidFill>
                  <a:schemeClr val="bg1"/>
                </a:solidFill>
              </a:rPr>
              <a:t>onPreExecute</a:t>
            </a:r>
            <a:r>
              <a:rPr lang="tr-TR" dirty="0" smtClean="0">
                <a:solidFill>
                  <a:schemeClr val="bg1"/>
                </a:solidFill>
              </a:rPr>
              <a:t>()</a:t>
            </a:r>
            <a:endParaRPr lang="tr-TR" dirty="0">
              <a:solidFill>
                <a:schemeClr val="bg1"/>
              </a:solidFill>
            </a:endParaRPr>
          </a:p>
        </p:txBody>
      </p:sp>
      <p:sp>
        <p:nvSpPr>
          <p:cNvPr id="36" name="Dikdörtgen 35"/>
          <p:cNvSpPr/>
          <p:nvPr/>
        </p:nvSpPr>
        <p:spPr>
          <a:xfrm>
            <a:off x="10383879" y="4727761"/>
            <a:ext cx="1699761" cy="369332"/>
          </a:xfrm>
          <a:prstGeom prst="rect">
            <a:avLst/>
          </a:prstGeom>
          <a:solidFill>
            <a:schemeClr val="accent6">
              <a:lumMod val="60000"/>
              <a:lumOff val="40000"/>
            </a:schemeClr>
          </a:solidFill>
        </p:spPr>
        <p:txBody>
          <a:bodyPr wrap="none">
            <a:spAutoFit/>
          </a:bodyPr>
          <a:lstStyle/>
          <a:p>
            <a:r>
              <a:rPr lang="tr-TR" dirty="0" err="1" smtClean="0">
                <a:solidFill>
                  <a:srgbClr val="FF0000"/>
                </a:solidFill>
              </a:rPr>
              <a:t>onPostExecute</a:t>
            </a:r>
            <a:r>
              <a:rPr lang="tr-TR" dirty="0" smtClean="0">
                <a:solidFill>
                  <a:srgbClr val="FF0000"/>
                </a:solidFill>
              </a:rPr>
              <a:t>()</a:t>
            </a:r>
            <a:endParaRPr lang="tr-TR" dirty="0">
              <a:solidFill>
                <a:srgbClr val="FF0000"/>
              </a:solidFill>
            </a:endParaRPr>
          </a:p>
        </p:txBody>
      </p:sp>
      <p:cxnSp>
        <p:nvCxnSpPr>
          <p:cNvPr id="39" name="Düz Ok Bağlayıcısı 38"/>
          <p:cNvCxnSpPr>
            <a:endCxn id="37" idx="1"/>
          </p:cNvCxnSpPr>
          <p:nvPr/>
        </p:nvCxnSpPr>
        <p:spPr>
          <a:xfrm>
            <a:off x="3125585" y="5097093"/>
            <a:ext cx="1762299" cy="858697"/>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Düz Ok Bağlayıcısı 40"/>
          <p:cNvCxnSpPr>
            <a:stCxn id="37" idx="3"/>
          </p:cNvCxnSpPr>
          <p:nvPr/>
        </p:nvCxnSpPr>
        <p:spPr>
          <a:xfrm flipV="1">
            <a:off x="8811491" y="5097093"/>
            <a:ext cx="1845425" cy="858697"/>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Düz Ok Bağlayıcısı 47"/>
          <p:cNvCxnSpPr>
            <a:stCxn id="4" idx="0"/>
          </p:cNvCxnSpPr>
          <p:nvPr/>
        </p:nvCxnSpPr>
        <p:spPr>
          <a:xfrm flipV="1">
            <a:off x="6714935" y="5161933"/>
            <a:ext cx="0" cy="431893"/>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397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466725" y="942975"/>
            <a:ext cx="11258550" cy="4972050"/>
          </a:xfrm>
          <a:prstGeom prst="rect">
            <a:avLst/>
          </a:prstGeom>
        </p:spPr>
      </p:pic>
    </p:spTree>
    <p:extLst>
      <p:ext uri="{BB962C8B-B14F-4D97-AF65-F5344CB8AC3E}">
        <p14:creationId xmlns:p14="http://schemas.microsoft.com/office/powerpoint/2010/main" val="3979896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466725" y="976312"/>
            <a:ext cx="11258550" cy="4905375"/>
          </a:xfrm>
          <a:prstGeom prst="rect">
            <a:avLst/>
          </a:prstGeom>
        </p:spPr>
      </p:pic>
    </p:spTree>
    <p:extLst>
      <p:ext uri="{BB962C8B-B14F-4D97-AF65-F5344CB8AC3E}">
        <p14:creationId xmlns:p14="http://schemas.microsoft.com/office/powerpoint/2010/main" val="3723745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466725" y="952500"/>
            <a:ext cx="11258550" cy="4953000"/>
          </a:xfrm>
          <a:prstGeom prst="rect">
            <a:avLst/>
          </a:prstGeom>
        </p:spPr>
      </p:pic>
    </p:spTree>
    <p:extLst>
      <p:ext uri="{BB962C8B-B14F-4D97-AF65-F5344CB8AC3E}">
        <p14:creationId xmlns:p14="http://schemas.microsoft.com/office/powerpoint/2010/main" val="3152409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476250" y="995362"/>
            <a:ext cx="11239500" cy="4867275"/>
          </a:xfrm>
          <a:prstGeom prst="rect">
            <a:avLst/>
          </a:prstGeom>
        </p:spPr>
      </p:pic>
    </p:spTree>
    <p:extLst>
      <p:ext uri="{BB962C8B-B14F-4D97-AF65-F5344CB8AC3E}">
        <p14:creationId xmlns:p14="http://schemas.microsoft.com/office/powerpoint/2010/main" val="79847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520</Words>
  <Application>Microsoft Office PowerPoint</Application>
  <PresentationFormat>Geniş ekran</PresentationFormat>
  <Paragraphs>63</Paragraphs>
  <Slides>15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Arial</vt:lpstr>
      <vt:lpstr>Calibri</vt:lpstr>
      <vt:lpstr>Calibri Light</vt:lpstr>
      <vt:lpstr>Consolas</vt:lpstr>
      <vt:lpstr>Wingdings</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Neo</dc:creator>
  <cp:lastModifiedBy>Neo</cp:lastModifiedBy>
  <cp:revision>20</cp:revision>
  <dcterms:created xsi:type="dcterms:W3CDTF">2019-03-18T20:23:41Z</dcterms:created>
  <dcterms:modified xsi:type="dcterms:W3CDTF">2019-06-25T11:13:19Z</dcterms:modified>
</cp:coreProperties>
</file>