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C886-71AE-415E-B6DE-00425D8D7CD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B682-48FE-4336-BD49-A55217D731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443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C886-71AE-415E-B6DE-00425D8D7CD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B682-48FE-4336-BD49-A55217D731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047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C886-71AE-415E-B6DE-00425D8D7CD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B682-48FE-4336-BD49-A55217D731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5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C886-71AE-415E-B6DE-00425D8D7CD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B682-48FE-4336-BD49-A55217D731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52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C886-71AE-415E-B6DE-00425D8D7CD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B682-48FE-4336-BD49-A55217D731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779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C886-71AE-415E-B6DE-00425D8D7CD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B682-48FE-4336-BD49-A55217D731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72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C886-71AE-415E-B6DE-00425D8D7CD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B682-48FE-4336-BD49-A55217D731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46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C886-71AE-415E-B6DE-00425D8D7CD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B682-48FE-4336-BD49-A55217D731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07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C886-71AE-415E-B6DE-00425D8D7CD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B682-48FE-4336-BD49-A55217D731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435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C886-71AE-415E-B6DE-00425D8D7CD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B682-48FE-4336-BD49-A55217D731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592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C886-71AE-415E-B6DE-00425D8D7CD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B682-48FE-4336-BD49-A55217D731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18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C886-71AE-415E-B6DE-00425D8D7CDE}" type="datetimeFigureOut">
              <a:rPr lang="tr-TR" smtClean="0"/>
              <a:t>13.05.2020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0B682-48FE-4336-BD49-A55217D731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3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797" y="3325836"/>
            <a:ext cx="4524375" cy="30003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36" y="2872916"/>
            <a:ext cx="5782733" cy="39062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457" y="3268134"/>
            <a:ext cx="1853138" cy="2723551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AsyncTask</a:t>
            </a:r>
            <a:r>
              <a:rPr lang="tr-TR" sz="3200" dirty="0">
                <a:solidFill>
                  <a:srgbClr val="0070C0"/>
                </a:solidFill>
              </a:rPr>
              <a:t>-</a:t>
            </a:r>
            <a:r>
              <a:rPr lang="tr-TR" sz="3200" dirty="0" smtClean="0">
                <a:solidFill>
                  <a:srgbClr val="0070C0"/>
                </a:solidFill>
              </a:rPr>
              <a:t>Örnek1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77921" y="428538"/>
            <a:ext cx="120140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Örnek uygulamanın sol altta verilen </a:t>
            </a:r>
            <a:r>
              <a:rPr lang="tr-TR" sz="2000" dirty="0" err="1" smtClean="0"/>
              <a:t>arayüzdeki</a:t>
            </a:r>
            <a:r>
              <a:rPr lang="tr-TR" sz="2000" dirty="0" smtClean="0"/>
              <a:t> gibi bir buton ve bir yatay ilerleme çubuğundan (</a:t>
            </a:r>
            <a:r>
              <a:rPr lang="tr-TR" sz="2000" dirty="0" err="1" smtClean="0"/>
              <a:t>progress</a:t>
            </a:r>
            <a:r>
              <a:rPr lang="tr-TR" sz="2000" dirty="0" smtClean="0"/>
              <a:t> bar)</a:t>
            </a:r>
          </a:p>
          <a:p>
            <a:pPr algn="just"/>
            <a:r>
              <a:rPr lang="tr-TR" sz="2000" dirty="0" smtClean="0"/>
              <a:t>      ibaret olduğunu varsayalım. Java’da bu görselleri(</a:t>
            </a:r>
            <a:r>
              <a:rPr lang="tr-TR" sz="2000" dirty="0" err="1" smtClean="0"/>
              <a:t>view</a:t>
            </a:r>
            <a:r>
              <a:rPr lang="tr-TR" sz="2000" dirty="0" smtClean="0"/>
              <a:t>) tanıtalım. </a:t>
            </a:r>
          </a:p>
          <a:p>
            <a:pPr algn="just"/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Pratikte </a:t>
            </a:r>
            <a:r>
              <a:rPr lang="tr-TR" sz="2000" dirty="0" err="1" smtClean="0"/>
              <a:t>progressbar</a:t>
            </a:r>
            <a:r>
              <a:rPr lang="tr-TR" sz="2000" dirty="0" smtClean="0"/>
              <a:t>, (internetten indirme işlemi gibi) bir sürecin ne kadarının tamamlandığını,  kullanıcı </a:t>
            </a:r>
          </a:p>
          <a:p>
            <a:r>
              <a:rPr lang="tr-TR" sz="2000" dirty="0"/>
              <a:t> </a:t>
            </a:r>
            <a:r>
              <a:rPr lang="tr-TR" sz="2000" dirty="0" smtClean="0"/>
              <a:t>     </a:t>
            </a:r>
            <a:r>
              <a:rPr lang="tr-TR" sz="2000" dirty="0" err="1" smtClean="0"/>
              <a:t>arayüzünde</a:t>
            </a:r>
            <a:r>
              <a:rPr lang="tr-TR" sz="2000" dirty="0" smtClean="0"/>
              <a:t> göstermek için kullanılır. </a:t>
            </a:r>
            <a:r>
              <a:rPr lang="tr-TR" sz="2000" dirty="0" err="1" smtClean="0"/>
              <a:t>Progressbar</a:t>
            </a:r>
            <a:r>
              <a:rPr lang="tr-TR" sz="2000" dirty="0" smtClean="0"/>
              <a:t> [0,100] aralığında değerler atanabilmektedir.</a:t>
            </a:r>
          </a:p>
          <a:p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Biz bu uygulamada, indirme işleminde geçen zamanı ve ilerlemeyi uyuma(</a:t>
            </a:r>
            <a:r>
              <a:rPr lang="tr-TR" sz="2000" dirty="0" err="1" smtClean="0"/>
              <a:t>sleep</a:t>
            </a:r>
            <a:r>
              <a:rPr lang="tr-TR" sz="2000" dirty="0" smtClean="0"/>
              <a:t>) metodu ile taklit edeceğiz.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54578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945178"/>
            <a:ext cx="7355711" cy="4912822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AsyncTask-Örnek2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8168" y="549295"/>
            <a:ext cx="120140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AsyncTask</a:t>
            </a:r>
            <a:r>
              <a:rPr lang="tr-TR" sz="2000" dirty="0" smtClean="0"/>
              <a:t> sınıfının alt sınıfını MainActivity.java içerisinde dahili sınıf olarak tanımlıyoruz. Bu örnekte arka planda bir dosya indirme işlemi taklit edilmektedir. Gerçekten bir indirme işlemi olmayacağından bir URL nesnesi veya </a:t>
            </a:r>
            <a:r>
              <a:rPr lang="tr-TR" sz="2000" dirty="0" err="1" smtClean="0"/>
              <a:t>url</a:t>
            </a:r>
            <a:r>
              <a:rPr lang="tr-TR" sz="2000" dirty="0" smtClean="0"/>
              <a:t> </a:t>
            </a:r>
            <a:r>
              <a:rPr lang="tr-TR" sz="2000" dirty="0" err="1" smtClean="0"/>
              <a:t>stringi</a:t>
            </a:r>
            <a:r>
              <a:rPr lang="tr-TR" sz="2000" dirty="0" smtClean="0"/>
              <a:t> vermiyoruz. Dolayısıyla ilk parametremiz </a:t>
            </a:r>
            <a:r>
              <a:rPr lang="tr-TR" sz="2000" b="1" dirty="0" err="1" smtClean="0">
                <a:solidFill>
                  <a:srgbClr val="0070C0"/>
                </a:solidFill>
              </a:rPr>
              <a:t>Void</a:t>
            </a:r>
            <a:r>
              <a:rPr lang="tr-TR" sz="2000" dirty="0" smtClean="0"/>
              <a:t>  olmaktadır. 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067992" y="1760549"/>
            <a:ext cx="670282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dirty="0" smtClean="0"/>
              <a:t>İndirilen dosya boyutu bilinmediği varsayıldığı için süreç belirsizdir(</a:t>
            </a:r>
            <a:r>
              <a:rPr lang="tr-TR" dirty="0" err="1" smtClean="0"/>
              <a:t>indeterminant</a:t>
            </a:r>
            <a:r>
              <a:rPr lang="tr-TR" dirty="0" smtClean="0"/>
              <a:t>). Bundan dolayı dairesel </a:t>
            </a:r>
            <a:r>
              <a:rPr lang="tr-TR" dirty="0" err="1" smtClean="0"/>
              <a:t>progress</a:t>
            </a:r>
            <a:r>
              <a:rPr lang="tr-TR" dirty="0" smtClean="0"/>
              <a:t> </a:t>
            </a:r>
            <a:r>
              <a:rPr lang="tr-TR" dirty="0"/>
              <a:t>bar kullanıyoruz ve arka plan işlem sürecinde </a:t>
            </a:r>
            <a:r>
              <a:rPr lang="tr-TR" dirty="0" err="1"/>
              <a:t>UI’de</a:t>
            </a:r>
            <a:r>
              <a:rPr lang="tr-TR" dirty="0"/>
              <a:t> bir güncelleme yapmıyoruz. </a:t>
            </a:r>
            <a:r>
              <a:rPr lang="tr-TR" dirty="0" smtClean="0"/>
              <a:t>Dolayısıyla ikinci parametre de </a:t>
            </a:r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/>
              <a:t> olur.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dirty="0" smtClean="0"/>
              <a:t>Bu örnekte, </a:t>
            </a:r>
            <a:r>
              <a:rPr lang="tr-TR" i="1" dirty="0" err="1" smtClean="0"/>
              <a:t>doInBackground</a:t>
            </a:r>
            <a:r>
              <a:rPr lang="tr-TR" i="1" dirty="0" smtClean="0"/>
              <a:t>() </a:t>
            </a:r>
            <a:r>
              <a:rPr lang="tr-TR" dirty="0" smtClean="0"/>
              <a:t>metodunda, indirme işlemi sonucunda elde ettiğimizi varsaydığımız bir </a:t>
            </a:r>
            <a:r>
              <a:rPr lang="tr-TR" dirty="0" err="1" smtClean="0"/>
              <a:t>stringi</a:t>
            </a:r>
            <a:r>
              <a:rPr lang="tr-TR" dirty="0" smtClean="0"/>
              <a:t>, sonuç olarak döndüreceğiz. Dolayısıyla üçüncü parametre </a:t>
            </a:r>
            <a:r>
              <a:rPr lang="tr-TR" dirty="0" err="1" smtClean="0">
                <a:solidFill>
                  <a:srgbClr val="00B050"/>
                </a:solidFill>
              </a:rPr>
              <a:t>String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/>
              <a:t>olmaktadır. </a:t>
            </a:r>
          </a:p>
          <a:p>
            <a:pPr algn="just"/>
            <a:endParaRPr lang="tr-TR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3201787" y="4222865"/>
            <a:ext cx="303414" cy="2493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3534295" y="4222865"/>
            <a:ext cx="353291" cy="249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3916681" y="4235029"/>
            <a:ext cx="448886" cy="2493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4413530" y="5566831"/>
            <a:ext cx="7542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dirty="0" smtClean="0"/>
              <a:t>Burada ilk olarak, </a:t>
            </a:r>
            <a:r>
              <a:rPr lang="tr-TR" i="1" dirty="0" err="1"/>
              <a:t>doInBackground</a:t>
            </a:r>
            <a:r>
              <a:rPr lang="tr-TR" i="1" dirty="0" smtClean="0"/>
              <a:t>() </a:t>
            </a:r>
            <a:r>
              <a:rPr lang="tr-TR" dirty="0" smtClean="0"/>
              <a:t>metodu başlatılmadan önce </a:t>
            </a:r>
            <a:r>
              <a:rPr lang="tr-TR" i="1" dirty="0" err="1" smtClean="0"/>
              <a:t>onPreExecute</a:t>
            </a:r>
            <a:r>
              <a:rPr lang="tr-TR" i="1" dirty="0" smtClean="0"/>
              <a:t>() </a:t>
            </a:r>
            <a:r>
              <a:rPr lang="tr-TR" dirty="0" smtClean="0"/>
              <a:t>metodunda </a:t>
            </a:r>
            <a:r>
              <a:rPr lang="tr-TR" dirty="0" err="1" smtClean="0"/>
              <a:t>progressbar’ı</a:t>
            </a:r>
            <a:r>
              <a:rPr lang="tr-TR" dirty="0" smtClean="0"/>
              <a:t> görünür yapıyoruz ve bir </a:t>
            </a:r>
            <a:r>
              <a:rPr lang="tr-TR" dirty="0" err="1" smtClean="0"/>
              <a:t>Toast</a:t>
            </a:r>
            <a:r>
              <a:rPr lang="tr-TR" dirty="0" smtClean="0"/>
              <a:t> mesajı yayınlıyoruz.</a:t>
            </a:r>
            <a:endParaRPr lang="tr-TR" dirty="0"/>
          </a:p>
        </p:txBody>
      </p:sp>
      <p:sp>
        <p:nvSpPr>
          <p:cNvPr id="14" name="Yuvarlatılmış Dikdörtgen 13"/>
          <p:cNvSpPr/>
          <p:nvPr/>
        </p:nvSpPr>
        <p:spPr>
          <a:xfrm>
            <a:off x="568037" y="4566456"/>
            <a:ext cx="7595061" cy="10003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42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65"/>
            <a:ext cx="8886566" cy="645858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131425" y="581582"/>
            <a:ext cx="77557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dirty="0" smtClean="0"/>
              <a:t>İleride, pratikte </a:t>
            </a:r>
            <a:r>
              <a:rPr lang="tr-TR" dirty="0" err="1" smtClean="0"/>
              <a:t>doInBackground</a:t>
            </a:r>
            <a:r>
              <a:rPr lang="tr-TR" dirty="0" smtClean="0"/>
              <a:t>() metodunda, indirme işlemi yapacağız. Ancak bu işlem uzun olduğu için genelde yardımcı bir metot içerisinde yapmak, kodumuzun sade ve okunabilir olması açısından tercih edilir.  Bu metoda indir() ismini verelim(</a:t>
            </a:r>
            <a:r>
              <a:rPr lang="tr-TR" dirty="0" err="1" smtClean="0"/>
              <a:t>jsonCevabiAl</a:t>
            </a:r>
            <a:r>
              <a:rPr lang="tr-TR" dirty="0" smtClean="0"/>
              <a:t> gibi bir isim de verebilirdik).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dirty="0" smtClean="0"/>
              <a:t>Bu örnekte  </a:t>
            </a:r>
            <a:r>
              <a:rPr lang="tr-TR" dirty="0"/>
              <a:t>indir() </a:t>
            </a:r>
            <a:r>
              <a:rPr lang="tr-TR" dirty="0" smtClean="0"/>
              <a:t>metodu içerisinde,  gerçek bir indirme işlemi yapmadığımız için,   kendimiz bir </a:t>
            </a:r>
            <a:r>
              <a:rPr lang="tr-TR" dirty="0" err="1" smtClean="0"/>
              <a:t>string</a:t>
            </a:r>
            <a:r>
              <a:rPr lang="tr-TR" dirty="0" smtClean="0"/>
              <a:t> tanımlayıp döndürüyoruz. Gerçekte indirme işleminde geçen süreyi ise </a:t>
            </a:r>
            <a:r>
              <a:rPr lang="tr-TR" dirty="0" err="1" smtClean="0"/>
              <a:t>Thread.sleep</a:t>
            </a:r>
            <a:r>
              <a:rPr lang="tr-TR" dirty="0" smtClean="0"/>
              <a:t>() metoduyla taklit ediyoruz.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i="1" dirty="0" err="1"/>
              <a:t>doInBackground</a:t>
            </a:r>
            <a:r>
              <a:rPr lang="tr-TR" i="1" dirty="0" smtClean="0"/>
              <a:t>() </a:t>
            </a:r>
            <a:r>
              <a:rPr lang="tr-TR" dirty="0" smtClean="0"/>
              <a:t>metodunda son olarak </a:t>
            </a:r>
            <a:r>
              <a:rPr lang="tr-TR" dirty="0" err="1" smtClean="0"/>
              <a:t>stringimizi</a:t>
            </a:r>
            <a:r>
              <a:rPr lang="tr-TR" dirty="0" smtClean="0"/>
              <a:t> döndürelim. Bu değer</a:t>
            </a:r>
          </a:p>
          <a:p>
            <a:pPr algn="just"/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tr-TR" dirty="0" err="1" smtClean="0"/>
              <a:t>UI’de</a:t>
            </a:r>
            <a:r>
              <a:rPr lang="tr-TR" dirty="0" smtClean="0"/>
              <a:t> değişiklik yapması için</a:t>
            </a:r>
            <a:r>
              <a:rPr lang="tr-TR" dirty="0"/>
              <a:t> </a:t>
            </a:r>
            <a:r>
              <a:rPr lang="tr-TR" i="1" dirty="0" err="1"/>
              <a:t>onPostExecute</a:t>
            </a:r>
            <a:r>
              <a:rPr lang="tr-TR" i="1" dirty="0"/>
              <a:t>() </a:t>
            </a:r>
            <a:r>
              <a:rPr lang="tr-TR" dirty="0"/>
              <a:t>metoduna </a:t>
            </a:r>
            <a:r>
              <a:rPr lang="tr-TR" dirty="0" smtClean="0"/>
              <a:t>gönderilmektedir.</a:t>
            </a:r>
            <a:endParaRPr lang="tr-TR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endParaRPr lang="tr-TR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1238597" y="4006734"/>
            <a:ext cx="856210" cy="2493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üz Ok Bağlayıcısı 6"/>
          <p:cNvCxnSpPr/>
          <p:nvPr/>
        </p:nvCxnSpPr>
        <p:spPr>
          <a:xfrm>
            <a:off x="1878676" y="4281055"/>
            <a:ext cx="1014153" cy="195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6126481" y="-3193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AsyncTask-Örnek2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1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0439400" cy="62484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AsyncTask-Örnek2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219700" y="4491243"/>
            <a:ext cx="6423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/>
              <a:t>onPostExecute</a:t>
            </a:r>
            <a:r>
              <a:rPr lang="tr-TR" i="1" dirty="0"/>
              <a:t>() </a:t>
            </a:r>
            <a:r>
              <a:rPr lang="tr-TR" dirty="0" smtClean="0"/>
              <a:t>metodunda </a:t>
            </a:r>
            <a:r>
              <a:rPr lang="tr-TR" i="1" dirty="0" err="1"/>
              <a:t>doInBackground</a:t>
            </a:r>
            <a:r>
              <a:rPr lang="tr-TR" i="1" dirty="0" smtClean="0"/>
              <a:t>() </a:t>
            </a:r>
            <a:r>
              <a:rPr lang="tr-TR" dirty="0" smtClean="0"/>
              <a:t>metodunun sonucu</a:t>
            </a:r>
          </a:p>
          <a:p>
            <a:r>
              <a:rPr lang="tr-TR" dirty="0" smtClean="0"/>
              <a:t>olarak gönderilen </a:t>
            </a:r>
            <a:r>
              <a:rPr lang="tr-TR" dirty="0" err="1" smtClean="0"/>
              <a:t>stringi</a:t>
            </a:r>
            <a:r>
              <a:rPr lang="tr-TR" dirty="0" smtClean="0"/>
              <a:t> </a:t>
            </a:r>
            <a:r>
              <a:rPr lang="tr-TR" dirty="0" err="1" smtClean="0"/>
              <a:t>TextView’i</a:t>
            </a:r>
            <a:r>
              <a:rPr lang="tr-TR" dirty="0" smtClean="0"/>
              <a:t> gösteriyoruz.</a:t>
            </a:r>
            <a:endParaRPr lang="tr-TR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324196" y="5212079"/>
            <a:ext cx="6808123" cy="14464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192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0"/>
            <a:ext cx="4962525" cy="6305550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AsyncTask-Örnek2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962525" y="1845178"/>
            <a:ext cx="7032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Artık </a:t>
            </a:r>
            <a:r>
              <a:rPr lang="tr-TR" i="1" dirty="0" err="1" smtClean="0"/>
              <a:t>onCreate</a:t>
            </a:r>
            <a:r>
              <a:rPr lang="tr-TR" i="1" dirty="0" smtClean="0"/>
              <a:t>()</a:t>
            </a:r>
            <a:r>
              <a:rPr lang="tr-TR" dirty="0" smtClean="0"/>
              <a:t> metodunda butona bir dinleyici atayabiliriz. Dinleyicinin </a:t>
            </a:r>
            <a:r>
              <a:rPr lang="tr-TR" i="1" dirty="0" err="1" smtClean="0"/>
              <a:t>onClick</a:t>
            </a:r>
            <a:r>
              <a:rPr lang="tr-TR" i="1" dirty="0" smtClean="0"/>
              <a:t>() </a:t>
            </a:r>
            <a:r>
              <a:rPr lang="tr-TR" dirty="0" smtClean="0"/>
              <a:t>metodunda bir </a:t>
            </a:r>
            <a:r>
              <a:rPr lang="tr-TR" dirty="0" err="1" smtClean="0"/>
              <a:t>OrnekGorev</a:t>
            </a:r>
            <a:r>
              <a:rPr lang="tr-TR" dirty="0" smtClean="0"/>
              <a:t> nesnesi oluşturup, çalıştırabiliriz.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659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3" y="1986043"/>
            <a:ext cx="10300508" cy="472839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AsyncTask-Örnek2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87258" y="1492020"/>
            <a:ext cx="2481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Buton tıklanmadan önce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729801" y="1466383"/>
            <a:ext cx="170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Buton tıklanınca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8149103" y="1462112"/>
            <a:ext cx="144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mtClean="0"/>
              <a:t>Görev bitince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87258" y="731411"/>
            <a:ext cx="430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Programın çalışması aşağıdaki gibi olacaktır.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597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B050"/>
                </a:solidFill>
              </a:rPr>
              <a:t>AsyncTask-Örnek3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189" y="702420"/>
            <a:ext cx="1201407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 örnekte  </a:t>
            </a:r>
            <a:r>
              <a:rPr lang="tr-TR" sz="2000" dirty="0" err="1" smtClean="0"/>
              <a:t>AsyncTask</a:t>
            </a:r>
            <a:r>
              <a:rPr lang="tr-TR" sz="2000" dirty="0" smtClean="0"/>
              <a:t> </a:t>
            </a:r>
            <a:r>
              <a:rPr lang="tr-TR" sz="2000" dirty="0"/>
              <a:t> </a:t>
            </a:r>
            <a:r>
              <a:rPr lang="tr-TR" sz="2000" dirty="0" smtClean="0"/>
              <a:t>sınıfının alt sınıfı olan bir sınıf tanımlayacağız.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 sınıfta; </a:t>
            </a:r>
            <a:r>
              <a:rPr lang="tr-TR" sz="2000" dirty="0" err="1" smtClean="0"/>
              <a:t>doInBackground</a:t>
            </a:r>
            <a:r>
              <a:rPr lang="tr-TR" sz="2000" dirty="0" smtClean="0"/>
              <a:t>() metodunda, bir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dizisini indirme işlemini taklit edeceğiz. Bu taklit için bir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dizisi tanımlayacağız ve </a:t>
            </a:r>
            <a:r>
              <a:rPr lang="tr-TR" sz="2000" dirty="0" err="1" smtClean="0"/>
              <a:t>Thread.sleep</a:t>
            </a:r>
            <a:r>
              <a:rPr lang="tr-TR" sz="2000" dirty="0" smtClean="0"/>
              <a:t>() metodu ile bir döngü kullanacağız.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Her ‘</a:t>
            </a:r>
            <a:r>
              <a:rPr lang="tr-TR" sz="2000" i="1" dirty="0" smtClean="0"/>
              <a:t>’indirilen</a:t>
            </a:r>
            <a:r>
              <a:rPr lang="tr-TR" sz="2000" dirty="0" smtClean="0"/>
              <a:t>’’  </a:t>
            </a:r>
            <a:r>
              <a:rPr lang="tr-TR" sz="2000" dirty="0" err="1" smtClean="0"/>
              <a:t>stringi</a:t>
            </a:r>
            <a:r>
              <a:rPr lang="tr-TR" sz="2000" dirty="0" smtClean="0"/>
              <a:t> </a:t>
            </a:r>
            <a:r>
              <a:rPr lang="tr-TR" sz="2000" dirty="0" err="1" smtClean="0"/>
              <a:t>UI’de</a:t>
            </a:r>
            <a:r>
              <a:rPr lang="tr-TR" sz="2000" dirty="0" smtClean="0"/>
              <a:t> </a:t>
            </a:r>
            <a:r>
              <a:rPr lang="tr-TR" sz="2000" dirty="0" err="1" smtClean="0"/>
              <a:t>ListView’e</a:t>
            </a:r>
            <a:r>
              <a:rPr lang="tr-TR" sz="2000" dirty="0" smtClean="0"/>
              <a:t> eklemek için </a:t>
            </a:r>
            <a:r>
              <a:rPr lang="tr-TR" sz="2000" dirty="0" err="1" smtClean="0"/>
              <a:t>publishProgress</a:t>
            </a:r>
            <a:r>
              <a:rPr lang="tr-TR" sz="2000" dirty="0" smtClean="0"/>
              <a:t>() ve </a:t>
            </a:r>
            <a:r>
              <a:rPr lang="tr-TR" sz="2000" dirty="0" err="1" smtClean="0"/>
              <a:t>onProgressUpdate</a:t>
            </a:r>
            <a:r>
              <a:rPr lang="tr-TR" sz="2000" dirty="0" smtClean="0"/>
              <a:t>() metotlarını kullanacağız.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algn="just"/>
            <a:r>
              <a:rPr lang="tr-TR" sz="2000" dirty="0" smtClean="0"/>
              <a:t>Görsel tasarımımızda, aşağıda gösterildiği üzere sadece bir </a:t>
            </a:r>
            <a:r>
              <a:rPr lang="tr-TR" sz="2000" dirty="0" err="1" smtClean="0"/>
              <a:t>ListView</a:t>
            </a:r>
            <a:r>
              <a:rPr lang="tr-TR" sz="2000" dirty="0" smtClean="0"/>
              <a:t> yer almaktadır.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algn="just"/>
            <a:endParaRPr lang="tr-TR" sz="2000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26" y="3988637"/>
            <a:ext cx="53530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B050"/>
                </a:solidFill>
              </a:rPr>
              <a:t>AsyncTask-Örnek3</a:t>
            </a:r>
            <a:endParaRPr lang="tr-TR" sz="3200" dirty="0">
              <a:solidFill>
                <a:srgbClr val="00B05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38" y="3564742"/>
            <a:ext cx="7000875" cy="308610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58189" y="702420"/>
            <a:ext cx="120140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Öncelikle </a:t>
            </a:r>
            <a:r>
              <a:rPr lang="tr-TR" sz="2000" dirty="0" err="1" smtClean="0"/>
              <a:t>ListView’i</a:t>
            </a:r>
            <a:r>
              <a:rPr lang="tr-TR" sz="2000" dirty="0" smtClean="0"/>
              <a:t> tanıtıyoruz ve </a:t>
            </a:r>
            <a:r>
              <a:rPr lang="tr-TR" sz="2000" dirty="0" err="1" smtClean="0"/>
              <a:t>ListView’i</a:t>
            </a:r>
            <a:r>
              <a:rPr lang="tr-TR" sz="2000" dirty="0" smtClean="0"/>
              <a:t> veri ile nasıl doldurulacağını belirleyen adaptörümüzü oluşturuyoruz.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ListView’in</a:t>
            </a:r>
            <a:r>
              <a:rPr lang="tr-TR" sz="2000" dirty="0" smtClean="0"/>
              <a:t> her satırında bir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göstereceğimiz için, özelleştirilmiş(</a:t>
            </a:r>
            <a:r>
              <a:rPr lang="tr-TR" sz="2000" dirty="0" err="1" smtClean="0"/>
              <a:t>custom</a:t>
            </a:r>
            <a:r>
              <a:rPr lang="tr-TR" sz="2000" dirty="0" smtClean="0"/>
              <a:t>) bir adaptör yerine standart</a:t>
            </a:r>
          </a:p>
          <a:p>
            <a:pPr algn="just"/>
            <a:r>
              <a:rPr lang="tr-TR" sz="2000" dirty="0"/>
              <a:t> </a:t>
            </a:r>
            <a:r>
              <a:rPr lang="tr-TR" sz="2000" dirty="0" smtClean="0"/>
              <a:t>    </a:t>
            </a:r>
            <a:r>
              <a:rPr lang="tr-TR" sz="2000" dirty="0" err="1" smtClean="0"/>
              <a:t>ArrayAdapter’ü</a:t>
            </a:r>
            <a:r>
              <a:rPr lang="tr-TR" sz="2000" dirty="0" smtClean="0"/>
              <a:t> ve satır kalıbı olarak android.R.layout.simple_list_item_1’i kullanabiliriz. Burada önceki</a:t>
            </a:r>
          </a:p>
          <a:p>
            <a:pPr algn="just"/>
            <a:r>
              <a:rPr lang="tr-TR" sz="2000" dirty="0"/>
              <a:t> </a:t>
            </a:r>
            <a:r>
              <a:rPr lang="tr-TR" sz="2000" dirty="0" smtClean="0"/>
              <a:t>   </a:t>
            </a:r>
            <a:r>
              <a:rPr lang="tr-TR" sz="2000" dirty="0" err="1" smtClean="0"/>
              <a:t>ListView</a:t>
            </a:r>
            <a:r>
              <a:rPr lang="tr-TR" sz="2000" dirty="0" smtClean="0"/>
              <a:t> uygulamalarından farklı olarak, 3. parametre için verilerin saklı olduğu bir dizi veya liste vermememizdir.</a:t>
            </a:r>
          </a:p>
          <a:p>
            <a:pPr algn="just"/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  </a:t>
            </a:r>
            <a:r>
              <a:rPr lang="tr-TR" sz="2000" dirty="0" err="1" smtClean="0"/>
              <a:t>ListView’e</a:t>
            </a:r>
            <a:r>
              <a:rPr lang="tr-TR" sz="2000" dirty="0" smtClean="0"/>
              <a:t> ekleyeceğimiz verileri tek tek, </a:t>
            </a:r>
            <a:r>
              <a:rPr lang="tr-TR" sz="2000" dirty="0" err="1" smtClean="0"/>
              <a:t>add</a:t>
            </a:r>
            <a:r>
              <a:rPr lang="tr-TR" sz="2000" dirty="0" smtClean="0"/>
              <a:t>() metoduyla ekleyeceğiz.</a:t>
            </a:r>
            <a:endParaRPr lang="tr-TR" sz="2000" dirty="0"/>
          </a:p>
          <a:p>
            <a:pPr algn="just"/>
            <a:endParaRPr lang="tr-TR" sz="2000" dirty="0" smtClean="0"/>
          </a:p>
        </p:txBody>
      </p:sp>
      <p:cxnSp>
        <p:nvCxnSpPr>
          <p:cNvPr id="6" name="Düz Ok Bağlayıcısı 5"/>
          <p:cNvCxnSpPr/>
          <p:nvPr/>
        </p:nvCxnSpPr>
        <p:spPr>
          <a:xfrm flipH="1">
            <a:off x="9551324" y="2610196"/>
            <a:ext cx="947651" cy="292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63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2" y="0"/>
            <a:ext cx="8746819" cy="68580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902024" y="2312412"/>
            <a:ext cx="6951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AsyncTask</a:t>
            </a:r>
            <a:r>
              <a:rPr lang="tr-TR" dirty="0"/>
              <a:t>  sınıfının alt sınıfı </a:t>
            </a:r>
            <a:r>
              <a:rPr lang="tr-TR" dirty="0" smtClean="0"/>
              <a:t>olan </a:t>
            </a:r>
            <a:r>
              <a:rPr lang="tr-TR" dirty="0" err="1" smtClean="0"/>
              <a:t>OrnekGorev</a:t>
            </a:r>
            <a:r>
              <a:rPr lang="tr-TR" dirty="0" smtClean="0"/>
              <a:t> sınıfında;</a:t>
            </a:r>
          </a:p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1" dirty="0" err="1" smtClean="0"/>
              <a:t>doInBackGround</a:t>
            </a:r>
            <a:r>
              <a:rPr lang="tr-TR" i="1" dirty="0" smtClean="0"/>
              <a:t>() </a:t>
            </a:r>
            <a:r>
              <a:rPr lang="tr-TR" dirty="0" smtClean="0"/>
              <a:t>metodunda bir </a:t>
            </a:r>
            <a:r>
              <a:rPr lang="tr-TR" dirty="0" err="1" smtClean="0"/>
              <a:t>string</a:t>
            </a:r>
            <a:r>
              <a:rPr lang="tr-TR" dirty="0" smtClean="0"/>
              <a:t> dizisi tanımlıyoruz.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303222" y="3953251"/>
            <a:ext cx="77003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Bir döngü ile bu dizinin elemanlarını 1 sn. gecikmeli olarak </a:t>
            </a:r>
            <a:r>
              <a:rPr lang="tr-TR" i="1" dirty="0" err="1"/>
              <a:t>publishProgress</a:t>
            </a:r>
            <a:r>
              <a:rPr lang="tr-TR" i="1" dirty="0"/>
              <a:t>()  </a:t>
            </a:r>
            <a:r>
              <a:rPr lang="tr-TR" dirty="0"/>
              <a:t>metodu ile </a:t>
            </a:r>
            <a:r>
              <a:rPr lang="tr-TR" dirty="0" err="1"/>
              <a:t>onProgressUpdate</a:t>
            </a:r>
            <a:r>
              <a:rPr lang="tr-TR" dirty="0"/>
              <a:t>() metoduna gönderiyoruz</a:t>
            </a:r>
            <a:r>
              <a:rPr lang="tr-T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1" dirty="0" err="1" smtClean="0"/>
              <a:t>onProgressUpdate</a:t>
            </a:r>
            <a:r>
              <a:rPr lang="tr-TR" i="1" dirty="0" smtClean="0"/>
              <a:t>() </a:t>
            </a:r>
            <a:r>
              <a:rPr lang="tr-TR" dirty="0" smtClean="0"/>
              <a:t>metodunda UI üzerinde değişiklik yapabiliyorduk. Burada</a:t>
            </a:r>
          </a:p>
          <a:p>
            <a:r>
              <a:rPr lang="tr-TR" dirty="0" smtClean="0"/>
              <a:t>     gönderilen her </a:t>
            </a:r>
            <a:r>
              <a:rPr lang="tr-TR" dirty="0" err="1" smtClean="0"/>
              <a:t>stringi</a:t>
            </a:r>
            <a:r>
              <a:rPr lang="tr-TR" dirty="0" smtClean="0"/>
              <a:t>  </a:t>
            </a:r>
            <a:r>
              <a:rPr lang="tr-TR" dirty="0" err="1" smtClean="0"/>
              <a:t>arrayAdapter’e</a:t>
            </a:r>
            <a:r>
              <a:rPr lang="tr-TR" dirty="0" smtClean="0"/>
              <a:t> ekliyoruz.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6009997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B050"/>
                </a:solidFill>
              </a:rPr>
              <a:t>AsyncTask-Örnek3</a:t>
            </a:r>
            <a:endParaRPr lang="tr-TR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86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265"/>
            <a:ext cx="7863934" cy="629273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6009997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B050"/>
                </a:solidFill>
              </a:rPr>
              <a:t>AsyncTask-Örnek3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835523" y="766245"/>
            <a:ext cx="6951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Son olarak </a:t>
            </a:r>
            <a:r>
              <a:rPr lang="tr-TR" dirty="0" err="1" smtClean="0"/>
              <a:t>OrnekGorev</a:t>
            </a:r>
            <a:r>
              <a:rPr lang="tr-TR" dirty="0" smtClean="0"/>
              <a:t> sınıfından bir nesne oluşturup, çalıştırıyoruz.</a:t>
            </a:r>
          </a:p>
        </p:txBody>
      </p:sp>
      <p:sp>
        <p:nvSpPr>
          <p:cNvPr id="7" name="Yuvarlatılmış Dikdörtgen 6"/>
          <p:cNvSpPr/>
          <p:nvPr/>
        </p:nvSpPr>
        <p:spPr>
          <a:xfrm>
            <a:off x="490451" y="2552007"/>
            <a:ext cx="2527069" cy="3325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811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77" y="2456235"/>
            <a:ext cx="3483032" cy="257296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344872" y="187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B050"/>
                </a:solidFill>
              </a:rPr>
              <a:t>AsyncTask-Örnek3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117262" y="1408550"/>
            <a:ext cx="8399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Uygulamamızı çalıştırdığımızda 1 saniye aralıklarla aşağıdaki gibi görünecektir.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7" y="2441599"/>
            <a:ext cx="8591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5189" y="743873"/>
            <a:ext cx="11959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Artık, amacımıza özel olarak; soyut </a:t>
            </a:r>
            <a:r>
              <a:rPr lang="tr-TR" sz="2000" dirty="0" err="1" smtClean="0"/>
              <a:t>AsyncTask</a:t>
            </a:r>
            <a:r>
              <a:rPr lang="tr-TR" sz="2000" dirty="0" smtClean="0"/>
              <a:t> sınıfının alt sınıfı olan bir sınıf tanımlayabiliriz. Bu sınıfın ismi</a:t>
            </a:r>
          </a:p>
          <a:p>
            <a:pPr algn="just"/>
            <a:r>
              <a:rPr lang="tr-TR" sz="2000" dirty="0" smtClean="0"/>
              <a:t>      </a:t>
            </a:r>
            <a:r>
              <a:rPr lang="tr-TR" sz="2000" dirty="0" err="1" smtClean="0"/>
              <a:t>IndirmeTask</a:t>
            </a:r>
            <a:r>
              <a:rPr lang="tr-TR" sz="2000" dirty="0" smtClean="0"/>
              <a:t> olsun. Bu sınıfı </a:t>
            </a:r>
            <a:r>
              <a:rPr lang="tr-TR" sz="2000" dirty="0" err="1" smtClean="0"/>
              <a:t>MainActivity</a:t>
            </a:r>
            <a:r>
              <a:rPr lang="tr-TR" sz="2000" dirty="0" smtClean="0"/>
              <a:t> içerisinde dahili bir sınıf olarak tanımlarız.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 görevde, gerçekten bir indirme işlemi yapmayacağımız için </a:t>
            </a:r>
            <a:r>
              <a:rPr lang="tr-TR" sz="2000" i="1" dirty="0" err="1" smtClean="0"/>
              <a:t>doInBackground</a:t>
            </a:r>
            <a:r>
              <a:rPr lang="tr-TR" sz="2000" i="1" dirty="0" smtClean="0"/>
              <a:t>()</a:t>
            </a:r>
            <a:r>
              <a:rPr lang="tr-TR" sz="2000" dirty="0" smtClean="0"/>
              <a:t> metoduna indirme yapacağımız </a:t>
            </a:r>
            <a:r>
              <a:rPr lang="tr-TR" sz="2000" dirty="0" err="1" smtClean="0"/>
              <a:t>url</a:t>
            </a:r>
            <a:r>
              <a:rPr lang="tr-TR" sz="2000" dirty="0" smtClean="0"/>
              <a:t> adresini belirten, bir URL nesnesi veya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vermeyeceğiz. Dolayısıyla ilk parametre </a:t>
            </a:r>
            <a:r>
              <a:rPr lang="tr-TR" sz="2000" dirty="0" err="1" smtClean="0"/>
              <a:t>Void</a:t>
            </a:r>
            <a:r>
              <a:rPr lang="tr-TR" sz="2000" dirty="0" smtClean="0"/>
              <a:t> olacaktır.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17" y="2841963"/>
            <a:ext cx="4019550" cy="388620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05189" y="3352800"/>
            <a:ext cx="80672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 </a:t>
            </a:r>
            <a:r>
              <a:rPr lang="tr-TR" sz="2000" dirty="0"/>
              <a:t>işlem devam ederken, kaydettiğimiz ilerlemeyi, kullanıcı </a:t>
            </a:r>
            <a:r>
              <a:rPr lang="tr-TR" sz="2000" dirty="0" err="1"/>
              <a:t>arayüzünü</a:t>
            </a:r>
            <a:r>
              <a:rPr lang="tr-TR" sz="2000" dirty="0"/>
              <a:t> , ana işlem parçacığında(main </a:t>
            </a:r>
            <a:r>
              <a:rPr lang="tr-TR" sz="2000" dirty="0" err="1"/>
              <a:t>thread</a:t>
            </a:r>
            <a:r>
              <a:rPr lang="tr-TR" sz="2000" dirty="0"/>
              <a:t> veya UI </a:t>
            </a:r>
            <a:r>
              <a:rPr lang="tr-TR" sz="2000" dirty="0" err="1"/>
              <a:t>thread</a:t>
            </a:r>
            <a:r>
              <a:rPr lang="tr-TR" sz="2000" dirty="0" smtClean="0"/>
              <a:t>) güncellemek </a:t>
            </a:r>
            <a:r>
              <a:rPr lang="tr-TR" sz="2000" dirty="0"/>
              <a:t>için bilgi göndereceğiz. Bu bilgi; indirmenin yüzde kaçta olduğu bilgisi olacağından bir tam sayıdır. Dolayısıyla ikinci parametre </a:t>
            </a:r>
            <a:r>
              <a:rPr lang="tr-TR" sz="2000" dirty="0" err="1"/>
              <a:t>Integer</a:t>
            </a:r>
            <a:r>
              <a:rPr lang="tr-TR" sz="2000" dirty="0"/>
              <a:t> olacaktır.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İşlem </a:t>
            </a:r>
            <a:r>
              <a:rPr lang="tr-TR" sz="2000" dirty="0" smtClean="0"/>
              <a:t>bittiğinde, bir </a:t>
            </a:r>
            <a:r>
              <a:rPr lang="tr-TR" sz="2000" dirty="0"/>
              <a:t>değeri döndürmeyeceğimizden, son parametre de </a:t>
            </a:r>
            <a:r>
              <a:rPr lang="tr-TR" sz="2000" dirty="0" err="1"/>
              <a:t>Void</a:t>
            </a:r>
            <a:r>
              <a:rPr lang="tr-TR" sz="2000" dirty="0"/>
              <a:t> olacaktır</a:t>
            </a:r>
            <a:r>
              <a:rPr lang="tr-TR" sz="2000" dirty="0" smtClean="0"/>
              <a:t>. (Pratikte bu indireceğimiz metin vb. veri olabilirdi.)</a:t>
            </a:r>
            <a:endParaRPr lang="tr-TR" sz="20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AsyncTask</a:t>
            </a:r>
            <a:r>
              <a:rPr lang="tr-TR" sz="3200" dirty="0">
                <a:solidFill>
                  <a:srgbClr val="0070C0"/>
                </a:solidFill>
              </a:rPr>
              <a:t>-</a:t>
            </a:r>
            <a:r>
              <a:rPr lang="tr-TR" sz="3200" dirty="0" smtClean="0">
                <a:solidFill>
                  <a:srgbClr val="0070C0"/>
                </a:solidFill>
              </a:rPr>
              <a:t>Örnek1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7" name="Yuvarlatılmış Dikdörtgen 6"/>
          <p:cNvSpPr/>
          <p:nvPr/>
        </p:nvSpPr>
        <p:spPr>
          <a:xfrm>
            <a:off x="8356601" y="4842933"/>
            <a:ext cx="3835400" cy="13292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453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AsyncTask</a:t>
            </a:r>
            <a:r>
              <a:rPr lang="tr-TR" sz="3200" dirty="0">
                <a:solidFill>
                  <a:srgbClr val="0070C0"/>
                </a:solidFill>
              </a:rPr>
              <a:t>-</a:t>
            </a:r>
            <a:r>
              <a:rPr lang="tr-TR" sz="3200" dirty="0" smtClean="0">
                <a:solidFill>
                  <a:srgbClr val="0070C0"/>
                </a:solidFill>
              </a:rPr>
              <a:t>Örnek1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64065" y="777634"/>
            <a:ext cx="115146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 örnekte butona her tıklandığında </a:t>
            </a:r>
            <a:r>
              <a:rPr lang="tr-TR" sz="2000" dirty="0" err="1" smtClean="0"/>
              <a:t>progressbar’ın</a:t>
            </a:r>
            <a:r>
              <a:rPr lang="tr-TR" sz="2000" dirty="0" smtClean="0"/>
              <a:t> önce sıfırlanmasını istiyoruz. Dolayısıyla </a:t>
            </a:r>
            <a:r>
              <a:rPr lang="tr-TR" sz="2000" i="1" dirty="0" err="1" smtClean="0"/>
              <a:t>doInBackground</a:t>
            </a:r>
            <a:r>
              <a:rPr lang="tr-TR" sz="2000" i="1" dirty="0" smtClean="0"/>
              <a:t>() </a:t>
            </a:r>
            <a:r>
              <a:rPr lang="tr-TR" sz="2000" dirty="0" smtClean="0"/>
              <a:t>metodu çalışmadan önce bu  işlemi yapabiliriz. Bunun için </a:t>
            </a:r>
            <a:r>
              <a:rPr lang="tr-TR" sz="2000" i="1" dirty="0" err="1" smtClean="0"/>
              <a:t>onPreExecute</a:t>
            </a:r>
            <a:r>
              <a:rPr lang="tr-TR" sz="2000" i="1" dirty="0" smtClean="0"/>
              <a:t>()</a:t>
            </a:r>
            <a:r>
              <a:rPr lang="tr-TR" sz="2000" dirty="0" smtClean="0"/>
              <a:t> metodunu bu örnekte kullanabiliriz. </a:t>
            </a:r>
            <a:endParaRPr lang="tr-TR" sz="20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30" y="2064279"/>
            <a:ext cx="4029075" cy="4524375"/>
          </a:xfrm>
          <a:prstGeom prst="rect">
            <a:avLst/>
          </a:prstGeom>
        </p:spPr>
      </p:pic>
      <p:sp>
        <p:nvSpPr>
          <p:cNvPr id="7" name="Yuvarlatılmış Dikdörtgen 6"/>
          <p:cNvSpPr/>
          <p:nvPr/>
        </p:nvSpPr>
        <p:spPr>
          <a:xfrm>
            <a:off x="4622799" y="4343401"/>
            <a:ext cx="2243667" cy="795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42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25" y="814655"/>
            <a:ext cx="3990975" cy="568642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49881" y="923236"/>
            <a:ext cx="81490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Progressbar’ın</a:t>
            </a:r>
            <a:r>
              <a:rPr lang="tr-TR" sz="2000" dirty="0" smtClean="0"/>
              <a:t> %1 aralıklar ile 10 saniyede dolmasını isteyelim. </a:t>
            </a:r>
          </a:p>
          <a:p>
            <a:pPr algn="just"/>
            <a:r>
              <a:rPr lang="tr-TR" sz="2000" dirty="0"/>
              <a:t> </a:t>
            </a:r>
            <a:r>
              <a:rPr lang="tr-TR" sz="2000" dirty="0" smtClean="0"/>
              <a:t>     10 </a:t>
            </a:r>
            <a:r>
              <a:rPr lang="tr-TR" sz="2000" dirty="0"/>
              <a:t>saniye =10*1000=10 000 </a:t>
            </a:r>
            <a:r>
              <a:rPr lang="tr-TR" sz="2000" dirty="0" err="1" smtClean="0"/>
              <a:t>milisaniye’dir</a:t>
            </a:r>
            <a:r>
              <a:rPr lang="tr-TR" sz="2000" dirty="0" smtClean="0"/>
              <a:t>.</a:t>
            </a:r>
            <a:endParaRPr lang="tr-TR" sz="2000" dirty="0"/>
          </a:p>
          <a:p>
            <a:pPr algn="just"/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%100’ü 10000 milisaniyede dolarsa  </a:t>
            </a:r>
            <a:r>
              <a:rPr lang="tr-TR" sz="2000" dirty="0" smtClean="0">
                <a:sym typeface="Wingdings" panose="05000000000000000000" pitchFamily="2" charset="2"/>
              </a:rPr>
              <a:t>  </a:t>
            </a:r>
            <a:r>
              <a:rPr lang="tr-TR" sz="2000" dirty="0" smtClean="0"/>
              <a:t>%1’i </a:t>
            </a:r>
            <a:r>
              <a:rPr lang="tr-TR" sz="2000" dirty="0"/>
              <a:t>100 milisaniyede </a:t>
            </a:r>
            <a:r>
              <a:rPr lang="tr-TR" sz="2000" dirty="0" smtClean="0"/>
              <a:t>dolar.</a:t>
            </a:r>
          </a:p>
          <a:p>
            <a:pPr algn="just"/>
            <a:r>
              <a:rPr lang="tr-TR" sz="2000" dirty="0" smtClean="0"/>
              <a:t>       Buna göre 1’den 100’e kadar bir döngü yazıp, her adımda 100ms </a:t>
            </a:r>
          </a:p>
          <a:p>
            <a:pPr algn="just"/>
            <a:r>
              <a:rPr lang="tr-TR" sz="2000" dirty="0"/>
              <a:t> </a:t>
            </a:r>
            <a:r>
              <a:rPr lang="tr-TR" sz="2000" dirty="0" smtClean="0"/>
              <a:t>      bekletebiliriz.</a:t>
            </a:r>
          </a:p>
          <a:p>
            <a:pPr algn="just"/>
            <a:endParaRPr lang="tr-TR" sz="2000" dirty="0" smtClean="0"/>
          </a:p>
          <a:p>
            <a:pPr algn="just"/>
            <a:endParaRPr lang="tr-TR" sz="2000" dirty="0"/>
          </a:p>
          <a:p>
            <a:pPr algn="just"/>
            <a:endParaRPr lang="tr-TR" sz="2000" dirty="0" smtClean="0"/>
          </a:p>
          <a:p>
            <a:pPr algn="just"/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 bekleme (gecikme) işlemi için </a:t>
            </a:r>
            <a:r>
              <a:rPr lang="tr-TR" sz="2000" dirty="0" err="1" smtClean="0"/>
              <a:t>Thread</a:t>
            </a:r>
            <a:r>
              <a:rPr lang="tr-TR" sz="2000" dirty="0" smtClean="0"/>
              <a:t> sınıfının </a:t>
            </a:r>
            <a:r>
              <a:rPr lang="tr-TR" sz="2000" dirty="0" err="1" smtClean="0"/>
              <a:t>sleep</a:t>
            </a:r>
            <a:r>
              <a:rPr lang="tr-TR" sz="2000" dirty="0" smtClean="0"/>
              <a:t> metodunu </a:t>
            </a:r>
          </a:p>
          <a:p>
            <a:pPr algn="just"/>
            <a:r>
              <a:rPr lang="tr-TR" sz="2000" dirty="0"/>
              <a:t> </a:t>
            </a:r>
            <a:r>
              <a:rPr lang="tr-TR" sz="2000" dirty="0" smtClean="0"/>
              <a:t>     kullanırız. Bu metot parametre olarak </a:t>
            </a:r>
            <a:r>
              <a:rPr lang="tr-TR" sz="2000" dirty="0" err="1" smtClean="0"/>
              <a:t>ms</a:t>
            </a:r>
            <a:r>
              <a:rPr lang="tr-TR" sz="2000" dirty="0" smtClean="0"/>
              <a:t>. cinsinden süreyi almaktadır.</a:t>
            </a:r>
          </a:p>
          <a:p>
            <a:pPr algn="just"/>
            <a:r>
              <a:rPr lang="tr-TR" sz="2000" dirty="0" smtClean="0"/>
              <a:t>      Her %1 ilerleme sonrası 100ms. </a:t>
            </a:r>
            <a:r>
              <a:rPr lang="tr-TR" sz="2000" dirty="0"/>
              <a:t>b</a:t>
            </a:r>
            <a:r>
              <a:rPr lang="tr-TR" sz="2000" dirty="0" smtClean="0"/>
              <a:t>ekletecektik.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Her 100 </a:t>
            </a:r>
            <a:r>
              <a:rPr lang="tr-TR" sz="2000" dirty="0" err="1" smtClean="0"/>
              <a:t>ms</a:t>
            </a:r>
            <a:r>
              <a:rPr lang="tr-TR" sz="2000" dirty="0" smtClean="0"/>
              <a:t>. bekleme sonrası döngünün kaçıncı adımında </a:t>
            </a:r>
          </a:p>
          <a:p>
            <a:pPr algn="just"/>
            <a:r>
              <a:rPr lang="tr-TR" sz="2000" dirty="0"/>
              <a:t> </a:t>
            </a:r>
            <a:r>
              <a:rPr lang="tr-TR" sz="2000" dirty="0" smtClean="0"/>
              <a:t>     olduğumuzu </a:t>
            </a:r>
            <a:r>
              <a:rPr lang="tr-TR" sz="2000" i="1" dirty="0" err="1" smtClean="0"/>
              <a:t>publishProgress</a:t>
            </a:r>
            <a:r>
              <a:rPr lang="tr-TR" sz="2000" i="1" dirty="0" smtClean="0"/>
              <a:t>() </a:t>
            </a:r>
            <a:r>
              <a:rPr lang="tr-TR" sz="2000" dirty="0" smtClean="0"/>
              <a:t>metoduyla yayınlayabiliriz.</a:t>
            </a:r>
          </a:p>
          <a:p>
            <a:endParaRPr lang="tr-TR" sz="2000" dirty="0"/>
          </a:p>
        </p:txBody>
      </p:sp>
      <p:cxnSp>
        <p:nvCxnSpPr>
          <p:cNvPr id="8" name="Düz Ok Bağlayıcısı 7"/>
          <p:cNvCxnSpPr/>
          <p:nvPr/>
        </p:nvCxnSpPr>
        <p:spPr>
          <a:xfrm>
            <a:off x="4656667" y="2497667"/>
            <a:ext cx="4216400" cy="196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5444067" y="4792133"/>
            <a:ext cx="3928533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/>
          <p:cNvCxnSpPr/>
          <p:nvPr/>
        </p:nvCxnSpPr>
        <p:spPr>
          <a:xfrm flipV="1">
            <a:off x="6595533" y="4999237"/>
            <a:ext cx="2777067" cy="64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tin kutusu 24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AsyncTask</a:t>
            </a:r>
            <a:r>
              <a:rPr lang="tr-TR" sz="3200" dirty="0">
                <a:solidFill>
                  <a:srgbClr val="0070C0"/>
                </a:solidFill>
              </a:rPr>
              <a:t>-</a:t>
            </a:r>
            <a:r>
              <a:rPr lang="tr-TR" sz="3200" dirty="0" smtClean="0">
                <a:solidFill>
                  <a:srgbClr val="0070C0"/>
                </a:solidFill>
              </a:rPr>
              <a:t>Örnek1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26" name="Yuvarlatılmış Dikdörtgen 25"/>
          <p:cNvSpPr/>
          <p:nvPr/>
        </p:nvSpPr>
        <p:spPr>
          <a:xfrm>
            <a:off x="8678332" y="4385733"/>
            <a:ext cx="2810935" cy="11260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930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AsyncTask</a:t>
            </a:r>
            <a:r>
              <a:rPr lang="tr-TR" sz="3200" dirty="0">
                <a:solidFill>
                  <a:srgbClr val="0070C0"/>
                </a:solidFill>
              </a:rPr>
              <a:t>-</a:t>
            </a:r>
            <a:r>
              <a:rPr lang="tr-TR" sz="3200" dirty="0" smtClean="0">
                <a:solidFill>
                  <a:srgbClr val="0070C0"/>
                </a:solidFill>
              </a:rPr>
              <a:t>Örnek1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33004" y="568070"/>
            <a:ext cx="123354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err="1" smtClean="0"/>
              <a:t>Arkaplan</a:t>
            </a:r>
            <a:r>
              <a:rPr lang="tr-TR" sz="2000" dirty="0" smtClean="0"/>
              <a:t> görevi devam </a:t>
            </a:r>
            <a:r>
              <a:rPr lang="tr-TR" sz="2000" dirty="0"/>
              <a:t>ederken, </a:t>
            </a:r>
            <a:r>
              <a:rPr lang="tr-TR" sz="2000" dirty="0" smtClean="0"/>
              <a:t>yayınladığımız ilerleme bilgisini, kullanacak metot </a:t>
            </a:r>
            <a:r>
              <a:rPr lang="tr-TR" sz="2000" i="1" dirty="0" err="1" smtClean="0"/>
              <a:t>publishProgress</a:t>
            </a:r>
            <a:r>
              <a:rPr lang="tr-TR" sz="2000" i="1" dirty="0" smtClean="0"/>
              <a:t>() </a:t>
            </a:r>
            <a:r>
              <a:rPr lang="tr-TR" sz="2000" dirty="0" smtClean="0"/>
              <a:t>metodudur.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Bu metot ana </a:t>
            </a:r>
            <a:r>
              <a:rPr lang="tr-TR" sz="2000" dirty="0"/>
              <a:t>işlem parçacığında(main </a:t>
            </a:r>
            <a:r>
              <a:rPr lang="tr-TR" sz="2000" dirty="0" err="1"/>
              <a:t>thread</a:t>
            </a:r>
            <a:r>
              <a:rPr lang="tr-TR" sz="2000" dirty="0"/>
              <a:t> veya UI </a:t>
            </a:r>
            <a:r>
              <a:rPr lang="tr-TR" sz="2000" dirty="0" err="1"/>
              <a:t>thread</a:t>
            </a:r>
            <a:r>
              <a:rPr lang="tr-TR" sz="2000" dirty="0"/>
              <a:t>) </a:t>
            </a:r>
            <a:r>
              <a:rPr lang="tr-TR" sz="2000" dirty="0" smtClean="0"/>
              <a:t> çalıştığı için kullanıcı </a:t>
            </a:r>
            <a:r>
              <a:rPr lang="tr-TR" sz="2000" dirty="0" err="1" smtClean="0"/>
              <a:t>arayüzünde</a:t>
            </a:r>
            <a:r>
              <a:rPr lang="tr-TR" sz="2000" dirty="0" smtClean="0"/>
              <a:t> değişiklik  yapabilir. Bu örnekte </a:t>
            </a:r>
            <a:r>
              <a:rPr lang="tr-TR" sz="2000" dirty="0" err="1" smtClean="0"/>
              <a:t>arkaplan</a:t>
            </a:r>
            <a:r>
              <a:rPr lang="tr-TR" sz="2000" dirty="0" smtClean="0"/>
              <a:t> görevinden gelen tam sayı bilgisi ile </a:t>
            </a:r>
            <a:r>
              <a:rPr lang="tr-TR" sz="2000" dirty="0" err="1" smtClean="0"/>
              <a:t>progressbar’ı</a:t>
            </a:r>
            <a:r>
              <a:rPr lang="tr-TR" sz="2000" dirty="0" smtClean="0"/>
              <a:t> güncelleriz. </a:t>
            </a:r>
            <a:endParaRPr lang="tr-TR" sz="2000" dirty="0"/>
          </a:p>
          <a:p>
            <a:endParaRPr lang="tr-TR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err="1" smtClean="0"/>
              <a:t>AsyncTask</a:t>
            </a:r>
            <a:r>
              <a:rPr lang="tr-TR" sz="2000" dirty="0" smtClean="0"/>
              <a:t> metotları aslında birden fazla aynı tipte değişkeni parametre olarak kabul edebilir. Örneğin </a:t>
            </a:r>
            <a:r>
              <a:rPr lang="tr-TR" sz="2000" i="1" dirty="0" err="1" smtClean="0"/>
              <a:t>publishProgress</a:t>
            </a:r>
            <a:r>
              <a:rPr lang="tr-TR" sz="2000" i="1" dirty="0" smtClean="0"/>
              <a:t>() </a:t>
            </a:r>
            <a:r>
              <a:rPr lang="tr-TR" sz="2000" dirty="0" smtClean="0"/>
              <a:t>metoduna üç tam sayı da gönderilebilir.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0" y="2814839"/>
            <a:ext cx="3838575" cy="391477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4727171" y="3593026"/>
            <a:ext cx="6694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/>
              <a:t> Dolayısıyla </a:t>
            </a:r>
            <a:r>
              <a:rPr lang="tr-TR" sz="2000" dirty="0" err="1"/>
              <a:t>values</a:t>
            </a:r>
            <a:r>
              <a:rPr lang="tr-TR" sz="2000" dirty="0"/>
              <a:t> parametresi aslında bir dizidir. Bizim tek </a:t>
            </a:r>
            <a:r>
              <a:rPr lang="tr-TR" sz="2000" dirty="0" smtClean="0"/>
              <a:t>bir değişkenimiz </a:t>
            </a:r>
            <a:r>
              <a:rPr lang="tr-TR" sz="2000" dirty="0"/>
              <a:t>olduğundan </a:t>
            </a:r>
            <a:r>
              <a:rPr lang="tr-TR" sz="2000" dirty="0" err="1"/>
              <a:t>values</a:t>
            </a:r>
            <a:r>
              <a:rPr lang="tr-TR" sz="2000" dirty="0"/>
              <a:t>[0] ile buna erişeceğiz.</a:t>
            </a:r>
          </a:p>
        </p:txBody>
      </p:sp>
      <p:cxnSp>
        <p:nvCxnSpPr>
          <p:cNvPr id="11" name="Düz Ok Bağlayıcısı 10"/>
          <p:cNvCxnSpPr>
            <a:stCxn id="7" idx="2"/>
          </p:cNvCxnSpPr>
          <p:nvPr/>
        </p:nvCxnSpPr>
        <p:spPr>
          <a:xfrm flipH="1">
            <a:off x="3574473" y="4300912"/>
            <a:ext cx="4499956" cy="200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ğri Bağlayıcı 14"/>
          <p:cNvCxnSpPr/>
          <p:nvPr/>
        </p:nvCxnSpPr>
        <p:spPr>
          <a:xfrm>
            <a:off x="2793076" y="4772226"/>
            <a:ext cx="1288473" cy="1229563"/>
          </a:xfrm>
          <a:prstGeom prst="curvedConnector3">
            <a:avLst>
              <a:gd name="adj1" fmla="val 132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2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24742" y="784280"/>
            <a:ext cx="81395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Arkaplandaki</a:t>
            </a:r>
            <a:r>
              <a:rPr lang="tr-TR" sz="2000" dirty="0" smtClean="0"/>
              <a:t> yapılacak görevi butona tıklanmasıyla başlatalım. </a:t>
            </a:r>
          </a:p>
          <a:p>
            <a:pPr algn="just"/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Bunun için butona bir dinleyici atamamız gerekir.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 dinleyici sadece bu butona tıklandığında çalışacağından, .</a:t>
            </a:r>
            <a:r>
              <a:rPr lang="tr-TR" sz="2000" dirty="0" err="1" smtClean="0"/>
              <a:t>setOnClickListener</a:t>
            </a:r>
            <a:r>
              <a:rPr lang="tr-TR" sz="2000" dirty="0" smtClean="0"/>
              <a:t>() metodu içerisinde (anonim sınıf)      tanımlayabiliriz.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Dinleyici sınıfının </a:t>
            </a:r>
            <a:r>
              <a:rPr lang="tr-TR" sz="2000" dirty="0" err="1" smtClean="0"/>
              <a:t>onClick</a:t>
            </a:r>
            <a:r>
              <a:rPr lang="tr-TR" sz="2000" dirty="0" smtClean="0"/>
              <a:t> metodunu örteriz(</a:t>
            </a:r>
            <a:r>
              <a:rPr lang="tr-TR" sz="2000" dirty="0" err="1" smtClean="0"/>
              <a:t>impelement</a:t>
            </a:r>
            <a:r>
              <a:rPr lang="tr-TR" sz="2000" dirty="0" smtClean="0"/>
              <a:t>).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i="1" dirty="0" err="1" smtClean="0"/>
              <a:t>onClick</a:t>
            </a:r>
            <a:r>
              <a:rPr lang="tr-TR" sz="2000" i="1" dirty="0" smtClean="0"/>
              <a:t>() </a:t>
            </a:r>
            <a:r>
              <a:rPr lang="tr-TR" sz="2000" dirty="0" smtClean="0"/>
              <a:t>metodunda bir </a:t>
            </a:r>
            <a:r>
              <a:rPr lang="tr-TR" sz="2000" dirty="0" err="1" smtClean="0"/>
              <a:t>IndirmeTask</a:t>
            </a:r>
            <a:r>
              <a:rPr lang="tr-TR" sz="2000" dirty="0" smtClean="0"/>
              <a:t> nesnesi oluşturup, bunu çalıştırırız.</a:t>
            </a:r>
          </a:p>
          <a:p>
            <a:pPr algn="just"/>
            <a:r>
              <a:rPr lang="tr-TR" sz="2000" dirty="0" smtClean="0"/>
              <a:t>      Ancak bu örnekte </a:t>
            </a:r>
            <a:r>
              <a:rPr lang="tr-TR" sz="2000" i="1" dirty="0" err="1" smtClean="0"/>
              <a:t>doInBackground</a:t>
            </a:r>
            <a:r>
              <a:rPr lang="tr-TR" sz="2000" i="1" dirty="0" smtClean="0"/>
              <a:t>() </a:t>
            </a:r>
            <a:r>
              <a:rPr lang="tr-TR" sz="2000" dirty="0" smtClean="0"/>
              <a:t>bizden bir parametre beklemediği     </a:t>
            </a:r>
          </a:p>
          <a:p>
            <a:pPr algn="just"/>
            <a:r>
              <a:rPr lang="tr-TR" sz="2000" dirty="0" smtClean="0"/>
              <a:t>      için </a:t>
            </a:r>
            <a:r>
              <a:rPr lang="tr-TR" sz="2000" i="1" dirty="0" err="1" smtClean="0"/>
              <a:t>execute</a:t>
            </a:r>
            <a:r>
              <a:rPr lang="tr-TR" sz="2000" i="1" dirty="0" smtClean="0"/>
              <a:t>() </a:t>
            </a:r>
            <a:r>
              <a:rPr lang="tr-TR" sz="2000" dirty="0" smtClean="0"/>
              <a:t>metodunun içini boş bırakırız.</a:t>
            </a:r>
          </a:p>
          <a:p>
            <a:pPr algn="just"/>
            <a:endParaRPr lang="tr-TR" sz="2000" dirty="0"/>
          </a:p>
          <a:p>
            <a:pPr algn="just"/>
            <a:r>
              <a:rPr lang="tr-TR" sz="2000" dirty="0"/>
              <a:t> </a:t>
            </a:r>
            <a:r>
              <a:rPr lang="tr-TR" sz="2000" dirty="0" smtClean="0"/>
              <a:t>Özetle; MainActivity.java dosyamızın son hali yandaki gibi olacaktır.</a:t>
            </a:r>
          </a:p>
          <a:p>
            <a:pPr algn="just"/>
            <a:endParaRPr lang="tr-TR" sz="2000" dirty="0" smtClean="0"/>
          </a:p>
        </p:txBody>
      </p:sp>
      <p:sp>
        <p:nvSpPr>
          <p:cNvPr id="3" name="Metin kutusu 2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AsyncTask</a:t>
            </a:r>
            <a:r>
              <a:rPr lang="tr-TR" sz="3200" dirty="0">
                <a:solidFill>
                  <a:srgbClr val="0070C0"/>
                </a:solidFill>
              </a:rPr>
              <a:t>-</a:t>
            </a:r>
            <a:r>
              <a:rPr lang="tr-TR" sz="3200" dirty="0" smtClean="0">
                <a:solidFill>
                  <a:srgbClr val="0070C0"/>
                </a:solidFill>
              </a:rPr>
              <a:t>Örnek1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264" y="180289"/>
            <a:ext cx="3780827" cy="6677711"/>
          </a:xfrm>
          <a:prstGeom prst="rect">
            <a:avLst/>
          </a:prstGeom>
        </p:spPr>
      </p:pic>
      <p:sp>
        <p:nvSpPr>
          <p:cNvPr id="7" name="Yuvarlatılmış Dikdörtgen 6"/>
          <p:cNvSpPr/>
          <p:nvPr/>
        </p:nvSpPr>
        <p:spPr>
          <a:xfrm>
            <a:off x="8877838" y="1642534"/>
            <a:ext cx="3025987" cy="9510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Düz Ok Bağlayıcısı 8"/>
          <p:cNvCxnSpPr/>
          <p:nvPr/>
        </p:nvCxnSpPr>
        <p:spPr>
          <a:xfrm flipV="1">
            <a:off x="6500553" y="1920240"/>
            <a:ext cx="2377285" cy="118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7215447" y="2202874"/>
            <a:ext cx="2032359" cy="167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1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</a:rPr>
              <a:t>AsyncTask</a:t>
            </a:r>
            <a:r>
              <a:rPr lang="tr-TR" sz="3200" dirty="0">
                <a:solidFill>
                  <a:srgbClr val="0070C0"/>
                </a:solidFill>
              </a:rPr>
              <a:t>-</a:t>
            </a:r>
            <a:r>
              <a:rPr lang="tr-TR" sz="3200" dirty="0" smtClean="0">
                <a:solidFill>
                  <a:srgbClr val="0070C0"/>
                </a:solidFill>
              </a:rPr>
              <a:t>Örnek1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86664" y="1445385"/>
            <a:ext cx="106014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Uygulamayı çalıştırıp, BAŞLAT butonuna tıkladığımızda </a:t>
            </a:r>
            <a:r>
              <a:rPr lang="tr-TR" sz="2000" dirty="0" err="1" smtClean="0"/>
              <a:t>progressbarın</a:t>
            </a:r>
            <a:r>
              <a:rPr lang="tr-TR" sz="2000" dirty="0" smtClean="0"/>
              <a:t> her 100 </a:t>
            </a:r>
            <a:r>
              <a:rPr lang="tr-TR" sz="2000" dirty="0" err="1" smtClean="0"/>
              <a:t>ms’de</a:t>
            </a:r>
            <a:r>
              <a:rPr lang="tr-TR" sz="2000" dirty="0" smtClean="0"/>
              <a:t> %1 ilerlediği ve 10 saniyede dolduğu görülecektir.</a:t>
            </a:r>
            <a:endParaRPr lang="tr-TR" sz="20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21" y="2585171"/>
            <a:ext cx="90868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7" y="2088833"/>
            <a:ext cx="6397446" cy="4769167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969" y="2468880"/>
            <a:ext cx="3033989" cy="438912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AsyncTask-Örnek2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77921" y="694107"/>
            <a:ext cx="120140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 örnekte bir butona tıklandığında belirsiz(</a:t>
            </a:r>
            <a:r>
              <a:rPr lang="tr-TR" sz="2000" dirty="0" err="1" smtClean="0"/>
              <a:t>indeterminent</a:t>
            </a:r>
            <a:r>
              <a:rPr lang="tr-TR" sz="2000" dirty="0" smtClean="0"/>
              <a:t>) şekilde dairesel bir </a:t>
            </a:r>
            <a:r>
              <a:rPr lang="tr-TR" sz="2000" dirty="0" err="1" smtClean="0"/>
              <a:t>progressbar</a:t>
            </a:r>
            <a:r>
              <a:rPr lang="tr-TR" sz="2000" dirty="0" smtClean="0"/>
              <a:t> görünmeye </a:t>
            </a:r>
          </a:p>
          <a:p>
            <a:pPr algn="just"/>
            <a:r>
              <a:rPr lang="tr-TR" sz="2000" dirty="0"/>
              <a:t> </a:t>
            </a:r>
            <a:r>
              <a:rPr lang="tr-TR" sz="2000" dirty="0" smtClean="0"/>
              <a:t>   başlayacak, arka plan işlemi tamamlandığında  </a:t>
            </a:r>
            <a:r>
              <a:rPr lang="tr-TR" sz="2000" dirty="0" err="1" smtClean="0"/>
              <a:t>progressbar</a:t>
            </a:r>
            <a:r>
              <a:rPr lang="tr-TR" sz="2000" dirty="0" smtClean="0"/>
              <a:t>  yeniden görünmez kılınacak ve </a:t>
            </a:r>
            <a:r>
              <a:rPr lang="tr-TR" sz="2000" dirty="0" err="1" smtClean="0"/>
              <a:t>TextView’de</a:t>
            </a:r>
            <a:r>
              <a:rPr lang="tr-TR" sz="2000" dirty="0" smtClean="0"/>
              <a:t> </a:t>
            </a:r>
          </a:p>
          <a:p>
            <a:pPr algn="just"/>
            <a:r>
              <a:rPr lang="tr-TR" sz="2000" dirty="0" smtClean="0"/>
              <a:t>    arka plan işleminin sonucu olan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gösterilecektir. Buna göre görsel tasarım aşağıda verilmiştir.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3996856" y="4757251"/>
            <a:ext cx="516147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 dirty="0" smtClean="0"/>
              <a:t> </a:t>
            </a:r>
            <a:r>
              <a:rPr lang="tr-TR" dirty="0" err="1" smtClean="0"/>
              <a:t>visibility</a:t>
            </a:r>
            <a:r>
              <a:rPr lang="tr-TR" dirty="0" smtClean="0"/>
              <a:t>(görünürlük) özelliği için seçenekler:</a:t>
            </a:r>
          </a:p>
          <a:p>
            <a:pPr algn="just"/>
            <a:r>
              <a:rPr lang="tr-TR" dirty="0" smtClean="0"/>
              <a:t>‘’</a:t>
            </a:r>
            <a:r>
              <a:rPr lang="tr-TR" dirty="0" err="1" smtClean="0"/>
              <a:t>invisible</a:t>
            </a:r>
            <a:r>
              <a:rPr lang="tr-TR" dirty="0" smtClean="0"/>
              <a:t>’’ :  görünmese  de tasarımda bir yer kaplar. </a:t>
            </a:r>
          </a:p>
          <a:p>
            <a:pPr algn="just"/>
            <a:r>
              <a:rPr lang="tr-TR" dirty="0" smtClean="0"/>
              <a:t>‘’</a:t>
            </a:r>
            <a:r>
              <a:rPr lang="tr-TR" dirty="0" err="1" smtClean="0"/>
              <a:t>gone</a:t>
            </a:r>
            <a:r>
              <a:rPr lang="tr-TR" dirty="0" smtClean="0"/>
              <a:t>’’: görünmez ve tasarımda bir yer kaplamaz.</a:t>
            </a:r>
          </a:p>
          <a:p>
            <a:pPr algn="just"/>
            <a:r>
              <a:rPr lang="tr-TR" dirty="0" smtClean="0"/>
              <a:t>‘’</a:t>
            </a:r>
            <a:r>
              <a:rPr lang="tr-TR" dirty="0" err="1" smtClean="0"/>
              <a:t>visible</a:t>
            </a:r>
            <a:r>
              <a:rPr lang="tr-TR" dirty="0" smtClean="0"/>
              <a:t>’’: görünür ve bir yer kaplar.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Örneğimizde başlangıçta görünmemesi için</a:t>
            </a:r>
          </a:p>
          <a:p>
            <a:pPr algn="just"/>
            <a:r>
              <a:rPr lang="tr-TR" dirty="0" smtClean="0"/>
              <a:t>‘’göne’’ yapılmıştır.</a:t>
            </a:r>
          </a:p>
        </p:txBody>
      </p:sp>
    </p:spTree>
    <p:extLst>
      <p:ext uri="{BB962C8B-B14F-4D97-AF65-F5344CB8AC3E}">
        <p14:creationId xmlns:p14="http://schemas.microsoft.com/office/powerpoint/2010/main" val="181672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72" y="2180139"/>
            <a:ext cx="5501544" cy="3389956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380808" y="0"/>
            <a:ext cx="321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AsyncTask-Örnek2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77921" y="1317561"/>
            <a:ext cx="12014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MainActivity.java’da</a:t>
            </a:r>
            <a:r>
              <a:rPr lang="tr-TR" sz="2000" dirty="0" smtClean="0"/>
              <a:t> üç görselimizi tanıtıyoruz.</a:t>
            </a:r>
          </a:p>
        </p:txBody>
      </p:sp>
    </p:spTree>
    <p:extLst>
      <p:ext uri="{BB962C8B-B14F-4D97-AF65-F5344CB8AC3E}">
        <p14:creationId xmlns:p14="http://schemas.microsoft.com/office/powerpoint/2010/main" val="308964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1102</Words>
  <Application>Microsoft Office PowerPoint</Application>
  <PresentationFormat>Geniş ekran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12</cp:revision>
  <dcterms:created xsi:type="dcterms:W3CDTF">2019-03-19T08:29:10Z</dcterms:created>
  <dcterms:modified xsi:type="dcterms:W3CDTF">2020-05-13T02:23:24Z</dcterms:modified>
</cp:coreProperties>
</file>