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60" r:id="rId4"/>
    <p:sldId id="258" r:id="rId5"/>
    <p:sldId id="262" r:id="rId6"/>
    <p:sldId id="263" r:id="rId7"/>
    <p:sldId id="264" r:id="rId8"/>
    <p:sldId id="286" r:id="rId9"/>
    <p:sldId id="282"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4" r:id="rId23"/>
    <p:sldId id="288" r:id="rId24"/>
    <p:sldId id="289" r:id="rId25"/>
    <p:sldId id="283" r:id="rId26"/>
    <p:sldId id="285" r:id="rId27"/>
    <p:sldId id="290" r:id="rId28"/>
    <p:sldId id="28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A2F21A-E2C4-1493-5A09-25C43A1268D1}" v="813" dt="2024-02-07T18:46:23.0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88412-B029-4CCD-B692-CA56AD56E628}" type="datetimeFigureOut">
              <a:t>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20B751-01A4-4996-A23A-C45A1A4ACDE7}" type="slidenum">
              <a:t>‹#›</a:t>
            </a:fld>
            <a:endParaRPr lang="en-US"/>
          </a:p>
        </p:txBody>
      </p:sp>
    </p:spTree>
    <p:extLst>
      <p:ext uri="{BB962C8B-B14F-4D97-AF65-F5344CB8AC3E}">
        <p14:creationId xmlns:p14="http://schemas.microsoft.com/office/powerpoint/2010/main" val="362401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93e0528921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93e0528921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93e0528921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93e0528921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93e0528921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93e0528921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93e0528921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93e0528921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93e0528921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93e0528921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93e0528921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93e0528921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93e0528921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93e0528921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93e052892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93e052892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93e0528921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93e0528921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3e0528921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3e0528921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93e052892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93e052892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93e0528921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93e0528921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572267" y="1700769"/>
            <a:ext cx="8188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415600" y="496667"/>
            <a:ext cx="11360800" cy="978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415600" y="1958433"/>
            <a:ext cx="11360800" cy="4133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3" name="Google Shape;23;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385470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Arrays/Vector ADT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7"/>
          <p:cNvSpPr txBox="1">
            <a:spLocks noGrp="1"/>
          </p:cNvSpPr>
          <p:nvPr>
            <p:ph type="title"/>
          </p:nvPr>
        </p:nvSpPr>
        <p:spPr>
          <a:xfrm>
            <a:off x="415600" y="496667"/>
            <a:ext cx="11360800" cy="9780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Example: PushBack</a:t>
            </a:r>
            <a:endParaRPr/>
          </a:p>
        </p:txBody>
      </p:sp>
      <p:sp>
        <p:nvSpPr>
          <p:cNvPr id="147" name="Google Shape;147;p27"/>
          <p:cNvSpPr/>
          <p:nvPr/>
        </p:nvSpPr>
        <p:spPr>
          <a:xfrm>
            <a:off x="16339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a:t>
            </a:r>
            <a:endParaRPr sz="2400">
              <a:latin typeface="Consolas"/>
              <a:ea typeface="Consolas"/>
              <a:cs typeface="Consolas"/>
              <a:sym typeface="Consolas"/>
            </a:endParaRPr>
          </a:p>
        </p:txBody>
      </p:sp>
      <p:sp>
        <p:nvSpPr>
          <p:cNvPr id="148" name="Google Shape;148;p27"/>
          <p:cNvSpPr txBox="1"/>
          <p:nvPr/>
        </p:nvSpPr>
        <p:spPr>
          <a:xfrm>
            <a:off x="415600" y="2094833"/>
            <a:ext cx="2642800" cy="17808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3200">
                <a:latin typeface="Source Sans Pro"/>
                <a:ea typeface="Source Sans Pro"/>
                <a:cs typeface="Source Sans Pro"/>
                <a:sym typeface="Source Sans Pro"/>
              </a:rPr>
              <a:t>size = 0</a:t>
            </a:r>
            <a:br>
              <a:rPr lang="en" sz="3200">
                <a:latin typeface="Source Sans Pro"/>
                <a:ea typeface="Source Sans Pro"/>
                <a:cs typeface="Source Sans Pro"/>
                <a:sym typeface="Source Sans Pro"/>
              </a:rPr>
            </a:br>
            <a:r>
              <a:rPr lang="en" sz="3200">
                <a:latin typeface="Source Sans Pro"/>
                <a:ea typeface="Source Sans Pro"/>
                <a:cs typeface="Source Sans Pro"/>
                <a:sym typeface="Source Sans Pro"/>
              </a:rPr>
              <a:t>capacity = 1</a:t>
            </a:r>
            <a:br>
              <a:rPr lang="en" sz="3200">
                <a:latin typeface="Source Sans Pro"/>
                <a:ea typeface="Source Sans Pro"/>
                <a:cs typeface="Source Sans Pro"/>
                <a:sym typeface="Source Sans Pro"/>
              </a:rPr>
            </a:br>
            <a:r>
              <a:rPr lang="en" sz="3200">
                <a:latin typeface="Source Sans Pro"/>
                <a:ea typeface="Source Sans Pro"/>
                <a:cs typeface="Source Sans Pro"/>
                <a:sym typeface="Source Sans Pro"/>
              </a:rPr>
              <a:t>array</a:t>
            </a:r>
            <a:endParaRPr sz="3200">
              <a:latin typeface="Source Sans Pro"/>
              <a:ea typeface="Source Sans Pro"/>
              <a:cs typeface="Source Sans Pro"/>
              <a:sym typeface="Source Sans Pro"/>
            </a:endParaRPr>
          </a:p>
        </p:txBody>
      </p:sp>
      <p:cxnSp>
        <p:nvCxnSpPr>
          <p:cNvPr id="149" name="Google Shape;149;p27"/>
          <p:cNvCxnSpPr>
            <a:endCxn id="147" idx="0"/>
          </p:cNvCxnSpPr>
          <p:nvPr/>
        </p:nvCxnSpPr>
        <p:spPr>
          <a:xfrm>
            <a:off x="1611767" y="3497400"/>
            <a:ext cx="388000" cy="9984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415600" y="496667"/>
            <a:ext cx="11360800" cy="9780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Example: PushBack</a:t>
            </a:r>
            <a:endParaRPr/>
          </a:p>
        </p:txBody>
      </p:sp>
      <p:sp>
        <p:nvSpPr>
          <p:cNvPr id="155" name="Google Shape;155;p28"/>
          <p:cNvSpPr/>
          <p:nvPr/>
        </p:nvSpPr>
        <p:spPr>
          <a:xfrm>
            <a:off x="16339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7</a:t>
            </a:r>
            <a:endParaRPr sz="2400">
              <a:latin typeface="Consolas"/>
              <a:ea typeface="Consolas"/>
              <a:cs typeface="Consolas"/>
              <a:sym typeface="Consolas"/>
            </a:endParaRPr>
          </a:p>
        </p:txBody>
      </p:sp>
      <p:sp>
        <p:nvSpPr>
          <p:cNvPr id="156" name="Google Shape;156;p28"/>
          <p:cNvSpPr txBox="1"/>
          <p:nvPr/>
        </p:nvSpPr>
        <p:spPr>
          <a:xfrm>
            <a:off x="415600" y="2094833"/>
            <a:ext cx="2642800" cy="17808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3200">
                <a:latin typeface="Source Sans Pro"/>
                <a:ea typeface="Source Sans Pro"/>
                <a:cs typeface="Source Sans Pro"/>
                <a:sym typeface="Source Sans Pro"/>
              </a:rPr>
              <a:t>size = 1</a:t>
            </a:r>
            <a:br>
              <a:rPr lang="en" sz="3200">
                <a:latin typeface="Source Sans Pro"/>
                <a:ea typeface="Source Sans Pro"/>
                <a:cs typeface="Source Sans Pro"/>
                <a:sym typeface="Source Sans Pro"/>
              </a:rPr>
            </a:br>
            <a:r>
              <a:rPr lang="en" sz="3200">
                <a:latin typeface="Source Sans Pro"/>
                <a:ea typeface="Source Sans Pro"/>
                <a:cs typeface="Source Sans Pro"/>
                <a:sym typeface="Source Sans Pro"/>
              </a:rPr>
              <a:t>capacity = 1</a:t>
            </a:r>
            <a:br>
              <a:rPr lang="en" sz="3200">
                <a:latin typeface="Source Sans Pro"/>
                <a:ea typeface="Source Sans Pro"/>
                <a:cs typeface="Source Sans Pro"/>
                <a:sym typeface="Source Sans Pro"/>
              </a:rPr>
            </a:br>
            <a:r>
              <a:rPr lang="en" sz="3200">
                <a:latin typeface="Source Sans Pro"/>
                <a:ea typeface="Source Sans Pro"/>
                <a:cs typeface="Source Sans Pro"/>
                <a:sym typeface="Source Sans Pro"/>
              </a:rPr>
              <a:t>array</a:t>
            </a:r>
            <a:endParaRPr sz="3200">
              <a:latin typeface="Source Sans Pro"/>
              <a:ea typeface="Source Sans Pro"/>
              <a:cs typeface="Source Sans Pro"/>
              <a:sym typeface="Source Sans Pro"/>
            </a:endParaRPr>
          </a:p>
        </p:txBody>
      </p:sp>
      <p:cxnSp>
        <p:nvCxnSpPr>
          <p:cNvPr id="157" name="Google Shape;157;p28"/>
          <p:cNvCxnSpPr>
            <a:endCxn id="155" idx="0"/>
          </p:cNvCxnSpPr>
          <p:nvPr/>
        </p:nvCxnSpPr>
        <p:spPr>
          <a:xfrm>
            <a:off x="1611767" y="3497400"/>
            <a:ext cx="388000" cy="998400"/>
          </a:xfrm>
          <a:prstGeom prst="straightConnector1">
            <a:avLst/>
          </a:prstGeom>
          <a:noFill/>
          <a:ln w="19050" cap="flat" cmpd="sng">
            <a:solidFill>
              <a:schemeClr val="dk2"/>
            </a:solidFill>
            <a:prstDash val="solid"/>
            <a:round/>
            <a:headEnd type="none" w="med" len="med"/>
            <a:tailEnd type="triangle" w="med" len="med"/>
          </a:ln>
        </p:spPr>
      </p:cxnSp>
      <p:sp>
        <p:nvSpPr>
          <p:cNvPr id="158" name="Google Shape;158;p28"/>
          <p:cNvSpPr txBox="1"/>
          <p:nvPr/>
        </p:nvSpPr>
        <p:spPr>
          <a:xfrm>
            <a:off x="7172667" y="2094833"/>
            <a:ext cx="4603600" cy="840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3200">
                <a:latin typeface="Source Sans Pro"/>
                <a:ea typeface="Source Sans Pro"/>
                <a:cs typeface="Source Sans Pro"/>
                <a:sym typeface="Source Sans Pro"/>
              </a:rPr>
              <a:t>Added: 7</a:t>
            </a:r>
            <a:endParaRPr sz="3200">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415600" y="496667"/>
            <a:ext cx="11360800" cy="9780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Example: PushBack</a:t>
            </a:r>
            <a:endParaRPr/>
          </a:p>
        </p:txBody>
      </p:sp>
      <p:sp>
        <p:nvSpPr>
          <p:cNvPr id="164" name="Google Shape;164;p29"/>
          <p:cNvSpPr/>
          <p:nvPr/>
        </p:nvSpPr>
        <p:spPr>
          <a:xfrm>
            <a:off x="16339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7</a:t>
            </a:r>
            <a:endParaRPr sz="2400">
              <a:latin typeface="Consolas"/>
              <a:ea typeface="Consolas"/>
              <a:cs typeface="Consolas"/>
              <a:sym typeface="Consolas"/>
            </a:endParaRPr>
          </a:p>
        </p:txBody>
      </p:sp>
      <p:sp>
        <p:nvSpPr>
          <p:cNvPr id="165" name="Google Shape;165;p29"/>
          <p:cNvSpPr txBox="1"/>
          <p:nvPr/>
        </p:nvSpPr>
        <p:spPr>
          <a:xfrm>
            <a:off x="415600" y="2094833"/>
            <a:ext cx="2642800" cy="17808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3200">
                <a:latin typeface="Source Sans Pro"/>
                <a:ea typeface="Source Sans Pro"/>
                <a:cs typeface="Source Sans Pro"/>
                <a:sym typeface="Source Sans Pro"/>
              </a:rPr>
              <a:t>size = 2</a:t>
            </a:r>
            <a:br>
              <a:rPr lang="en" sz="3200">
                <a:latin typeface="Source Sans Pro"/>
                <a:ea typeface="Source Sans Pro"/>
                <a:cs typeface="Source Sans Pro"/>
                <a:sym typeface="Source Sans Pro"/>
              </a:rPr>
            </a:br>
            <a:r>
              <a:rPr lang="en" sz="3200">
                <a:latin typeface="Source Sans Pro"/>
                <a:ea typeface="Source Sans Pro"/>
                <a:cs typeface="Source Sans Pro"/>
                <a:sym typeface="Source Sans Pro"/>
              </a:rPr>
              <a:t>capacity = 2</a:t>
            </a:r>
            <a:br>
              <a:rPr lang="en" sz="3200">
                <a:latin typeface="Source Sans Pro"/>
                <a:ea typeface="Source Sans Pro"/>
                <a:cs typeface="Source Sans Pro"/>
                <a:sym typeface="Source Sans Pro"/>
              </a:rPr>
            </a:br>
            <a:r>
              <a:rPr lang="en" sz="3200">
                <a:latin typeface="Source Sans Pro"/>
                <a:ea typeface="Source Sans Pro"/>
                <a:cs typeface="Source Sans Pro"/>
                <a:sym typeface="Source Sans Pro"/>
              </a:rPr>
              <a:t>array</a:t>
            </a:r>
            <a:endParaRPr sz="3200">
              <a:latin typeface="Source Sans Pro"/>
              <a:ea typeface="Source Sans Pro"/>
              <a:cs typeface="Source Sans Pro"/>
              <a:sym typeface="Source Sans Pro"/>
            </a:endParaRPr>
          </a:p>
        </p:txBody>
      </p:sp>
      <p:cxnSp>
        <p:nvCxnSpPr>
          <p:cNvPr id="166" name="Google Shape;166;p29"/>
          <p:cNvCxnSpPr>
            <a:endCxn id="164" idx="0"/>
          </p:cNvCxnSpPr>
          <p:nvPr/>
        </p:nvCxnSpPr>
        <p:spPr>
          <a:xfrm>
            <a:off x="1611767" y="3497400"/>
            <a:ext cx="388000" cy="998400"/>
          </a:xfrm>
          <a:prstGeom prst="straightConnector1">
            <a:avLst/>
          </a:prstGeom>
          <a:noFill/>
          <a:ln w="19050" cap="flat" cmpd="sng">
            <a:solidFill>
              <a:schemeClr val="dk2"/>
            </a:solidFill>
            <a:prstDash val="solid"/>
            <a:round/>
            <a:headEnd type="none" w="med" len="med"/>
            <a:tailEnd type="triangle" w="med" len="med"/>
          </a:ln>
        </p:spPr>
      </p:cxnSp>
      <p:sp>
        <p:nvSpPr>
          <p:cNvPr id="167" name="Google Shape;167;p29"/>
          <p:cNvSpPr txBox="1"/>
          <p:nvPr/>
        </p:nvSpPr>
        <p:spPr>
          <a:xfrm>
            <a:off x="7172667" y="2094833"/>
            <a:ext cx="4603600" cy="840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3200">
                <a:latin typeface="Source Sans Pro"/>
                <a:ea typeface="Source Sans Pro"/>
                <a:cs typeface="Source Sans Pro"/>
                <a:sym typeface="Source Sans Pro"/>
              </a:rPr>
              <a:t>Added: 7, 3</a:t>
            </a:r>
            <a:endParaRPr sz="3200">
              <a:latin typeface="Source Sans Pro"/>
              <a:ea typeface="Source Sans Pro"/>
              <a:cs typeface="Source Sans Pro"/>
              <a:sym typeface="Source Sans Pro"/>
            </a:endParaRPr>
          </a:p>
        </p:txBody>
      </p:sp>
      <p:sp>
        <p:nvSpPr>
          <p:cNvPr id="168" name="Google Shape;168;p29"/>
          <p:cNvSpPr/>
          <p:nvPr/>
        </p:nvSpPr>
        <p:spPr>
          <a:xfrm>
            <a:off x="23655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a:t>
            </a:r>
            <a:endParaRPr sz="2400">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415600" y="496667"/>
            <a:ext cx="11360800" cy="9780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Example: PushBack</a:t>
            </a:r>
            <a:endParaRPr/>
          </a:p>
        </p:txBody>
      </p:sp>
      <p:sp>
        <p:nvSpPr>
          <p:cNvPr id="174" name="Google Shape;174;p30"/>
          <p:cNvSpPr/>
          <p:nvPr/>
        </p:nvSpPr>
        <p:spPr>
          <a:xfrm>
            <a:off x="16339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7</a:t>
            </a:r>
            <a:endParaRPr sz="2400">
              <a:latin typeface="Consolas"/>
              <a:ea typeface="Consolas"/>
              <a:cs typeface="Consolas"/>
              <a:sym typeface="Consolas"/>
            </a:endParaRPr>
          </a:p>
        </p:txBody>
      </p:sp>
      <p:sp>
        <p:nvSpPr>
          <p:cNvPr id="175" name="Google Shape;175;p30"/>
          <p:cNvSpPr txBox="1"/>
          <p:nvPr/>
        </p:nvSpPr>
        <p:spPr>
          <a:xfrm>
            <a:off x="415600" y="2094833"/>
            <a:ext cx="2642800" cy="17808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3200">
                <a:latin typeface="Source Sans Pro"/>
                <a:ea typeface="Source Sans Pro"/>
                <a:cs typeface="Source Sans Pro"/>
                <a:sym typeface="Source Sans Pro"/>
              </a:rPr>
              <a:t>size = 2</a:t>
            </a:r>
            <a:br>
              <a:rPr lang="en" sz="3200">
                <a:latin typeface="Source Sans Pro"/>
                <a:ea typeface="Source Sans Pro"/>
                <a:cs typeface="Source Sans Pro"/>
                <a:sym typeface="Source Sans Pro"/>
              </a:rPr>
            </a:br>
            <a:r>
              <a:rPr lang="en" sz="3200">
                <a:latin typeface="Source Sans Pro"/>
                <a:ea typeface="Source Sans Pro"/>
                <a:cs typeface="Source Sans Pro"/>
                <a:sym typeface="Source Sans Pro"/>
              </a:rPr>
              <a:t>capacity = 2</a:t>
            </a:r>
            <a:br>
              <a:rPr lang="en" sz="3200">
                <a:latin typeface="Source Sans Pro"/>
                <a:ea typeface="Source Sans Pro"/>
                <a:cs typeface="Source Sans Pro"/>
                <a:sym typeface="Source Sans Pro"/>
              </a:rPr>
            </a:br>
            <a:r>
              <a:rPr lang="en" sz="3200">
                <a:latin typeface="Source Sans Pro"/>
                <a:ea typeface="Source Sans Pro"/>
                <a:cs typeface="Source Sans Pro"/>
                <a:sym typeface="Source Sans Pro"/>
              </a:rPr>
              <a:t>array</a:t>
            </a:r>
            <a:endParaRPr sz="3200">
              <a:latin typeface="Source Sans Pro"/>
              <a:ea typeface="Source Sans Pro"/>
              <a:cs typeface="Source Sans Pro"/>
              <a:sym typeface="Source Sans Pro"/>
            </a:endParaRPr>
          </a:p>
        </p:txBody>
      </p:sp>
      <p:cxnSp>
        <p:nvCxnSpPr>
          <p:cNvPr id="176" name="Google Shape;176;p30"/>
          <p:cNvCxnSpPr>
            <a:endCxn id="174" idx="0"/>
          </p:cNvCxnSpPr>
          <p:nvPr/>
        </p:nvCxnSpPr>
        <p:spPr>
          <a:xfrm>
            <a:off x="1611767" y="3497400"/>
            <a:ext cx="388000" cy="998400"/>
          </a:xfrm>
          <a:prstGeom prst="straightConnector1">
            <a:avLst/>
          </a:prstGeom>
          <a:noFill/>
          <a:ln w="19050" cap="flat" cmpd="sng">
            <a:solidFill>
              <a:schemeClr val="dk2"/>
            </a:solidFill>
            <a:prstDash val="solid"/>
            <a:round/>
            <a:headEnd type="none" w="med" len="med"/>
            <a:tailEnd type="triangle" w="med" len="med"/>
          </a:ln>
        </p:spPr>
      </p:cxnSp>
      <p:sp>
        <p:nvSpPr>
          <p:cNvPr id="177" name="Google Shape;177;p30"/>
          <p:cNvSpPr txBox="1"/>
          <p:nvPr/>
        </p:nvSpPr>
        <p:spPr>
          <a:xfrm>
            <a:off x="7172667" y="2094833"/>
            <a:ext cx="4603600" cy="840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3200">
                <a:latin typeface="Source Sans Pro"/>
                <a:ea typeface="Source Sans Pro"/>
                <a:cs typeface="Source Sans Pro"/>
                <a:sym typeface="Source Sans Pro"/>
              </a:rPr>
              <a:t>Added: 7, 3</a:t>
            </a:r>
            <a:endParaRPr sz="3200">
              <a:latin typeface="Source Sans Pro"/>
              <a:ea typeface="Source Sans Pro"/>
              <a:cs typeface="Source Sans Pro"/>
              <a:sym typeface="Source Sans Pro"/>
            </a:endParaRPr>
          </a:p>
        </p:txBody>
      </p:sp>
      <p:sp>
        <p:nvSpPr>
          <p:cNvPr id="178" name="Google Shape;178;p30"/>
          <p:cNvSpPr/>
          <p:nvPr/>
        </p:nvSpPr>
        <p:spPr>
          <a:xfrm>
            <a:off x="23655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3</a:t>
            </a:r>
            <a:endParaRPr sz="2400">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title"/>
          </p:nvPr>
        </p:nvSpPr>
        <p:spPr>
          <a:xfrm>
            <a:off x="415600" y="496667"/>
            <a:ext cx="11360800" cy="9780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Example: PushBack</a:t>
            </a:r>
            <a:endParaRPr/>
          </a:p>
        </p:txBody>
      </p:sp>
      <p:sp>
        <p:nvSpPr>
          <p:cNvPr id="184" name="Google Shape;184;p31"/>
          <p:cNvSpPr/>
          <p:nvPr/>
        </p:nvSpPr>
        <p:spPr>
          <a:xfrm>
            <a:off x="16339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7</a:t>
            </a:r>
            <a:endParaRPr sz="2400">
              <a:latin typeface="Consolas"/>
              <a:ea typeface="Consolas"/>
              <a:cs typeface="Consolas"/>
              <a:sym typeface="Consolas"/>
            </a:endParaRPr>
          </a:p>
        </p:txBody>
      </p:sp>
      <p:sp>
        <p:nvSpPr>
          <p:cNvPr id="185" name="Google Shape;185;p31"/>
          <p:cNvSpPr txBox="1"/>
          <p:nvPr/>
        </p:nvSpPr>
        <p:spPr>
          <a:xfrm>
            <a:off x="415600" y="2094833"/>
            <a:ext cx="2642800" cy="17808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3200">
                <a:latin typeface="Source Sans Pro"/>
                <a:ea typeface="Source Sans Pro"/>
                <a:cs typeface="Source Sans Pro"/>
                <a:sym typeface="Source Sans Pro"/>
              </a:rPr>
              <a:t>size = 2</a:t>
            </a:r>
            <a:br>
              <a:rPr lang="en" sz="3200">
                <a:latin typeface="Source Sans Pro"/>
                <a:ea typeface="Source Sans Pro"/>
                <a:cs typeface="Source Sans Pro"/>
                <a:sym typeface="Source Sans Pro"/>
              </a:rPr>
            </a:br>
            <a:r>
              <a:rPr lang="en" sz="3200">
                <a:latin typeface="Source Sans Pro"/>
                <a:ea typeface="Source Sans Pro"/>
                <a:cs typeface="Source Sans Pro"/>
                <a:sym typeface="Source Sans Pro"/>
              </a:rPr>
              <a:t>capacity = 2</a:t>
            </a:r>
            <a:br>
              <a:rPr lang="en" sz="3200">
                <a:latin typeface="Source Sans Pro"/>
                <a:ea typeface="Source Sans Pro"/>
                <a:cs typeface="Source Sans Pro"/>
                <a:sym typeface="Source Sans Pro"/>
              </a:rPr>
            </a:br>
            <a:r>
              <a:rPr lang="en" sz="3200">
                <a:latin typeface="Source Sans Pro"/>
                <a:ea typeface="Source Sans Pro"/>
                <a:cs typeface="Source Sans Pro"/>
                <a:sym typeface="Source Sans Pro"/>
              </a:rPr>
              <a:t>array</a:t>
            </a:r>
            <a:endParaRPr sz="3200">
              <a:latin typeface="Source Sans Pro"/>
              <a:ea typeface="Source Sans Pro"/>
              <a:cs typeface="Source Sans Pro"/>
              <a:sym typeface="Source Sans Pro"/>
            </a:endParaRPr>
          </a:p>
        </p:txBody>
      </p:sp>
      <p:cxnSp>
        <p:nvCxnSpPr>
          <p:cNvPr id="186" name="Google Shape;186;p31"/>
          <p:cNvCxnSpPr>
            <a:endCxn id="184" idx="0"/>
          </p:cNvCxnSpPr>
          <p:nvPr/>
        </p:nvCxnSpPr>
        <p:spPr>
          <a:xfrm>
            <a:off x="1611767" y="3497400"/>
            <a:ext cx="388000" cy="998400"/>
          </a:xfrm>
          <a:prstGeom prst="straightConnector1">
            <a:avLst/>
          </a:prstGeom>
          <a:noFill/>
          <a:ln w="19050" cap="flat" cmpd="sng">
            <a:solidFill>
              <a:schemeClr val="dk2"/>
            </a:solidFill>
            <a:prstDash val="solid"/>
            <a:round/>
            <a:headEnd type="none" w="med" len="med"/>
            <a:tailEnd type="triangle" w="med" len="med"/>
          </a:ln>
        </p:spPr>
      </p:cxnSp>
      <p:sp>
        <p:nvSpPr>
          <p:cNvPr id="187" name="Google Shape;187;p31"/>
          <p:cNvSpPr txBox="1"/>
          <p:nvPr/>
        </p:nvSpPr>
        <p:spPr>
          <a:xfrm>
            <a:off x="7172667" y="2094833"/>
            <a:ext cx="4603600" cy="840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3200">
                <a:latin typeface="Source Sans Pro"/>
                <a:ea typeface="Source Sans Pro"/>
                <a:cs typeface="Source Sans Pro"/>
                <a:sym typeface="Source Sans Pro"/>
              </a:rPr>
              <a:t>Added: 7, 3, 4</a:t>
            </a:r>
            <a:endParaRPr sz="3200">
              <a:latin typeface="Source Sans Pro"/>
              <a:ea typeface="Source Sans Pro"/>
              <a:cs typeface="Source Sans Pro"/>
              <a:sym typeface="Source Sans Pro"/>
            </a:endParaRPr>
          </a:p>
        </p:txBody>
      </p:sp>
      <p:sp>
        <p:nvSpPr>
          <p:cNvPr id="188" name="Google Shape;188;p31"/>
          <p:cNvSpPr/>
          <p:nvPr/>
        </p:nvSpPr>
        <p:spPr>
          <a:xfrm>
            <a:off x="23655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3</a:t>
            </a:r>
            <a:endParaRPr sz="2400">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2"/>
          <p:cNvSpPr txBox="1">
            <a:spLocks noGrp="1"/>
          </p:cNvSpPr>
          <p:nvPr>
            <p:ph type="title"/>
          </p:nvPr>
        </p:nvSpPr>
        <p:spPr>
          <a:xfrm>
            <a:off x="415600" y="496667"/>
            <a:ext cx="11360800" cy="9780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Example: PushBack</a:t>
            </a:r>
            <a:endParaRPr/>
          </a:p>
        </p:txBody>
      </p:sp>
      <p:sp>
        <p:nvSpPr>
          <p:cNvPr id="194" name="Google Shape;194;p32"/>
          <p:cNvSpPr/>
          <p:nvPr/>
        </p:nvSpPr>
        <p:spPr>
          <a:xfrm>
            <a:off x="16339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7</a:t>
            </a:r>
            <a:endParaRPr sz="2400">
              <a:latin typeface="Consolas"/>
              <a:ea typeface="Consolas"/>
              <a:cs typeface="Consolas"/>
              <a:sym typeface="Consolas"/>
            </a:endParaRPr>
          </a:p>
        </p:txBody>
      </p:sp>
      <p:sp>
        <p:nvSpPr>
          <p:cNvPr id="195" name="Google Shape;195;p32"/>
          <p:cNvSpPr txBox="1"/>
          <p:nvPr/>
        </p:nvSpPr>
        <p:spPr>
          <a:xfrm>
            <a:off x="415600" y="2094833"/>
            <a:ext cx="2642800" cy="17808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3200">
                <a:latin typeface="Source Sans Pro"/>
                <a:ea typeface="Source Sans Pro"/>
                <a:cs typeface="Source Sans Pro"/>
                <a:sym typeface="Source Sans Pro"/>
              </a:rPr>
              <a:t>size = 2</a:t>
            </a:r>
            <a:br>
              <a:rPr lang="en" sz="3200">
                <a:latin typeface="Source Sans Pro"/>
                <a:ea typeface="Source Sans Pro"/>
                <a:cs typeface="Source Sans Pro"/>
                <a:sym typeface="Source Sans Pro"/>
              </a:rPr>
            </a:br>
            <a:r>
              <a:rPr lang="en" sz="3200">
                <a:latin typeface="Source Sans Pro"/>
                <a:ea typeface="Source Sans Pro"/>
                <a:cs typeface="Source Sans Pro"/>
                <a:sym typeface="Source Sans Pro"/>
              </a:rPr>
              <a:t>capacity = 4</a:t>
            </a:r>
            <a:br>
              <a:rPr lang="en" sz="3200">
                <a:latin typeface="Source Sans Pro"/>
                <a:ea typeface="Source Sans Pro"/>
                <a:cs typeface="Source Sans Pro"/>
                <a:sym typeface="Source Sans Pro"/>
              </a:rPr>
            </a:br>
            <a:r>
              <a:rPr lang="en" sz="3200">
                <a:latin typeface="Source Sans Pro"/>
                <a:ea typeface="Source Sans Pro"/>
                <a:cs typeface="Source Sans Pro"/>
                <a:sym typeface="Source Sans Pro"/>
              </a:rPr>
              <a:t>array</a:t>
            </a:r>
            <a:endParaRPr sz="3200">
              <a:latin typeface="Source Sans Pro"/>
              <a:ea typeface="Source Sans Pro"/>
              <a:cs typeface="Source Sans Pro"/>
              <a:sym typeface="Source Sans Pro"/>
            </a:endParaRPr>
          </a:p>
        </p:txBody>
      </p:sp>
      <p:cxnSp>
        <p:nvCxnSpPr>
          <p:cNvPr id="196" name="Google Shape;196;p32"/>
          <p:cNvCxnSpPr>
            <a:endCxn id="194" idx="0"/>
          </p:cNvCxnSpPr>
          <p:nvPr/>
        </p:nvCxnSpPr>
        <p:spPr>
          <a:xfrm>
            <a:off x="1611767" y="3497400"/>
            <a:ext cx="388000" cy="998400"/>
          </a:xfrm>
          <a:prstGeom prst="straightConnector1">
            <a:avLst/>
          </a:prstGeom>
          <a:noFill/>
          <a:ln w="19050" cap="flat" cmpd="sng">
            <a:solidFill>
              <a:schemeClr val="dk2"/>
            </a:solidFill>
            <a:prstDash val="solid"/>
            <a:round/>
            <a:headEnd type="none" w="med" len="med"/>
            <a:tailEnd type="triangle" w="med" len="med"/>
          </a:ln>
        </p:spPr>
      </p:cxnSp>
      <p:sp>
        <p:nvSpPr>
          <p:cNvPr id="197" name="Google Shape;197;p32"/>
          <p:cNvSpPr txBox="1"/>
          <p:nvPr/>
        </p:nvSpPr>
        <p:spPr>
          <a:xfrm>
            <a:off x="7172667" y="2094833"/>
            <a:ext cx="4603600" cy="840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3200">
                <a:latin typeface="Source Sans Pro"/>
                <a:ea typeface="Source Sans Pro"/>
                <a:cs typeface="Source Sans Pro"/>
                <a:sym typeface="Source Sans Pro"/>
              </a:rPr>
              <a:t>Added: 7, 3, 4</a:t>
            </a:r>
            <a:endParaRPr sz="3200">
              <a:latin typeface="Source Sans Pro"/>
              <a:ea typeface="Source Sans Pro"/>
              <a:cs typeface="Source Sans Pro"/>
              <a:sym typeface="Source Sans Pro"/>
            </a:endParaRPr>
          </a:p>
        </p:txBody>
      </p:sp>
      <p:sp>
        <p:nvSpPr>
          <p:cNvPr id="198" name="Google Shape;198;p32"/>
          <p:cNvSpPr/>
          <p:nvPr/>
        </p:nvSpPr>
        <p:spPr>
          <a:xfrm>
            <a:off x="23655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3</a:t>
            </a:r>
            <a:endParaRPr sz="2400">
              <a:latin typeface="Consolas"/>
              <a:ea typeface="Consolas"/>
              <a:cs typeface="Consolas"/>
              <a:sym typeface="Consolas"/>
            </a:endParaRPr>
          </a:p>
        </p:txBody>
      </p:sp>
      <p:sp>
        <p:nvSpPr>
          <p:cNvPr id="199" name="Google Shape;199;p32"/>
          <p:cNvSpPr/>
          <p:nvPr/>
        </p:nvSpPr>
        <p:spPr>
          <a:xfrm>
            <a:off x="30971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a:t>
            </a:r>
            <a:endParaRPr sz="2400">
              <a:latin typeface="Consolas"/>
              <a:ea typeface="Consolas"/>
              <a:cs typeface="Consolas"/>
              <a:sym typeface="Consolas"/>
            </a:endParaRPr>
          </a:p>
        </p:txBody>
      </p:sp>
      <p:sp>
        <p:nvSpPr>
          <p:cNvPr id="200" name="Google Shape;200;p32"/>
          <p:cNvSpPr/>
          <p:nvPr/>
        </p:nvSpPr>
        <p:spPr>
          <a:xfrm>
            <a:off x="38287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a:t>
            </a:r>
            <a:endParaRPr sz="2400">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a:spLocks noGrp="1"/>
          </p:cNvSpPr>
          <p:nvPr>
            <p:ph type="title"/>
          </p:nvPr>
        </p:nvSpPr>
        <p:spPr>
          <a:xfrm>
            <a:off x="415600" y="496667"/>
            <a:ext cx="11360800" cy="9780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Example: PushBack</a:t>
            </a:r>
            <a:endParaRPr/>
          </a:p>
        </p:txBody>
      </p:sp>
      <p:sp>
        <p:nvSpPr>
          <p:cNvPr id="206" name="Google Shape;206;p33"/>
          <p:cNvSpPr/>
          <p:nvPr/>
        </p:nvSpPr>
        <p:spPr>
          <a:xfrm>
            <a:off x="16339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7</a:t>
            </a:r>
            <a:endParaRPr sz="2400">
              <a:latin typeface="Consolas"/>
              <a:ea typeface="Consolas"/>
              <a:cs typeface="Consolas"/>
              <a:sym typeface="Consolas"/>
            </a:endParaRPr>
          </a:p>
        </p:txBody>
      </p:sp>
      <p:sp>
        <p:nvSpPr>
          <p:cNvPr id="207" name="Google Shape;207;p33"/>
          <p:cNvSpPr txBox="1"/>
          <p:nvPr/>
        </p:nvSpPr>
        <p:spPr>
          <a:xfrm>
            <a:off x="415600" y="2094833"/>
            <a:ext cx="2642800" cy="17808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3200">
                <a:latin typeface="Source Sans Pro"/>
                <a:ea typeface="Source Sans Pro"/>
                <a:cs typeface="Source Sans Pro"/>
                <a:sym typeface="Source Sans Pro"/>
              </a:rPr>
              <a:t>size = 3</a:t>
            </a:r>
            <a:br>
              <a:rPr lang="en" sz="3200">
                <a:latin typeface="Source Sans Pro"/>
                <a:ea typeface="Source Sans Pro"/>
                <a:cs typeface="Source Sans Pro"/>
                <a:sym typeface="Source Sans Pro"/>
              </a:rPr>
            </a:br>
            <a:r>
              <a:rPr lang="en" sz="3200">
                <a:latin typeface="Source Sans Pro"/>
                <a:ea typeface="Source Sans Pro"/>
                <a:cs typeface="Source Sans Pro"/>
                <a:sym typeface="Source Sans Pro"/>
              </a:rPr>
              <a:t>capacity = 4</a:t>
            </a:r>
            <a:br>
              <a:rPr lang="en" sz="3200">
                <a:latin typeface="Source Sans Pro"/>
                <a:ea typeface="Source Sans Pro"/>
                <a:cs typeface="Source Sans Pro"/>
                <a:sym typeface="Source Sans Pro"/>
              </a:rPr>
            </a:br>
            <a:r>
              <a:rPr lang="en" sz="3200">
                <a:latin typeface="Source Sans Pro"/>
                <a:ea typeface="Source Sans Pro"/>
                <a:cs typeface="Source Sans Pro"/>
                <a:sym typeface="Source Sans Pro"/>
              </a:rPr>
              <a:t>array</a:t>
            </a:r>
            <a:endParaRPr sz="3200">
              <a:latin typeface="Source Sans Pro"/>
              <a:ea typeface="Source Sans Pro"/>
              <a:cs typeface="Source Sans Pro"/>
              <a:sym typeface="Source Sans Pro"/>
            </a:endParaRPr>
          </a:p>
        </p:txBody>
      </p:sp>
      <p:cxnSp>
        <p:nvCxnSpPr>
          <p:cNvPr id="208" name="Google Shape;208;p33"/>
          <p:cNvCxnSpPr>
            <a:endCxn id="206" idx="0"/>
          </p:cNvCxnSpPr>
          <p:nvPr/>
        </p:nvCxnSpPr>
        <p:spPr>
          <a:xfrm>
            <a:off x="1611767" y="3497400"/>
            <a:ext cx="388000" cy="998400"/>
          </a:xfrm>
          <a:prstGeom prst="straightConnector1">
            <a:avLst/>
          </a:prstGeom>
          <a:noFill/>
          <a:ln w="19050" cap="flat" cmpd="sng">
            <a:solidFill>
              <a:schemeClr val="dk2"/>
            </a:solidFill>
            <a:prstDash val="solid"/>
            <a:round/>
            <a:headEnd type="none" w="med" len="med"/>
            <a:tailEnd type="triangle" w="med" len="med"/>
          </a:ln>
        </p:spPr>
      </p:cxnSp>
      <p:sp>
        <p:nvSpPr>
          <p:cNvPr id="209" name="Google Shape;209;p33"/>
          <p:cNvSpPr txBox="1"/>
          <p:nvPr/>
        </p:nvSpPr>
        <p:spPr>
          <a:xfrm>
            <a:off x="7172667" y="2094833"/>
            <a:ext cx="4603600" cy="840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3200">
                <a:latin typeface="Source Sans Pro"/>
                <a:ea typeface="Source Sans Pro"/>
                <a:cs typeface="Source Sans Pro"/>
                <a:sym typeface="Source Sans Pro"/>
              </a:rPr>
              <a:t>Added: 7, 3, 4</a:t>
            </a:r>
            <a:endParaRPr sz="3200">
              <a:latin typeface="Source Sans Pro"/>
              <a:ea typeface="Source Sans Pro"/>
              <a:cs typeface="Source Sans Pro"/>
              <a:sym typeface="Source Sans Pro"/>
            </a:endParaRPr>
          </a:p>
        </p:txBody>
      </p:sp>
      <p:sp>
        <p:nvSpPr>
          <p:cNvPr id="210" name="Google Shape;210;p33"/>
          <p:cNvSpPr/>
          <p:nvPr/>
        </p:nvSpPr>
        <p:spPr>
          <a:xfrm>
            <a:off x="23655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3</a:t>
            </a:r>
            <a:endParaRPr sz="2400">
              <a:latin typeface="Consolas"/>
              <a:ea typeface="Consolas"/>
              <a:cs typeface="Consolas"/>
              <a:sym typeface="Consolas"/>
            </a:endParaRPr>
          </a:p>
        </p:txBody>
      </p:sp>
      <p:sp>
        <p:nvSpPr>
          <p:cNvPr id="211" name="Google Shape;211;p33"/>
          <p:cNvSpPr/>
          <p:nvPr/>
        </p:nvSpPr>
        <p:spPr>
          <a:xfrm>
            <a:off x="30971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4</a:t>
            </a:r>
            <a:endParaRPr sz="2400">
              <a:latin typeface="Consolas"/>
              <a:ea typeface="Consolas"/>
              <a:cs typeface="Consolas"/>
              <a:sym typeface="Consolas"/>
            </a:endParaRPr>
          </a:p>
        </p:txBody>
      </p:sp>
      <p:sp>
        <p:nvSpPr>
          <p:cNvPr id="212" name="Google Shape;212;p33"/>
          <p:cNvSpPr/>
          <p:nvPr/>
        </p:nvSpPr>
        <p:spPr>
          <a:xfrm>
            <a:off x="38287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a:t>
            </a:r>
            <a:endParaRPr sz="2400">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4"/>
          <p:cNvSpPr txBox="1">
            <a:spLocks noGrp="1"/>
          </p:cNvSpPr>
          <p:nvPr>
            <p:ph type="title"/>
          </p:nvPr>
        </p:nvSpPr>
        <p:spPr>
          <a:xfrm>
            <a:off x="415600" y="496667"/>
            <a:ext cx="11360800" cy="9780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Example: PushBack</a:t>
            </a:r>
            <a:endParaRPr/>
          </a:p>
        </p:txBody>
      </p:sp>
      <p:sp>
        <p:nvSpPr>
          <p:cNvPr id="218" name="Google Shape;218;p34"/>
          <p:cNvSpPr/>
          <p:nvPr/>
        </p:nvSpPr>
        <p:spPr>
          <a:xfrm>
            <a:off x="16339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7</a:t>
            </a:r>
            <a:endParaRPr sz="2400">
              <a:latin typeface="Consolas"/>
              <a:ea typeface="Consolas"/>
              <a:cs typeface="Consolas"/>
              <a:sym typeface="Consolas"/>
            </a:endParaRPr>
          </a:p>
        </p:txBody>
      </p:sp>
      <p:sp>
        <p:nvSpPr>
          <p:cNvPr id="219" name="Google Shape;219;p34"/>
          <p:cNvSpPr txBox="1"/>
          <p:nvPr/>
        </p:nvSpPr>
        <p:spPr>
          <a:xfrm>
            <a:off x="415600" y="2094833"/>
            <a:ext cx="2642800" cy="17808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3200">
                <a:latin typeface="Source Sans Pro"/>
                <a:ea typeface="Source Sans Pro"/>
                <a:cs typeface="Source Sans Pro"/>
                <a:sym typeface="Source Sans Pro"/>
              </a:rPr>
              <a:t>size = 3</a:t>
            </a:r>
            <a:br>
              <a:rPr lang="en" sz="3200">
                <a:latin typeface="Source Sans Pro"/>
                <a:ea typeface="Source Sans Pro"/>
                <a:cs typeface="Source Sans Pro"/>
                <a:sym typeface="Source Sans Pro"/>
              </a:rPr>
            </a:br>
            <a:r>
              <a:rPr lang="en" sz="3200">
                <a:latin typeface="Source Sans Pro"/>
                <a:ea typeface="Source Sans Pro"/>
                <a:cs typeface="Source Sans Pro"/>
                <a:sym typeface="Source Sans Pro"/>
              </a:rPr>
              <a:t>capacity = 4</a:t>
            </a:r>
            <a:br>
              <a:rPr lang="en" sz="3200">
                <a:latin typeface="Source Sans Pro"/>
                <a:ea typeface="Source Sans Pro"/>
                <a:cs typeface="Source Sans Pro"/>
                <a:sym typeface="Source Sans Pro"/>
              </a:rPr>
            </a:br>
            <a:r>
              <a:rPr lang="en" sz="3200">
                <a:latin typeface="Source Sans Pro"/>
                <a:ea typeface="Source Sans Pro"/>
                <a:cs typeface="Source Sans Pro"/>
                <a:sym typeface="Source Sans Pro"/>
              </a:rPr>
              <a:t>array</a:t>
            </a:r>
            <a:endParaRPr sz="3200">
              <a:latin typeface="Source Sans Pro"/>
              <a:ea typeface="Source Sans Pro"/>
              <a:cs typeface="Source Sans Pro"/>
              <a:sym typeface="Source Sans Pro"/>
            </a:endParaRPr>
          </a:p>
        </p:txBody>
      </p:sp>
      <p:cxnSp>
        <p:nvCxnSpPr>
          <p:cNvPr id="220" name="Google Shape;220;p34"/>
          <p:cNvCxnSpPr>
            <a:endCxn id="218" idx="0"/>
          </p:cNvCxnSpPr>
          <p:nvPr/>
        </p:nvCxnSpPr>
        <p:spPr>
          <a:xfrm>
            <a:off x="1611767" y="3497400"/>
            <a:ext cx="388000" cy="998400"/>
          </a:xfrm>
          <a:prstGeom prst="straightConnector1">
            <a:avLst/>
          </a:prstGeom>
          <a:noFill/>
          <a:ln w="19050" cap="flat" cmpd="sng">
            <a:solidFill>
              <a:schemeClr val="dk2"/>
            </a:solidFill>
            <a:prstDash val="solid"/>
            <a:round/>
            <a:headEnd type="none" w="med" len="med"/>
            <a:tailEnd type="triangle" w="med" len="med"/>
          </a:ln>
        </p:spPr>
      </p:cxnSp>
      <p:sp>
        <p:nvSpPr>
          <p:cNvPr id="221" name="Google Shape;221;p34"/>
          <p:cNvSpPr txBox="1"/>
          <p:nvPr/>
        </p:nvSpPr>
        <p:spPr>
          <a:xfrm>
            <a:off x="7172667" y="2094833"/>
            <a:ext cx="4603600" cy="840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3200">
                <a:latin typeface="Source Sans Pro"/>
                <a:ea typeface="Source Sans Pro"/>
                <a:cs typeface="Source Sans Pro"/>
                <a:sym typeface="Source Sans Pro"/>
              </a:rPr>
              <a:t>Added: 7, 3, 4, 8</a:t>
            </a:r>
            <a:endParaRPr sz="3200">
              <a:latin typeface="Source Sans Pro"/>
              <a:ea typeface="Source Sans Pro"/>
              <a:cs typeface="Source Sans Pro"/>
              <a:sym typeface="Source Sans Pro"/>
            </a:endParaRPr>
          </a:p>
        </p:txBody>
      </p:sp>
      <p:sp>
        <p:nvSpPr>
          <p:cNvPr id="222" name="Google Shape;222;p34"/>
          <p:cNvSpPr/>
          <p:nvPr/>
        </p:nvSpPr>
        <p:spPr>
          <a:xfrm>
            <a:off x="23655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3</a:t>
            </a:r>
            <a:endParaRPr sz="2400">
              <a:latin typeface="Consolas"/>
              <a:ea typeface="Consolas"/>
              <a:cs typeface="Consolas"/>
              <a:sym typeface="Consolas"/>
            </a:endParaRPr>
          </a:p>
        </p:txBody>
      </p:sp>
      <p:sp>
        <p:nvSpPr>
          <p:cNvPr id="223" name="Google Shape;223;p34"/>
          <p:cNvSpPr/>
          <p:nvPr/>
        </p:nvSpPr>
        <p:spPr>
          <a:xfrm>
            <a:off x="30971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4</a:t>
            </a:r>
            <a:endParaRPr sz="2400">
              <a:latin typeface="Consolas"/>
              <a:ea typeface="Consolas"/>
              <a:cs typeface="Consolas"/>
              <a:sym typeface="Consolas"/>
            </a:endParaRPr>
          </a:p>
        </p:txBody>
      </p:sp>
      <p:sp>
        <p:nvSpPr>
          <p:cNvPr id="224" name="Google Shape;224;p34"/>
          <p:cNvSpPr/>
          <p:nvPr/>
        </p:nvSpPr>
        <p:spPr>
          <a:xfrm>
            <a:off x="38287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a:t>
            </a:r>
            <a:endParaRPr sz="2400">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415600" y="496667"/>
            <a:ext cx="11360800" cy="9780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Example: PushBack</a:t>
            </a:r>
            <a:endParaRPr/>
          </a:p>
        </p:txBody>
      </p:sp>
      <p:sp>
        <p:nvSpPr>
          <p:cNvPr id="230" name="Google Shape;230;p35"/>
          <p:cNvSpPr/>
          <p:nvPr/>
        </p:nvSpPr>
        <p:spPr>
          <a:xfrm>
            <a:off x="16339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7</a:t>
            </a:r>
            <a:endParaRPr sz="2400">
              <a:latin typeface="Consolas"/>
              <a:ea typeface="Consolas"/>
              <a:cs typeface="Consolas"/>
              <a:sym typeface="Consolas"/>
            </a:endParaRPr>
          </a:p>
        </p:txBody>
      </p:sp>
      <p:sp>
        <p:nvSpPr>
          <p:cNvPr id="231" name="Google Shape;231;p35"/>
          <p:cNvSpPr txBox="1"/>
          <p:nvPr/>
        </p:nvSpPr>
        <p:spPr>
          <a:xfrm>
            <a:off x="415600" y="2094833"/>
            <a:ext cx="2642800" cy="17808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3200">
                <a:latin typeface="Source Sans Pro"/>
                <a:ea typeface="Source Sans Pro"/>
                <a:cs typeface="Source Sans Pro"/>
                <a:sym typeface="Source Sans Pro"/>
              </a:rPr>
              <a:t>size = 4</a:t>
            </a:r>
            <a:br>
              <a:rPr lang="en" sz="3200">
                <a:latin typeface="Source Sans Pro"/>
                <a:ea typeface="Source Sans Pro"/>
                <a:cs typeface="Source Sans Pro"/>
                <a:sym typeface="Source Sans Pro"/>
              </a:rPr>
            </a:br>
            <a:r>
              <a:rPr lang="en" sz="3200">
                <a:latin typeface="Source Sans Pro"/>
                <a:ea typeface="Source Sans Pro"/>
                <a:cs typeface="Source Sans Pro"/>
                <a:sym typeface="Source Sans Pro"/>
              </a:rPr>
              <a:t>capacity = 4</a:t>
            </a:r>
            <a:br>
              <a:rPr lang="en" sz="3200">
                <a:latin typeface="Source Sans Pro"/>
                <a:ea typeface="Source Sans Pro"/>
                <a:cs typeface="Source Sans Pro"/>
                <a:sym typeface="Source Sans Pro"/>
              </a:rPr>
            </a:br>
            <a:r>
              <a:rPr lang="en" sz="3200">
                <a:latin typeface="Source Sans Pro"/>
                <a:ea typeface="Source Sans Pro"/>
                <a:cs typeface="Source Sans Pro"/>
                <a:sym typeface="Source Sans Pro"/>
              </a:rPr>
              <a:t>array</a:t>
            </a:r>
            <a:endParaRPr sz="3200">
              <a:latin typeface="Source Sans Pro"/>
              <a:ea typeface="Source Sans Pro"/>
              <a:cs typeface="Source Sans Pro"/>
              <a:sym typeface="Source Sans Pro"/>
            </a:endParaRPr>
          </a:p>
        </p:txBody>
      </p:sp>
      <p:cxnSp>
        <p:nvCxnSpPr>
          <p:cNvPr id="232" name="Google Shape;232;p35"/>
          <p:cNvCxnSpPr>
            <a:endCxn id="230" idx="0"/>
          </p:cNvCxnSpPr>
          <p:nvPr/>
        </p:nvCxnSpPr>
        <p:spPr>
          <a:xfrm>
            <a:off x="1611767" y="3497400"/>
            <a:ext cx="388000" cy="998400"/>
          </a:xfrm>
          <a:prstGeom prst="straightConnector1">
            <a:avLst/>
          </a:prstGeom>
          <a:noFill/>
          <a:ln w="19050" cap="flat" cmpd="sng">
            <a:solidFill>
              <a:schemeClr val="dk2"/>
            </a:solidFill>
            <a:prstDash val="solid"/>
            <a:round/>
            <a:headEnd type="none" w="med" len="med"/>
            <a:tailEnd type="triangle" w="med" len="med"/>
          </a:ln>
        </p:spPr>
      </p:cxnSp>
      <p:sp>
        <p:nvSpPr>
          <p:cNvPr id="233" name="Google Shape;233;p35"/>
          <p:cNvSpPr txBox="1"/>
          <p:nvPr/>
        </p:nvSpPr>
        <p:spPr>
          <a:xfrm>
            <a:off x="7172667" y="2094833"/>
            <a:ext cx="4603600" cy="840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3200">
                <a:latin typeface="Source Sans Pro"/>
                <a:ea typeface="Source Sans Pro"/>
                <a:cs typeface="Source Sans Pro"/>
                <a:sym typeface="Source Sans Pro"/>
              </a:rPr>
              <a:t>Added: 7, 3, 4, 8</a:t>
            </a:r>
            <a:endParaRPr sz="3200">
              <a:latin typeface="Source Sans Pro"/>
              <a:ea typeface="Source Sans Pro"/>
              <a:cs typeface="Source Sans Pro"/>
              <a:sym typeface="Source Sans Pro"/>
            </a:endParaRPr>
          </a:p>
        </p:txBody>
      </p:sp>
      <p:sp>
        <p:nvSpPr>
          <p:cNvPr id="234" name="Google Shape;234;p35"/>
          <p:cNvSpPr/>
          <p:nvPr/>
        </p:nvSpPr>
        <p:spPr>
          <a:xfrm>
            <a:off x="23655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3</a:t>
            </a:r>
            <a:endParaRPr sz="2400">
              <a:latin typeface="Consolas"/>
              <a:ea typeface="Consolas"/>
              <a:cs typeface="Consolas"/>
              <a:sym typeface="Consolas"/>
            </a:endParaRPr>
          </a:p>
        </p:txBody>
      </p:sp>
      <p:sp>
        <p:nvSpPr>
          <p:cNvPr id="235" name="Google Shape;235;p35"/>
          <p:cNvSpPr/>
          <p:nvPr/>
        </p:nvSpPr>
        <p:spPr>
          <a:xfrm>
            <a:off x="30971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4</a:t>
            </a:r>
            <a:endParaRPr sz="2400">
              <a:latin typeface="Consolas"/>
              <a:ea typeface="Consolas"/>
              <a:cs typeface="Consolas"/>
              <a:sym typeface="Consolas"/>
            </a:endParaRPr>
          </a:p>
        </p:txBody>
      </p:sp>
      <p:sp>
        <p:nvSpPr>
          <p:cNvPr id="236" name="Google Shape;236;p35"/>
          <p:cNvSpPr/>
          <p:nvPr/>
        </p:nvSpPr>
        <p:spPr>
          <a:xfrm>
            <a:off x="38287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8</a:t>
            </a:r>
            <a:endParaRPr sz="2400">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xfrm>
            <a:off x="415600" y="496667"/>
            <a:ext cx="11360800" cy="9780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Example: PushBack</a:t>
            </a:r>
            <a:endParaRPr/>
          </a:p>
        </p:txBody>
      </p:sp>
      <p:sp>
        <p:nvSpPr>
          <p:cNvPr id="242" name="Google Shape;242;p36"/>
          <p:cNvSpPr/>
          <p:nvPr/>
        </p:nvSpPr>
        <p:spPr>
          <a:xfrm>
            <a:off x="16339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7</a:t>
            </a:r>
            <a:endParaRPr sz="2400">
              <a:latin typeface="Consolas"/>
              <a:ea typeface="Consolas"/>
              <a:cs typeface="Consolas"/>
              <a:sym typeface="Consolas"/>
            </a:endParaRPr>
          </a:p>
        </p:txBody>
      </p:sp>
      <p:sp>
        <p:nvSpPr>
          <p:cNvPr id="243" name="Google Shape;243;p36"/>
          <p:cNvSpPr txBox="1"/>
          <p:nvPr/>
        </p:nvSpPr>
        <p:spPr>
          <a:xfrm>
            <a:off x="415600" y="2094833"/>
            <a:ext cx="2642800" cy="17808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3200">
                <a:latin typeface="Source Sans Pro"/>
                <a:ea typeface="Source Sans Pro"/>
                <a:cs typeface="Source Sans Pro"/>
                <a:sym typeface="Source Sans Pro"/>
              </a:rPr>
              <a:t>size = 4</a:t>
            </a:r>
            <a:br>
              <a:rPr lang="en" sz="3200">
                <a:latin typeface="Source Sans Pro"/>
                <a:ea typeface="Source Sans Pro"/>
                <a:cs typeface="Source Sans Pro"/>
                <a:sym typeface="Source Sans Pro"/>
              </a:rPr>
            </a:br>
            <a:r>
              <a:rPr lang="en" sz="3200">
                <a:latin typeface="Source Sans Pro"/>
                <a:ea typeface="Source Sans Pro"/>
                <a:cs typeface="Source Sans Pro"/>
                <a:sym typeface="Source Sans Pro"/>
              </a:rPr>
              <a:t>capacity = 4</a:t>
            </a:r>
            <a:br>
              <a:rPr lang="en" sz="3200">
                <a:latin typeface="Source Sans Pro"/>
                <a:ea typeface="Source Sans Pro"/>
                <a:cs typeface="Source Sans Pro"/>
                <a:sym typeface="Source Sans Pro"/>
              </a:rPr>
            </a:br>
            <a:r>
              <a:rPr lang="en" sz="3200">
                <a:latin typeface="Source Sans Pro"/>
                <a:ea typeface="Source Sans Pro"/>
                <a:cs typeface="Source Sans Pro"/>
                <a:sym typeface="Source Sans Pro"/>
              </a:rPr>
              <a:t>array</a:t>
            </a:r>
            <a:endParaRPr sz="3200">
              <a:latin typeface="Source Sans Pro"/>
              <a:ea typeface="Source Sans Pro"/>
              <a:cs typeface="Source Sans Pro"/>
              <a:sym typeface="Source Sans Pro"/>
            </a:endParaRPr>
          </a:p>
        </p:txBody>
      </p:sp>
      <p:cxnSp>
        <p:nvCxnSpPr>
          <p:cNvPr id="244" name="Google Shape;244;p36"/>
          <p:cNvCxnSpPr>
            <a:endCxn id="242" idx="0"/>
          </p:cNvCxnSpPr>
          <p:nvPr/>
        </p:nvCxnSpPr>
        <p:spPr>
          <a:xfrm>
            <a:off x="1611767" y="3497400"/>
            <a:ext cx="388000" cy="998400"/>
          </a:xfrm>
          <a:prstGeom prst="straightConnector1">
            <a:avLst/>
          </a:prstGeom>
          <a:noFill/>
          <a:ln w="19050" cap="flat" cmpd="sng">
            <a:solidFill>
              <a:schemeClr val="dk2"/>
            </a:solidFill>
            <a:prstDash val="solid"/>
            <a:round/>
            <a:headEnd type="none" w="med" len="med"/>
            <a:tailEnd type="triangle" w="med" len="med"/>
          </a:ln>
        </p:spPr>
      </p:cxnSp>
      <p:sp>
        <p:nvSpPr>
          <p:cNvPr id="245" name="Google Shape;245;p36"/>
          <p:cNvSpPr txBox="1"/>
          <p:nvPr/>
        </p:nvSpPr>
        <p:spPr>
          <a:xfrm>
            <a:off x="7172667" y="2094833"/>
            <a:ext cx="4603600" cy="840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3200">
                <a:latin typeface="Source Sans Pro"/>
                <a:ea typeface="Source Sans Pro"/>
                <a:cs typeface="Source Sans Pro"/>
                <a:sym typeface="Source Sans Pro"/>
              </a:rPr>
              <a:t>Added: 7, 3, 4, 8, 5</a:t>
            </a:r>
            <a:endParaRPr sz="3200">
              <a:latin typeface="Source Sans Pro"/>
              <a:ea typeface="Source Sans Pro"/>
              <a:cs typeface="Source Sans Pro"/>
              <a:sym typeface="Source Sans Pro"/>
            </a:endParaRPr>
          </a:p>
        </p:txBody>
      </p:sp>
      <p:sp>
        <p:nvSpPr>
          <p:cNvPr id="246" name="Google Shape;246;p36"/>
          <p:cNvSpPr/>
          <p:nvPr/>
        </p:nvSpPr>
        <p:spPr>
          <a:xfrm>
            <a:off x="23655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3</a:t>
            </a:r>
            <a:endParaRPr sz="2400">
              <a:latin typeface="Consolas"/>
              <a:ea typeface="Consolas"/>
              <a:cs typeface="Consolas"/>
              <a:sym typeface="Consolas"/>
            </a:endParaRPr>
          </a:p>
        </p:txBody>
      </p:sp>
      <p:sp>
        <p:nvSpPr>
          <p:cNvPr id="247" name="Google Shape;247;p36"/>
          <p:cNvSpPr/>
          <p:nvPr/>
        </p:nvSpPr>
        <p:spPr>
          <a:xfrm>
            <a:off x="30971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4</a:t>
            </a:r>
            <a:endParaRPr sz="2400">
              <a:latin typeface="Consolas"/>
              <a:ea typeface="Consolas"/>
              <a:cs typeface="Consolas"/>
              <a:sym typeface="Consolas"/>
            </a:endParaRPr>
          </a:p>
        </p:txBody>
      </p:sp>
      <p:sp>
        <p:nvSpPr>
          <p:cNvPr id="248" name="Google Shape;248;p36"/>
          <p:cNvSpPr/>
          <p:nvPr/>
        </p:nvSpPr>
        <p:spPr>
          <a:xfrm>
            <a:off x="38287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8</a:t>
            </a:r>
            <a:endParaRPr sz="2400">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75182-7C40-F892-FC23-28A1FDD1FA89}"/>
              </a:ext>
            </a:extLst>
          </p:cNvPr>
          <p:cNvSpPr>
            <a:spLocks noGrp="1"/>
          </p:cNvSpPr>
          <p:nvPr>
            <p:ph type="title"/>
          </p:nvPr>
        </p:nvSpPr>
        <p:spPr/>
        <p:txBody>
          <a:bodyPr/>
          <a:lstStyle/>
          <a:p>
            <a:r>
              <a:rPr lang="en-US" dirty="0"/>
              <a:t>Recall Disadvantages With Array</a:t>
            </a:r>
          </a:p>
        </p:txBody>
      </p:sp>
      <p:sp>
        <p:nvSpPr>
          <p:cNvPr id="3" name="Content Placeholder 2">
            <a:extLst>
              <a:ext uri="{FF2B5EF4-FFF2-40B4-BE49-F238E27FC236}">
                <a16:creationId xmlns:a16="http://schemas.microsoft.com/office/drawing/2014/main" id="{043A4061-9945-4560-13C6-A479BBA0DB1C}"/>
              </a:ext>
            </a:extLst>
          </p:cNvPr>
          <p:cNvSpPr>
            <a:spLocks noGrp="1"/>
          </p:cNvSpPr>
          <p:nvPr>
            <p:ph idx="1"/>
          </p:nvPr>
        </p:nvSpPr>
        <p:spPr/>
        <p:txBody>
          <a:bodyPr vert="horz" lIns="91440" tIns="45720" rIns="91440" bIns="45720" rtlCol="0" anchor="t">
            <a:normAutofit/>
          </a:bodyPr>
          <a:lstStyle/>
          <a:p>
            <a:r>
              <a:rPr lang="en-US" dirty="0">
                <a:latin typeface="Segoe UI"/>
                <a:cs typeface="Segoe UI"/>
              </a:rPr>
              <a:t>Fixed Size:</a:t>
            </a:r>
          </a:p>
          <a:p>
            <a:pPr marL="0" indent="0">
              <a:buNone/>
            </a:pPr>
            <a:r>
              <a:rPr lang="en-US" dirty="0">
                <a:latin typeface="Arial"/>
                <a:cs typeface="Arial"/>
              </a:rPr>
              <a:t>Once declared, an array's size cannot be changed dynamically. This means you need to know the exact number of elements you'll need beforehand, which can be limiting if your data is flexible or unknown.</a:t>
            </a:r>
          </a:p>
          <a:p>
            <a:pPr marL="0" indent="0">
              <a:buNone/>
            </a:pPr>
            <a:r>
              <a:rPr lang="en-US" dirty="0">
                <a:latin typeface="Arial"/>
                <a:cs typeface="Arial"/>
              </a:rPr>
              <a:t>If you allocate more space than needed, you waste memory. If you allocate too little, you'll need to create a new array and copy all the elements, leading to performance overhead.</a:t>
            </a:r>
            <a:endParaRPr lang="en-US" dirty="0"/>
          </a:p>
        </p:txBody>
      </p:sp>
    </p:spTree>
    <p:extLst>
      <p:ext uri="{BB962C8B-B14F-4D97-AF65-F5344CB8AC3E}">
        <p14:creationId xmlns:p14="http://schemas.microsoft.com/office/powerpoint/2010/main" val="3098136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7"/>
          <p:cNvSpPr txBox="1">
            <a:spLocks noGrp="1"/>
          </p:cNvSpPr>
          <p:nvPr>
            <p:ph type="title"/>
          </p:nvPr>
        </p:nvSpPr>
        <p:spPr>
          <a:xfrm>
            <a:off x="415600" y="496667"/>
            <a:ext cx="11360800" cy="9780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Example: PushBack</a:t>
            </a:r>
            <a:endParaRPr/>
          </a:p>
        </p:txBody>
      </p:sp>
      <p:sp>
        <p:nvSpPr>
          <p:cNvPr id="254" name="Google Shape;254;p37"/>
          <p:cNvSpPr/>
          <p:nvPr/>
        </p:nvSpPr>
        <p:spPr>
          <a:xfrm>
            <a:off x="16339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7</a:t>
            </a:r>
            <a:endParaRPr sz="2400">
              <a:latin typeface="Consolas"/>
              <a:ea typeface="Consolas"/>
              <a:cs typeface="Consolas"/>
              <a:sym typeface="Consolas"/>
            </a:endParaRPr>
          </a:p>
        </p:txBody>
      </p:sp>
      <p:sp>
        <p:nvSpPr>
          <p:cNvPr id="255" name="Google Shape;255;p37"/>
          <p:cNvSpPr txBox="1"/>
          <p:nvPr/>
        </p:nvSpPr>
        <p:spPr>
          <a:xfrm>
            <a:off x="415600" y="2094833"/>
            <a:ext cx="2642800" cy="17808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3200">
                <a:latin typeface="Source Sans Pro"/>
                <a:ea typeface="Source Sans Pro"/>
                <a:cs typeface="Source Sans Pro"/>
                <a:sym typeface="Source Sans Pro"/>
              </a:rPr>
              <a:t>size = 4</a:t>
            </a:r>
            <a:br>
              <a:rPr lang="en" sz="3200">
                <a:latin typeface="Source Sans Pro"/>
                <a:ea typeface="Source Sans Pro"/>
                <a:cs typeface="Source Sans Pro"/>
                <a:sym typeface="Source Sans Pro"/>
              </a:rPr>
            </a:br>
            <a:r>
              <a:rPr lang="en" sz="3200">
                <a:latin typeface="Source Sans Pro"/>
                <a:ea typeface="Source Sans Pro"/>
                <a:cs typeface="Source Sans Pro"/>
                <a:sym typeface="Source Sans Pro"/>
              </a:rPr>
              <a:t>capacity = 8</a:t>
            </a:r>
            <a:br>
              <a:rPr lang="en" sz="3200">
                <a:latin typeface="Source Sans Pro"/>
                <a:ea typeface="Source Sans Pro"/>
                <a:cs typeface="Source Sans Pro"/>
                <a:sym typeface="Source Sans Pro"/>
              </a:rPr>
            </a:br>
            <a:r>
              <a:rPr lang="en" sz="3200">
                <a:latin typeface="Source Sans Pro"/>
                <a:ea typeface="Source Sans Pro"/>
                <a:cs typeface="Source Sans Pro"/>
                <a:sym typeface="Source Sans Pro"/>
              </a:rPr>
              <a:t>array</a:t>
            </a:r>
            <a:endParaRPr sz="3200">
              <a:latin typeface="Source Sans Pro"/>
              <a:ea typeface="Source Sans Pro"/>
              <a:cs typeface="Source Sans Pro"/>
              <a:sym typeface="Source Sans Pro"/>
            </a:endParaRPr>
          </a:p>
        </p:txBody>
      </p:sp>
      <p:cxnSp>
        <p:nvCxnSpPr>
          <p:cNvPr id="256" name="Google Shape;256;p37"/>
          <p:cNvCxnSpPr>
            <a:endCxn id="254" idx="0"/>
          </p:cNvCxnSpPr>
          <p:nvPr/>
        </p:nvCxnSpPr>
        <p:spPr>
          <a:xfrm>
            <a:off x="1611767" y="3497400"/>
            <a:ext cx="388000" cy="998400"/>
          </a:xfrm>
          <a:prstGeom prst="straightConnector1">
            <a:avLst/>
          </a:prstGeom>
          <a:noFill/>
          <a:ln w="19050" cap="flat" cmpd="sng">
            <a:solidFill>
              <a:schemeClr val="dk2"/>
            </a:solidFill>
            <a:prstDash val="solid"/>
            <a:round/>
            <a:headEnd type="none" w="med" len="med"/>
            <a:tailEnd type="triangle" w="med" len="med"/>
          </a:ln>
        </p:spPr>
      </p:cxnSp>
      <p:sp>
        <p:nvSpPr>
          <p:cNvPr id="257" name="Google Shape;257;p37"/>
          <p:cNvSpPr txBox="1"/>
          <p:nvPr/>
        </p:nvSpPr>
        <p:spPr>
          <a:xfrm>
            <a:off x="7172667" y="2094833"/>
            <a:ext cx="4603600" cy="840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3200">
                <a:latin typeface="Source Sans Pro"/>
                <a:ea typeface="Source Sans Pro"/>
                <a:cs typeface="Source Sans Pro"/>
                <a:sym typeface="Source Sans Pro"/>
              </a:rPr>
              <a:t>Added: 7, 3, 4, 8, 5</a:t>
            </a:r>
            <a:endParaRPr sz="3200">
              <a:latin typeface="Source Sans Pro"/>
              <a:ea typeface="Source Sans Pro"/>
              <a:cs typeface="Source Sans Pro"/>
              <a:sym typeface="Source Sans Pro"/>
            </a:endParaRPr>
          </a:p>
        </p:txBody>
      </p:sp>
      <p:sp>
        <p:nvSpPr>
          <p:cNvPr id="258" name="Google Shape;258;p37"/>
          <p:cNvSpPr/>
          <p:nvPr/>
        </p:nvSpPr>
        <p:spPr>
          <a:xfrm>
            <a:off x="23655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3</a:t>
            </a:r>
            <a:endParaRPr sz="2400">
              <a:latin typeface="Consolas"/>
              <a:ea typeface="Consolas"/>
              <a:cs typeface="Consolas"/>
              <a:sym typeface="Consolas"/>
            </a:endParaRPr>
          </a:p>
        </p:txBody>
      </p:sp>
      <p:sp>
        <p:nvSpPr>
          <p:cNvPr id="259" name="Google Shape;259;p37"/>
          <p:cNvSpPr/>
          <p:nvPr/>
        </p:nvSpPr>
        <p:spPr>
          <a:xfrm>
            <a:off x="30971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4</a:t>
            </a:r>
            <a:endParaRPr sz="2400">
              <a:latin typeface="Consolas"/>
              <a:ea typeface="Consolas"/>
              <a:cs typeface="Consolas"/>
              <a:sym typeface="Consolas"/>
            </a:endParaRPr>
          </a:p>
        </p:txBody>
      </p:sp>
      <p:sp>
        <p:nvSpPr>
          <p:cNvPr id="260" name="Google Shape;260;p37"/>
          <p:cNvSpPr/>
          <p:nvPr/>
        </p:nvSpPr>
        <p:spPr>
          <a:xfrm>
            <a:off x="38287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8</a:t>
            </a:r>
            <a:endParaRPr sz="2400">
              <a:latin typeface="Consolas"/>
              <a:ea typeface="Consolas"/>
              <a:cs typeface="Consolas"/>
              <a:sym typeface="Consolas"/>
            </a:endParaRPr>
          </a:p>
        </p:txBody>
      </p:sp>
      <p:sp>
        <p:nvSpPr>
          <p:cNvPr id="261" name="Google Shape;261;p37"/>
          <p:cNvSpPr/>
          <p:nvPr/>
        </p:nvSpPr>
        <p:spPr>
          <a:xfrm>
            <a:off x="45603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a:t>
            </a:r>
            <a:endParaRPr sz="2400">
              <a:latin typeface="Consolas"/>
              <a:ea typeface="Consolas"/>
              <a:cs typeface="Consolas"/>
              <a:sym typeface="Consolas"/>
            </a:endParaRPr>
          </a:p>
        </p:txBody>
      </p:sp>
      <p:sp>
        <p:nvSpPr>
          <p:cNvPr id="262" name="Google Shape;262;p37"/>
          <p:cNvSpPr/>
          <p:nvPr/>
        </p:nvSpPr>
        <p:spPr>
          <a:xfrm>
            <a:off x="52919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a:t>
            </a:r>
            <a:endParaRPr sz="2400">
              <a:latin typeface="Consolas"/>
              <a:ea typeface="Consolas"/>
              <a:cs typeface="Consolas"/>
              <a:sym typeface="Consolas"/>
            </a:endParaRPr>
          </a:p>
        </p:txBody>
      </p:sp>
      <p:sp>
        <p:nvSpPr>
          <p:cNvPr id="263" name="Google Shape;263;p37"/>
          <p:cNvSpPr/>
          <p:nvPr/>
        </p:nvSpPr>
        <p:spPr>
          <a:xfrm>
            <a:off x="60235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a:t>
            </a:r>
            <a:endParaRPr sz="2400">
              <a:latin typeface="Consolas"/>
              <a:ea typeface="Consolas"/>
              <a:cs typeface="Consolas"/>
              <a:sym typeface="Consolas"/>
            </a:endParaRPr>
          </a:p>
        </p:txBody>
      </p:sp>
      <p:sp>
        <p:nvSpPr>
          <p:cNvPr id="264" name="Google Shape;264;p37"/>
          <p:cNvSpPr/>
          <p:nvPr/>
        </p:nvSpPr>
        <p:spPr>
          <a:xfrm>
            <a:off x="67551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a:t>
            </a:r>
            <a:endParaRPr sz="2400">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8"/>
          <p:cNvSpPr txBox="1">
            <a:spLocks noGrp="1"/>
          </p:cNvSpPr>
          <p:nvPr>
            <p:ph type="title"/>
          </p:nvPr>
        </p:nvSpPr>
        <p:spPr>
          <a:xfrm>
            <a:off x="415600" y="496667"/>
            <a:ext cx="11360800" cy="97800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Example: PushBack</a:t>
            </a:r>
            <a:endParaRPr/>
          </a:p>
        </p:txBody>
      </p:sp>
      <p:sp>
        <p:nvSpPr>
          <p:cNvPr id="270" name="Google Shape;270;p38"/>
          <p:cNvSpPr/>
          <p:nvPr/>
        </p:nvSpPr>
        <p:spPr>
          <a:xfrm>
            <a:off x="16339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7</a:t>
            </a:r>
            <a:endParaRPr sz="2400">
              <a:latin typeface="Consolas"/>
              <a:ea typeface="Consolas"/>
              <a:cs typeface="Consolas"/>
              <a:sym typeface="Consolas"/>
            </a:endParaRPr>
          </a:p>
        </p:txBody>
      </p:sp>
      <p:sp>
        <p:nvSpPr>
          <p:cNvPr id="271" name="Google Shape;271;p38"/>
          <p:cNvSpPr txBox="1"/>
          <p:nvPr/>
        </p:nvSpPr>
        <p:spPr>
          <a:xfrm>
            <a:off x="415600" y="2094833"/>
            <a:ext cx="2642800" cy="17808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3200">
                <a:latin typeface="Source Sans Pro"/>
                <a:ea typeface="Source Sans Pro"/>
                <a:cs typeface="Source Sans Pro"/>
                <a:sym typeface="Source Sans Pro"/>
              </a:rPr>
              <a:t>size = 5</a:t>
            </a:r>
            <a:br>
              <a:rPr lang="en" sz="3200">
                <a:latin typeface="Source Sans Pro"/>
                <a:ea typeface="Source Sans Pro"/>
                <a:cs typeface="Source Sans Pro"/>
                <a:sym typeface="Source Sans Pro"/>
              </a:rPr>
            </a:br>
            <a:r>
              <a:rPr lang="en" sz="3200">
                <a:latin typeface="Source Sans Pro"/>
                <a:ea typeface="Source Sans Pro"/>
                <a:cs typeface="Source Sans Pro"/>
                <a:sym typeface="Source Sans Pro"/>
              </a:rPr>
              <a:t>capacity = 8</a:t>
            </a:r>
            <a:br>
              <a:rPr lang="en" sz="3200">
                <a:latin typeface="Source Sans Pro"/>
                <a:ea typeface="Source Sans Pro"/>
                <a:cs typeface="Source Sans Pro"/>
                <a:sym typeface="Source Sans Pro"/>
              </a:rPr>
            </a:br>
            <a:r>
              <a:rPr lang="en" sz="3200">
                <a:latin typeface="Source Sans Pro"/>
                <a:ea typeface="Source Sans Pro"/>
                <a:cs typeface="Source Sans Pro"/>
                <a:sym typeface="Source Sans Pro"/>
              </a:rPr>
              <a:t>array</a:t>
            </a:r>
            <a:endParaRPr sz="3200">
              <a:latin typeface="Source Sans Pro"/>
              <a:ea typeface="Source Sans Pro"/>
              <a:cs typeface="Source Sans Pro"/>
              <a:sym typeface="Source Sans Pro"/>
            </a:endParaRPr>
          </a:p>
        </p:txBody>
      </p:sp>
      <p:cxnSp>
        <p:nvCxnSpPr>
          <p:cNvPr id="272" name="Google Shape;272;p38"/>
          <p:cNvCxnSpPr>
            <a:endCxn id="270" idx="0"/>
          </p:cNvCxnSpPr>
          <p:nvPr/>
        </p:nvCxnSpPr>
        <p:spPr>
          <a:xfrm>
            <a:off x="1611767" y="3497400"/>
            <a:ext cx="388000" cy="998400"/>
          </a:xfrm>
          <a:prstGeom prst="straightConnector1">
            <a:avLst/>
          </a:prstGeom>
          <a:noFill/>
          <a:ln w="19050" cap="flat" cmpd="sng">
            <a:solidFill>
              <a:schemeClr val="dk2"/>
            </a:solidFill>
            <a:prstDash val="solid"/>
            <a:round/>
            <a:headEnd type="none" w="med" len="med"/>
            <a:tailEnd type="triangle" w="med" len="med"/>
          </a:ln>
        </p:spPr>
      </p:cxnSp>
      <p:sp>
        <p:nvSpPr>
          <p:cNvPr id="273" name="Google Shape;273;p38"/>
          <p:cNvSpPr txBox="1"/>
          <p:nvPr/>
        </p:nvSpPr>
        <p:spPr>
          <a:xfrm>
            <a:off x="7172667" y="2094833"/>
            <a:ext cx="4603600" cy="840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3200">
                <a:latin typeface="Source Sans Pro"/>
                <a:ea typeface="Source Sans Pro"/>
                <a:cs typeface="Source Sans Pro"/>
                <a:sym typeface="Source Sans Pro"/>
              </a:rPr>
              <a:t>Added: 7, 3, 4, 8, 5</a:t>
            </a:r>
            <a:endParaRPr sz="3200">
              <a:latin typeface="Source Sans Pro"/>
              <a:ea typeface="Source Sans Pro"/>
              <a:cs typeface="Source Sans Pro"/>
              <a:sym typeface="Source Sans Pro"/>
            </a:endParaRPr>
          </a:p>
        </p:txBody>
      </p:sp>
      <p:sp>
        <p:nvSpPr>
          <p:cNvPr id="274" name="Google Shape;274;p38"/>
          <p:cNvSpPr/>
          <p:nvPr/>
        </p:nvSpPr>
        <p:spPr>
          <a:xfrm>
            <a:off x="23655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3</a:t>
            </a:r>
            <a:endParaRPr sz="2400">
              <a:latin typeface="Consolas"/>
              <a:ea typeface="Consolas"/>
              <a:cs typeface="Consolas"/>
              <a:sym typeface="Consolas"/>
            </a:endParaRPr>
          </a:p>
        </p:txBody>
      </p:sp>
      <p:sp>
        <p:nvSpPr>
          <p:cNvPr id="275" name="Google Shape;275;p38"/>
          <p:cNvSpPr/>
          <p:nvPr/>
        </p:nvSpPr>
        <p:spPr>
          <a:xfrm>
            <a:off x="30971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4</a:t>
            </a:r>
            <a:endParaRPr sz="2400">
              <a:latin typeface="Consolas"/>
              <a:ea typeface="Consolas"/>
              <a:cs typeface="Consolas"/>
              <a:sym typeface="Consolas"/>
            </a:endParaRPr>
          </a:p>
        </p:txBody>
      </p:sp>
      <p:sp>
        <p:nvSpPr>
          <p:cNvPr id="276" name="Google Shape;276;p38"/>
          <p:cNvSpPr/>
          <p:nvPr/>
        </p:nvSpPr>
        <p:spPr>
          <a:xfrm>
            <a:off x="38287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8</a:t>
            </a:r>
            <a:endParaRPr sz="2400">
              <a:latin typeface="Consolas"/>
              <a:ea typeface="Consolas"/>
              <a:cs typeface="Consolas"/>
              <a:sym typeface="Consolas"/>
            </a:endParaRPr>
          </a:p>
        </p:txBody>
      </p:sp>
      <p:sp>
        <p:nvSpPr>
          <p:cNvPr id="277" name="Google Shape;277;p38"/>
          <p:cNvSpPr/>
          <p:nvPr/>
        </p:nvSpPr>
        <p:spPr>
          <a:xfrm>
            <a:off x="45603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5</a:t>
            </a:r>
            <a:endParaRPr sz="2400">
              <a:latin typeface="Consolas"/>
              <a:ea typeface="Consolas"/>
              <a:cs typeface="Consolas"/>
              <a:sym typeface="Consolas"/>
            </a:endParaRPr>
          </a:p>
        </p:txBody>
      </p:sp>
      <p:sp>
        <p:nvSpPr>
          <p:cNvPr id="278" name="Google Shape;278;p38"/>
          <p:cNvSpPr/>
          <p:nvPr/>
        </p:nvSpPr>
        <p:spPr>
          <a:xfrm>
            <a:off x="52919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a:t>
            </a:r>
            <a:endParaRPr sz="2400">
              <a:latin typeface="Consolas"/>
              <a:ea typeface="Consolas"/>
              <a:cs typeface="Consolas"/>
              <a:sym typeface="Consolas"/>
            </a:endParaRPr>
          </a:p>
        </p:txBody>
      </p:sp>
      <p:sp>
        <p:nvSpPr>
          <p:cNvPr id="279" name="Google Shape;279;p38"/>
          <p:cNvSpPr/>
          <p:nvPr/>
        </p:nvSpPr>
        <p:spPr>
          <a:xfrm>
            <a:off x="60235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a:t>
            </a:r>
            <a:endParaRPr sz="2400">
              <a:latin typeface="Consolas"/>
              <a:ea typeface="Consolas"/>
              <a:cs typeface="Consolas"/>
              <a:sym typeface="Consolas"/>
            </a:endParaRPr>
          </a:p>
        </p:txBody>
      </p:sp>
      <p:sp>
        <p:nvSpPr>
          <p:cNvPr id="280" name="Google Shape;280;p38"/>
          <p:cNvSpPr/>
          <p:nvPr/>
        </p:nvSpPr>
        <p:spPr>
          <a:xfrm>
            <a:off x="6755167" y="4495800"/>
            <a:ext cx="731600" cy="7316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400">
                <a:latin typeface="Consolas"/>
                <a:ea typeface="Consolas"/>
                <a:cs typeface="Consolas"/>
                <a:sym typeface="Consolas"/>
              </a:rPr>
              <a:t>?</a:t>
            </a:r>
            <a:endParaRPr sz="2400">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D8A6-ACB7-28D8-FE9A-7070945DAAB2}"/>
              </a:ext>
            </a:extLst>
          </p:cNvPr>
          <p:cNvSpPr>
            <a:spLocks noGrp="1"/>
          </p:cNvSpPr>
          <p:nvPr>
            <p:ph type="title"/>
          </p:nvPr>
        </p:nvSpPr>
        <p:spPr/>
        <p:txBody>
          <a:bodyPr/>
          <a:lstStyle/>
          <a:p>
            <a:r>
              <a:rPr lang="en-US" dirty="0"/>
              <a:t>Worst Case Time Complexity??</a:t>
            </a:r>
          </a:p>
        </p:txBody>
      </p:sp>
      <p:sp>
        <p:nvSpPr>
          <p:cNvPr id="3" name="Text Placeholder 2">
            <a:extLst>
              <a:ext uri="{FF2B5EF4-FFF2-40B4-BE49-F238E27FC236}">
                <a16:creationId xmlns:a16="http://schemas.microsoft.com/office/drawing/2014/main" id="{7FEB3683-D001-9FF8-292A-366E549EBA3B}"/>
              </a:ext>
            </a:extLst>
          </p:cNvPr>
          <p:cNvSpPr>
            <a:spLocks noGrp="1"/>
          </p:cNvSpPr>
          <p:nvPr>
            <p:ph type="body" idx="1"/>
          </p:nvPr>
        </p:nvSpPr>
        <p:spPr/>
        <p:txBody>
          <a:bodyPr/>
          <a:lstStyle/>
          <a:p>
            <a:pPr marL="608965" indent="-456565"/>
            <a:r>
              <a:rPr lang="en-US" dirty="0">
                <a:ea typeface="+mn-lt"/>
                <a:cs typeface="+mn-lt"/>
              </a:rPr>
              <a:t>Recall: worst-case time means the maximum time of an operation (slowest)</a:t>
            </a:r>
            <a:endParaRPr lang="en-US" dirty="0"/>
          </a:p>
          <a:p>
            <a:pPr marL="608965" indent="-456565"/>
            <a:r>
              <a:rPr lang="en-US" dirty="0">
                <a:ea typeface="+mn-lt"/>
                <a:cs typeface="+mn-lt"/>
              </a:rPr>
              <a:t>Usually a fair measure</a:t>
            </a:r>
            <a:endParaRPr lang="en-US"/>
          </a:p>
          <a:p>
            <a:pPr marL="608965" indent="-456565"/>
            <a:r>
              <a:rPr lang="en-US" dirty="0">
                <a:ea typeface="+mn-lt"/>
                <a:cs typeface="+mn-lt"/>
              </a:rPr>
              <a:t>But can be unfair on</a:t>
            </a:r>
            <a:endParaRPr lang="en-US" dirty="0"/>
          </a:p>
          <a:p>
            <a:pPr marL="1218565" lvl="1" indent="-422910"/>
            <a:r>
              <a:rPr lang="en-US" dirty="0">
                <a:ea typeface="+mn-lt"/>
                <a:cs typeface="+mn-lt"/>
              </a:rPr>
              <a:t>Repeated operations</a:t>
            </a:r>
            <a:endParaRPr lang="en-US" dirty="0"/>
          </a:p>
          <a:p>
            <a:pPr marL="1218565" lvl="1" indent="-422910"/>
            <a:r>
              <a:rPr lang="en-US" dirty="0">
                <a:ea typeface="+mn-lt"/>
                <a:cs typeface="+mn-lt"/>
              </a:rPr>
              <a:t>Almost all operations are fast</a:t>
            </a:r>
            <a:endParaRPr lang="en-US"/>
          </a:p>
          <a:p>
            <a:pPr marL="1218565" lvl="1" indent="-422910"/>
            <a:r>
              <a:rPr lang="en-US" dirty="0">
                <a:ea typeface="+mn-lt"/>
                <a:cs typeface="+mn-lt"/>
              </a:rPr>
              <a:t>But rare operations are slow</a:t>
            </a:r>
            <a:endParaRPr lang="en-US"/>
          </a:p>
          <a:p>
            <a:pPr marL="608965" indent="-456565"/>
            <a:r>
              <a:rPr lang="en-US" dirty="0">
                <a:ea typeface="+mn-lt"/>
                <a:cs typeface="+mn-lt"/>
              </a:rPr>
              <a:t>Worst-case analysis would focus on the “rare operations are slow”</a:t>
            </a:r>
            <a:endParaRPr lang="en-US" dirty="0"/>
          </a:p>
          <a:p>
            <a:pPr marL="608965" indent="-456565"/>
            <a:endParaRPr lang="en-US" dirty="0"/>
          </a:p>
        </p:txBody>
      </p:sp>
    </p:spTree>
    <p:extLst>
      <p:ext uri="{BB962C8B-B14F-4D97-AF65-F5344CB8AC3E}">
        <p14:creationId xmlns:p14="http://schemas.microsoft.com/office/powerpoint/2010/main" val="2086705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E402C-0CC1-2528-2597-E950DEBB0308}"/>
              </a:ext>
            </a:extLst>
          </p:cNvPr>
          <p:cNvSpPr>
            <a:spLocks noGrp="1"/>
          </p:cNvSpPr>
          <p:nvPr>
            <p:ph type="title"/>
          </p:nvPr>
        </p:nvSpPr>
        <p:spPr/>
        <p:txBody>
          <a:bodyPr/>
          <a:lstStyle/>
          <a:p>
            <a:r>
              <a:rPr lang="en-US" dirty="0"/>
              <a:t>Amortized Time Complexity</a:t>
            </a:r>
          </a:p>
        </p:txBody>
      </p:sp>
      <p:sp>
        <p:nvSpPr>
          <p:cNvPr id="3" name="Text Placeholder 2">
            <a:extLst>
              <a:ext uri="{FF2B5EF4-FFF2-40B4-BE49-F238E27FC236}">
                <a16:creationId xmlns:a16="http://schemas.microsoft.com/office/drawing/2014/main" id="{7CBA5992-D6AD-7C9C-D4E9-32840AD299DB}"/>
              </a:ext>
            </a:extLst>
          </p:cNvPr>
          <p:cNvSpPr>
            <a:spLocks noGrp="1"/>
          </p:cNvSpPr>
          <p:nvPr>
            <p:ph type="body" idx="1"/>
          </p:nvPr>
        </p:nvSpPr>
        <p:spPr/>
        <p:txBody>
          <a:bodyPr/>
          <a:lstStyle/>
          <a:p>
            <a:pPr marL="608965" indent="-456565"/>
            <a:r>
              <a:rPr lang="en-US">
                <a:ea typeface="+mn-lt"/>
                <a:cs typeface="+mn-lt"/>
              </a:rPr>
              <a:t>In computer science, amortized time complexity is a method for analyzing the average cost of an operation in a sequence of operations, rather than the worst-case cost of individual operations. Here's a breakdown of the key points:</a:t>
            </a:r>
            <a:endParaRPr lang="en-US"/>
          </a:p>
          <a:p>
            <a:pPr marL="608965" indent="-456565"/>
            <a:r>
              <a:rPr lang="en-US">
                <a:ea typeface="+mn-lt"/>
                <a:cs typeface="+mn-lt"/>
              </a:rPr>
              <a:t>Motivation:</a:t>
            </a:r>
            <a:endParaRPr lang="en-US"/>
          </a:p>
          <a:p>
            <a:pPr marL="1218565" lvl="1" indent="-422910"/>
            <a:r>
              <a:rPr lang="en-US">
                <a:ea typeface="+mn-lt"/>
                <a:cs typeface="+mn-lt"/>
              </a:rPr>
              <a:t>Sometimes, focusing solely on the worst-case time complexity of an operation can be misleading, especially when some expensive operations happen infrequently.</a:t>
            </a:r>
            <a:endParaRPr lang="en-US"/>
          </a:p>
          <a:p>
            <a:pPr marL="1218565" lvl="1" indent="-422910"/>
            <a:r>
              <a:rPr lang="en-US" dirty="0">
                <a:ea typeface="+mn-lt"/>
                <a:cs typeface="+mn-lt"/>
              </a:rPr>
              <a:t>Amortized analysis provides a more nuanced understanding of performance by considering the average cost over a sequence of operations.</a:t>
            </a:r>
            <a:endParaRPr lang="en-US" dirty="0"/>
          </a:p>
        </p:txBody>
      </p:sp>
    </p:spTree>
    <p:extLst>
      <p:ext uri="{BB962C8B-B14F-4D97-AF65-F5344CB8AC3E}">
        <p14:creationId xmlns:p14="http://schemas.microsoft.com/office/powerpoint/2010/main" val="1669191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DF14530-3F93-996B-CF1C-9E403548C1B1}"/>
              </a:ext>
            </a:extLst>
          </p:cNvPr>
          <p:cNvSpPr>
            <a:spLocks noGrp="1"/>
          </p:cNvSpPr>
          <p:nvPr>
            <p:ph type="body" idx="1"/>
          </p:nvPr>
        </p:nvSpPr>
        <p:spPr/>
        <p:txBody>
          <a:bodyPr/>
          <a:lstStyle/>
          <a:p>
            <a:pPr marL="608965" indent="-456565"/>
            <a:r>
              <a:rPr lang="en-US" dirty="0">
                <a:ea typeface="+mn-lt"/>
                <a:cs typeface="+mn-lt"/>
              </a:rPr>
              <a:t>Given a sequence of operations T1, T2, ..., Tk on a data structure, the amortized time complexity of a single operation is:</a:t>
            </a:r>
          </a:p>
          <a:p>
            <a:pPr marL="608965" indent="-456565"/>
            <a:endParaRPr lang="en-US" dirty="0"/>
          </a:p>
          <a:p>
            <a:pPr marL="608965" indent="-456565"/>
            <a:endParaRPr lang="en-US" dirty="0"/>
          </a:p>
          <a:p>
            <a:pPr marL="608965" indent="-456565"/>
            <a:endParaRPr lang="en-US" dirty="0"/>
          </a:p>
        </p:txBody>
      </p:sp>
      <p:pic>
        <p:nvPicPr>
          <p:cNvPr id="4" name="Picture 3" descr="A black background with white text and a white circle&#10;&#10;Description automatically generated">
            <a:extLst>
              <a:ext uri="{FF2B5EF4-FFF2-40B4-BE49-F238E27FC236}">
                <a16:creationId xmlns:a16="http://schemas.microsoft.com/office/drawing/2014/main" id="{76D0B546-3336-BDE1-1684-AF647B1988DE}"/>
              </a:ext>
            </a:extLst>
          </p:cNvPr>
          <p:cNvPicPr>
            <a:picLocks noChangeAspect="1"/>
          </p:cNvPicPr>
          <p:nvPr/>
        </p:nvPicPr>
        <p:blipFill>
          <a:blip r:embed="rId2"/>
          <a:stretch>
            <a:fillRect/>
          </a:stretch>
        </p:blipFill>
        <p:spPr>
          <a:xfrm>
            <a:off x="2946437" y="3635166"/>
            <a:ext cx="5562600" cy="885825"/>
          </a:xfrm>
          <a:prstGeom prst="rect">
            <a:avLst/>
          </a:prstGeom>
        </p:spPr>
      </p:pic>
    </p:spTree>
    <p:extLst>
      <p:ext uri="{BB962C8B-B14F-4D97-AF65-F5344CB8AC3E}">
        <p14:creationId xmlns:p14="http://schemas.microsoft.com/office/powerpoint/2010/main" val="3980514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7C585-A7C3-A084-65EE-0E4019FEAA68}"/>
              </a:ext>
            </a:extLst>
          </p:cNvPr>
          <p:cNvSpPr>
            <a:spLocks noGrp="1"/>
          </p:cNvSpPr>
          <p:nvPr>
            <p:ph type="title"/>
          </p:nvPr>
        </p:nvSpPr>
        <p:spPr/>
        <p:txBody>
          <a:bodyPr/>
          <a:lstStyle/>
          <a:p>
            <a:br>
              <a:rPr lang="en-US" dirty="0"/>
            </a:br>
            <a:r>
              <a:rPr lang="en-US" dirty="0">
                <a:ea typeface="+mj-lt"/>
                <a:cs typeface="+mj-lt"/>
              </a:rPr>
              <a:t>Analogy: Buying Soda </a:t>
            </a:r>
            <a:endParaRPr lang="en-US" dirty="0"/>
          </a:p>
        </p:txBody>
      </p:sp>
      <p:sp>
        <p:nvSpPr>
          <p:cNvPr id="3" name="Text Placeholder 2">
            <a:extLst>
              <a:ext uri="{FF2B5EF4-FFF2-40B4-BE49-F238E27FC236}">
                <a16:creationId xmlns:a16="http://schemas.microsoft.com/office/drawing/2014/main" id="{0FAAD8BA-9B39-76B4-B84E-D277564126D6}"/>
              </a:ext>
            </a:extLst>
          </p:cNvPr>
          <p:cNvSpPr>
            <a:spLocks noGrp="1"/>
          </p:cNvSpPr>
          <p:nvPr>
            <p:ph type="body" idx="1"/>
          </p:nvPr>
        </p:nvSpPr>
        <p:spPr>
          <a:xfrm>
            <a:off x="415600" y="1958433"/>
            <a:ext cx="11360800" cy="4568628"/>
          </a:xfrm>
        </p:spPr>
        <p:txBody>
          <a:bodyPr/>
          <a:lstStyle/>
          <a:p>
            <a:pPr marL="608965" indent="-456565"/>
            <a:r>
              <a:rPr lang="en-US" dirty="0">
                <a:ea typeface="+mn-lt"/>
                <a:cs typeface="+mn-lt"/>
              </a:rPr>
              <a:t>Repeated operation: if out of soda, buy a 12-pack for $4; then drink 1 soda</a:t>
            </a:r>
            <a:endParaRPr lang="en-US" dirty="0"/>
          </a:p>
          <a:p>
            <a:pPr marL="608965" indent="-456565"/>
            <a:r>
              <a:rPr lang="en-US">
                <a:ea typeface="+mn-lt"/>
                <a:cs typeface="+mn-lt"/>
              </a:rPr>
              <a:t>Starting from nothing, this operation costs:</a:t>
            </a:r>
            <a:endParaRPr lang="en-US"/>
          </a:p>
          <a:p>
            <a:pPr marL="608965" indent="-456565"/>
            <a:r>
              <a:rPr lang="en-US">
                <a:ea typeface="+mn-lt"/>
                <a:cs typeface="+mn-lt"/>
              </a:rPr>
              <a:t>$4, $0, $0, $0, $0, $0, $0, $0, $0, $0, $0, $0, $4, $0, …</a:t>
            </a:r>
            <a:endParaRPr lang="en-US"/>
          </a:p>
          <a:p>
            <a:pPr marL="608965" indent="-456565"/>
            <a:r>
              <a:rPr lang="en-US" dirty="0">
                <a:ea typeface="+mn-lt"/>
                <a:cs typeface="+mn-lt"/>
              </a:rPr>
              <a:t>Pattern: one $4, eleven $0, repeats…</a:t>
            </a:r>
            <a:endParaRPr lang="en-US" dirty="0"/>
          </a:p>
          <a:p>
            <a:pPr marL="608965" indent="-456565"/>
            <a:r>
              <a:rPr lang="en-US" dirty="0">
                <a:ea typeface="+mn-lt"/>
                <a:cs typeface="+mn-lt"/>
              </a:rPr>
              <a:t>Worst-case cost: $4</a:t>
            </a:r>
            <a:endParaRPr lang="en-US" dirty="0"/>
          </a:p>
          <a:p>
            <a:pPr marL="608965" indent="-456565"/>
            <a:r>
              <a:rPr lang="en-US" dirty="0">
                <a:ea typeface="+mn-lt"/>
                <a:cs typeface="+mn-lt"/>
              </a:rPr>
              <a:t>Unfair to say each soda costs $4</a:t>
            </a:r>
            <a:endParaRPr lang="en-US" dirty="0"/>
          </a:p>
          <a:p>
            <a:pPr marL="608965" indent="-456565"/>
            <a:r>
              <a:rPr lang="en-US" dirty="0">
                <a:ea typeface="+mn-lt"/>
                <a:cs typeface="+mn-lt"/>
              </a:rPr>
              <a:t>Amortized cost is unit price</a:t>
            </a:r>
            <a:endParaRPr lang="en-US" dirty="0"/>
          </a:p>
          <a:p>
            <a:pPr marL="1828165" lvl="2" indent="-422910">
              <a:buFont typeface="Wingdings" panose="020B0604020202020204" pitchFamily="34" charset="0"/>
              <a:buChar char="§"/>
            </a:pPr>
            <a:r>
              <a:rPr lang="en-US" dirty="0">
                <a:ea typeface="+mn-lt"/>
                <a:cs typeface="+mn-lt"/>
              </a:rPr>
              <a:t>package price ÷ units in package</a:t>
            </a:r>
            <a:endParaRPr lang="en-US"/>
          </a:p>
          <a:p>
            <a:pPr marL="1828165" lvl="2" indent="-422910">
              <a:buFont typeface="Wingdings" panose="020B0604020202020204" pitchFamily="34" charset="0"/>
              <a:buChar char="§"/>
            </a:pPr>
            <a:r>
              <a:rPr lang="en-US" dirty="0">
                <a:ea typeface="+mn-lt"/>
                <a:cs typeface="+mn-lt"/>
              </a:rPr>
              <a:t>= $4 ÷ 12 = $0.33 per drink</a:t>
            </a:r>
            <a:endParaRPr lang="en-US"/>
          </a:p>
          <a:p>
            <a:pPr marL="608965" indent="-456565"/>
            <a:endParaRPr lang="en-US" dirty="0"/>
          </a:p>
        </p:txBody>
      </p:sp>
    </p:spTree>
    <p:extLst>
      <p:ext uri="{BB962C8B-B14F-4D97-AF65-F5344CB8AC3E}">
        <p14:creationId xmlns:p14="http://schemas.microsoft.com/office/powerpoint/2010/main" val="3096283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16AE5-E61B-9374-574A-FB98E3A273ED}"/>
              </a:ext>
            </a:extLst>
          </p:cNvPr>
          <p:cNvSpPr>
            <a:spLocks noGrp="1"/>
          </p:cNvSpPr>
          <p:nvPr>
            <p:ph type="title"/>
          </p:nvPr>
        </p:nvSpPr>
        <p:spPr/>
        <p:txBody>
          <a:bodyPr/>
          <a:lstStyle/>
          <a:p>
            <a:r>
              <a:rPr lang="en-US" dirty="0"/>
              <a:t>Relating it To Inserting Element</a:t>
            </a:r>
          </a:p>
        </p:txBody>
      </p:sp>
      <p:sp>
        <p:nvSpPr>
          <p:cNvPr id="3" name="Text Placeholder 2">
            <a:extLst>
              <a:ext uri="{FF2B5EF4-FFF2-40B4-BE49-F238E27FC236}">
                <a16:creationId xmlns:a16="http://schemas.microsoft.com/office/drawing/2014/main" id="{1AF6C603-CB0E-EDF0-907C-BE18207D7E04}"/>
              </a:ext>
            </a:extLst>
          </p:cNvPr>
          <p:cNvSpPr>
            <a:spLocks noGrp="1"/>
          </p:cNvSpPr>
          <p:nvPr>
            <p:ph type="body" idx="1"/>
          </p:nvPr>
        </p:nvSpPr>
        <p:spPr/>
        <p:txBody>
          <a:bodyPr/>
          <a:lstStyle/>
          <a:p>
            <a:pPr marL="608965" indent="-456565"/>
            <a:r>
              <a:rPr lang="en-US" dirty="0"/>
              <a:t>Cost Of Inserting O(1)</a:t>
            </a:r>
          </a:p>
          <a:p>
            <a:pPr marL="608965" indent="-456565"/>
            <a:r>
              <a:rPr lang="en-US" dirty="0"/>
              <a:t>Cost Of Resizing is O(n)</a:t>
            </a:r>
          </a:p>
          <a:p>
            <a:pPr marL="608965" indent="-456565"/>
            <a:r>
              <a:rPr lang="en-US" dirty="0"/>
              <a:t>But How Often We Resize? For Every 2n Operations</a:t>
            </a:r>
          </a:p>
          <a:p>
            <a:pPr marL="608965" indent="-456565"/>
            <a:r>
              <a:rPr lang="en-US" dirty="0"/>
              <a:t>If Observed The Frequency of Resizing Decreases as n increases</a:t>
            </a:r>
          </a:p>
          <a:p>
            <a:pPr marL="608965" indent="-456565"/>
            <a:r>
              <a:rPr lang="en-US" dirty="0"/>
              <a:t>1,2,4,8,16,32,64,128,256.....................</a:t>
            </a:r>
          </a:p>
          <a:p>
            <a:pPr marL="608965" indent="-456565"/>
            <a:r>
              <a:rPr lang="en-US" dirty="0"/>
              <a:t>So What is The Time Complexity?</a:t>
            </a:r>
          </a:p>
          <a:p>
            <a:pPr marL="608965" indent="-456565"/>
            <a:endParaRPr lang="en-US" dirty="0"/>
          </a:p>
          <a:p>
            <a:pPr marL="608965" indent="-456565"/>
            <a:endParaRPr lang="en-US" dirty="0"/>
          </a:p>
        </p:txBody>
      </p:sp>
      <p:pic>
        <p:nvPicPr>
          <p:cNvPr id="4" name="Picture 3" descr="A drawing of a rectangular object&#10;&#10;Description automatically generated">
            <a:extLst>
              <a:ext uri="{FF2B5EF4-FFF2-40B4-BE49-F238E27FC236}">
                <a16:creationId xmlns:a16="http://schemas.microsoft.com/office/drawing/2014/main" id="{F433D357-4352-7ED0-5532-BE948125B6E2}"/>
              </a:ext>
            </a:extLst>
          </p:cNvPr>
          <p:cNvPicPr>
            <a:picLocks noChangeAspect="1"/>
          </p:cNvPicPr>
          <p:nvPr/>
        </p:nvPicPr>
        <p:blipFill>
          <a:blip r:embed="rId2"/>
          <a:stretch>
            <a:fillRect/>
          </a:stretch>
        </p:blipFill>
        <p:spPr>
          <a:xfrm>
            <a:off x="163270" y="4481530"/>
            <a:ext cx="12192000" cy="1786074"/>
          </a:xfrm>
          <a:prstGeom prst="rect">
            <a:avLst/>
          </a:prstGeom>
        </p:spPr>
      </p:pic>
    </p:spTree>
    <p:extLst>
      <p:ext uri="{BB962C8B-B14F-4D97-AF65-F5344CB8AC3E}">
        <p14:creationId xmlns:p14="http://schemas.microsoft.com/office/powerpoint/2010/main" val="1762300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blue and white bars&#10;&#10;Description automatically generated">
            <a:extLst>
              <a:ext uri="{FF2B5EF4-FFF2-40B4-BE49-F238E27FC236}">
                <a16:creationId xmlns:a16="http://schemas.microsoft.com/office/drawing/2014/main" id="{DD61AB6C-5037-0A02-3CCB-C30C725DC7F5}"/>
              </a:ext>
            </a:extLst>
          </p:cNvPr>
          <p:cNvPicPr>
            <a:picLocks noChangeAspect="1"/>
          </p:cNvPicPr>
          <p:nvPr/>
        </p:nvPicPr>
        <p:blipFill>
          <a:blip r:embed="rId2"/>
          <a:stretch>
            <a:fillRect/>
          </a:stretch>
        </p:blipFill>
        <p:spPr>
          <a:xfrm>
            <a:off x="281602" y="316476"/>
            <a:ext cx="11333828" cy="6475770"/>
          </a:xfrm>
          <a:prstGeom prst="rect">
            <a:avLst/>
          </a:prstGeom>
        </p:spPr>
      </p:pic>
    </p:spTree>
    <p:extLst>
      <p:ext uri="{BB962C8B-B14F-4D97-AF65-F5344CB8AC3E}">
        <p14:creationId xmlns:p14="http://schemas.microsoft.com/office/powerpoint/2010/main" val="1189836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D06C-7E74-1A07-CD59-4D88EB81E575}"/>
              </a:ext>
            </a:extLst>
          </p:cNvPr>
          <p:cNvSpPr>
            <a:spLocks noGrp="1"/>
          </p:cNvSpPr>
          <p:nvPr>
            <p:ph type="title"/>
          </p:nvPr>
        </p:nvSpPr>
        <p:spPr/>
        <p:txBody>
          <a:bodyPr/>
          <a:lstStyle/>
          <a:p>
            <a:r>
              <a:rPr lang="en-US" dirty="0" err="1"/>
              <a:t>PushBack</a:t>
            </a:r>
            <a:r>
              <a:rPr lang="en-US" dirty="0"/>
              <a:t> Amortized Time</a:t>
            </a:r>
          </a:p>
        </p:txBody>
      </p:sp>
      <p:sp>
        <p:nvSpPr>
          <p:cNvPr id="3" name="Text Placeholder 2">
            <a:extLst>
              <a:ext uri="{FF2B5EF4-FFF2-40B4-BE49-F238E27FC236}">
                <a16:creationId xmlns:a16="http://schemas.microsoft.com/office/drawing/2014/main" id="{603BBEE7-D52E-A3D7-299D-9B82DB6D40CB}"/>
              </a:ext>
            </a:extLst>
          </p:cNvPr>
          <p:cNvSpPr>
            <a:spLocks noGrp="1"/>
          </p:cNvSpPr>
          <p:nvPr>
            <p:ph type="body" idx="1"/>
          </p:nvPr>
        </p:nvSpPr>
        <p:spPr/>
        <p:txBody>
          <a:bodyPr/>
          <a:lstStyle/>
          <a:p>
            <a:pPr marL="608965" indent="-456565"/>
            <a:r>
              <a:rPr lang="en-US" dirty="0">
                <a:ea typeface="+mn-lt"/>
                <a:cs typeface="+mn-lt"/>
              </a:rPr>
              <a:t>Claim: A sequence of O(n) </a:t>
            </a:r>
            <a:r>
              <a:rPr lang="en-US" dirty="0" err="1">
                <a:ea typeface="+mn-lt"/>
                <a:cs typeface="+mn-lt"/>
              </a:rPr>
              <a:t>PushBack</a:t>
            </a:r>
            <a:r>
              <a:rPr lang="en-US" dirty="0">
                <a:ea typeface="+mn-lt"/>
                <a:cs typeface="+mn-lt"/>
              </a:rPr>
              <a:t> operations spends O(n) total time in Resize.</a:t>
            </a:r>
            <a:endParaRPr lang="en-US" dirty="0"/>
          </a:p>
          <a:p>
            <a:pPr marL="608965" indent="-456565"/>
            <a:r>
              <a:rPr lang="en-US" dirty="0">
                <a:ea typeface="+mn-lt"/>
                <a:cs typeface="+mn-lt"/>
              </a:rPr>
              <a:t>Let </a:t>
            </a:r>
            <a:r>
              <a:rPr lang="en-US" i="1" dirty="0">
                <a:ea typeface="+mn-lt"/>
                <a:cs typeface="+mn-lt"/>
              </a:rPr>
              <a:t>n</a:t>
            </a:r>
            <a:r>
              <a:rPr lang="en-US" dirty="0">
                <a:ea typeface="+mn-lt"/>
                <a:cs typeface="+mn-lt"/>
              </a:rPr>
              <a:t> = size immediately after a Resize</a:t>
            </a:r>
            <a:endParaRPr lang="en-US" dirty="0"/>
          </a:p>
          <a:p>
            <a:pPr marL="608965" indent="-456565"/>
            <a:r>
              <a:rPr lang="en-US" dirty="0">
                <a:ea typeface="+mn-lt"/>
                <a:cs typeface="+mn-lt"/>
              </a:rPr>
              <a:t>At that moment, capacity = 2</a:t>
            </a:r>
            <a:r>
              <a:rPr lang="en-US" i="1" dirty="0">
                <a:ea typeface="+mn-lt"/>
                <a:cs typeface="+mn-lt"/>
              </a:rPr>
              <a:t>n</a:t>
            </a:r>
            <a:endParaRPr lang="en-US" dirty="0"/>
          </a:p>
          <a:p>
            <a:pPr marL="608965" indent="-456565"/>
            <a:r>
              <a:rPr lang="en-US" dirty="0">
                <a:ea typeface="+mn-lt"/>
                <a:cs typeface="+mn-lt"/>
              </a:rPr>
              <a:t>The next </a:t>
            </a:r>
            <a:r>
              <a:rPr lang="en-US" i="1" dirty="0">
                <a:ea typeface="+mn-lt"/>
                <a:cs typeface="+mn-lt"/>
              </a:rPr>
              <a:t>n</a:t>
            </a:r>
            <a:r>
              <a:rPr lang="en-US" dirty="0">
                <a:ea typeface="+mn-lt"/>
                <a:cs typeface="+mn-lt"/>
              </a:rPr>
              <a:t> </a:t>
            </a:r>
            <a:r>
              <a:rPr lang="en-US" dirty="0" err="1">
                <a:ea typeface="+mn-lt"/>
                <a:cs typeface="+mn-lt"/>
              </a:rPr>
              <a:t>PushBack</a:t>
            </a:r>
            <a:r>
              <a:rPr lang="en-US" dirty="0">
                <a:ea typeface="+mn-lt"/>
                <a:cs typeface="+mn-lt"/>
              </a:rPr>
              <a:t> operations do not overflow; O(1) time each</a:t>
            </a:r>
            <a:endParaRPr lang="en-US" dirty="0"/>
          </a:p>
          <a:p>
            <a:pPr marL="608965" indent="-456565"/>
            <a:r>
              <a:rPr lang="en-US" dirty="0">
                <a:ea typeface="+mn-lt"/>
                <a:cs typeface="+mn-lt"/>
              </a:rPr>
              <a:t>The (</a:t>
            </a:r>
            <a:r>
              <a:rPr lang="en-US" i="1" dirty="0">
                <a:ea typeface="+mn-lt"/>
                <a:cs typeface="+mn-lt"/>
              </a:rPr>
              <a:t>n</a:t>
            </a:r>
            <a:r>
              <a:rPr lang="en-US" dirty="0">
                <a:ea typeface="+mn-lt"/>
                <a:cs typeface="+mn-lt"/>
              </a:rPr>
              <a:t>+1)</a:t>
            </a:r>
            <a:r>
              <a:rPr lang="en-US" baseline="30000" dirty="0" err="1">
                <a:ea typeface="+mn-lt"/>
                <a:cs typeface="+mn-lt"/>
              </a:rPr>
              <a:t>th</a:t>
            </a:r>
            <a:r>
              <a:rPr lang="en-US" dirty="0">
                <a:ea typeface="+mn-lt"/>
                <a:cs typeface="+mn-lt"/>
              </a:rPr>
              <a:t> </a:t>
            </a:r>
            <a:r>
              <a:rPr lang="en-US" dirty="0" err="1">
                <a:ea typeface="+mn-lt"/>
                <a:cs typeface="+mn-lt"/>
              </a:rPr>
              <a:t>PushBack</a:t>
            </a:r>
            <a:r>
              <a:rPr lang="en-US" dirty="0">
                <a:ea typeface="+mn-lt"/>
                <a:cs typeface="+mn-lt"/>
              </a:rPr>
              <a:t> </a:t>
            </a:r>
            <a:r>
              <a:rPr lang="en-US" u="sng" dirty="0">
                <a:ea typeface="+mn-lt"/>
                <a:cs typeface="+mn-lt"/>
              </a:rPr>
              <a:t>does</a:t>
            </a:r>
            <a:r>
              <a:rPr lang="en-US" dirty="0">
                <a:ea typeface="+mn-lt"/>
                <a:cs typeface="+mn-lt"/>
              </a:rPr>
              <a:t> overflow and resize; O(n) time</a:t>
            </a:r>
            <a:endParaRPr lang="en-US" dirty="0"/>
          </a:p>
          <a:p>
            <a:pPr marL="608965" indent="-456565"/>
            <a:r>
              <a:rPr lang="en-US" dirty="0">
                <a:ea typeface="+mn-lt"/>
                <a:cs typeface="+mn-lt"/>
              </a:rPr>
              <a:t>So (n+1) </a:t>
            </a:r>
            <a:r>
              <a:rPr lang="en-US" dirty="0" err="1">
                <a:ea typeface="+mn-lt"/>
                <a:cs typeface="+mn-lt"/>
              </a:rPr>
              <a:t>PushBacks</a:t>
            </a:r>
            <a:r>
              <a:rPr lang="en-US" dirty="0">
                <a:ea typeface="+mn-lt"/>
                <a:cs typeface="+mn-lt"/>
              </a:rPr>
              <a:t>; </a:t>
            </a:r>
            <a:r>
              <a:rPr lang="en-US" i="1" dirty="0">
                <a:ea typeface="+mn-lt"/>
                <a:cs typeface="+mn-lt"/>
              </a:rPr>
              <a:t>n</a:t>
            </a:r>
            <a:r>
              <a:rPr lang="en-US" dirty="0">
                <a:ea typeface="+mn-lt"/>
                <a:cs typeface="+mn-lt"/>
              </a:rPr>
              <a:t> ✕ O(1) + O(n) = O(n) total time</a:t>
            </a:r>
            <a:endParaRPr lang="en-US" dirty="0"/>
          </a:p>
          <a:p>
            <a:pPr marL="608965" indent="-456565"/>
            <a:r>
              <a:rPr lang="en-US" dirty="0">
                <a:ea typeface="+mn-lt"/>
                <a:cs typeface="+mn-lt"/>
              </a:rPr>
              <a:t>O(n) </a:t>
            </a:r>
            <a:r>
              <a:rPr lang="en-US" dirty="0" err="1">
                <a:ea typeface="+mn-lt"/>
                <a:cs typeface="+mn-lt"/>
              </a:rPr>
              <a:t>PushBacks</a:t>
            </a:r>
            <a:r>
              <a:rPr lang="en-US" dirty="0">
                <a:ea typeface="+mn-lt"/>
                <a:cs typeface="+mn-lt"/>
              </a:rPr>
              <a:t> take O(n) total time, so one </a:t>
            </a:r>
            <a:r>
              <a:rPr lang="en-US" dirty="0" err="1">
                <a:ea typeface="+mn-lt"/>
                <a:cs typeface="+mn-lt"/>
              </a:rPr>
              <a:t>PushBack</a:t>
            </a:r>
            <a:r>
              <a:rPr lang="en-US" dirty="0">
                <a:ea typeface="+mn-lt"/>
                <a:cs typeface="+mn-lt"/>
              </a:rPr>
              <a:t> takes O(1) amortized time</a:t>
            </a:r>
            <a:endParaRPr lang="en-US" dirty="0"/>
          </a:p>
          <a:p>
            <a:pPr marL="608965" indent="-456565"/>
            <a:r>
              <a:rPr lang="en-US" b="1" dirty="0">
                <a:ea typeface="+mn-lt"/>
                <a:cs typeface="+mn-lt"/>
              </a:rPr>
              <a:t>O(1) amortized time</a:t>
            </a:r>
            <a:endParaRPr lang="en-US" dirty="0"/>
          </a:p>
          <a:p>
            <a:pPr marL="608965" indent="-456565"/>
            <a:endParaRPr lang="en-US" dirty="0"/>
          </a:p>
        </p:txBody>
      </p:sp>
    </p:spTree>
    <p:extLst>
      <p:ext uri="{BB962C8B-B14F-4D97-AF65-F5344CB8AC3E}">
        <p14:creationId xmlns:p14="http://schemas.microsoft.com/office/powerpoint/2010/main" val="1061956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442C5-856F-558D-74E1-6CB1E8CB3B79}"/>
              </a:ext>
            </a:extLst>
          </p:cNvPr>
          <p:cNvSpPr>
            <a:spLocks noGrp="1"/>
          </p:cNvSpPr>
          <p:nvPr>
            <p:ph type="title"/>
          </p:nvPr>
        </p:nvSpPr>
        <p:spPr/>
        <p:txBody>
          <a:bodyPr/>
          <a:lstStyle/>
          <a:p>
            <a:r>
              <a:rPr lang="en-US" dirty="0"/>
              <a:t>Growing In Static Array</a:t>
            </a:r>
          </a:p>
        </p:txBody>
      </p:sp>
      <p:pic>
        <p:nvPicPr>
          <p:cNvPr id="4" name="Content Placeholder 3" descr="A white paper with black text&#10;&#10;Description automatically generated">
            <a:extLst>
              <a:ext uri="{FF2B5EF4-FFF2-40B4-BE49-F238E27FC236}">
                <a16:creationId xmlns:a16="http://schemas.microsoft.com/office/drawing/2014/main" id="{08FCB9BF-3507-22F5-BF09-794538B702C3}"/>
              </a:ext>
            </a:extLst>
          </p:cNvPr>
          <p:cNvPicPr>
            <a:picLocks noGrp="1" noChangeAspect="1"/>
          </p:cNvPicPr>
          <p:nvPr>
            <p:ph idx="1"/>
          </p:nvPr>
        </p:nvPicPr>
        <p:blipFill>
          <a:blip r:embed="rId2"/>
          <a:stretch>
            <a:fillRect/>
          </a:stretch>
        </p:blipFill>
        <p:spPr>
          <a:xfrm>
            <a:off x="922209" y="1825625"/>
            <a:ext cx="10652382" cy="4803621"/>
          </a:xfrm>
        </p:spPr>
      </p:pic>
    </p:spTree>
    <p:extLst>
      <p:ext uri="{BB962C8B-B14F-4D97-AF65-F5344CB8AC3E}">
        <p14:creationId xmlns:p14="http://schemas.microsoft.com/office/powerpoint/2010/main" val="3301454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EB28-B860-8BDC-B357-D66D960A7C3A}"/>
              </a:ext>
            </a:extLst>
          </p:cNvPr>
          <p:cNvSpPr>
            <a:spLocks noGrp="1"/>
          </p:cNvSpPr>
          <p:nvPr>
            <p:ph type="title"/>
          </p:nvPr>
        </p:nvSpPr>
        <p:spPr/>
        <p:txBody>
          <a:bodyPr/>
          <a:lstStyle/>
          <a:p>
            <a:r>
              <a:rPr lang="en-US" dirty="0"/>
              <a:t>Dynamic Array/Vector</a:t>
            </a:r>
          </a:p>
        </p:txBody>
      </p:sp>
      <p:sp>
        <p:nvSpPr>
          <p:cNvPr id="3" name="Content Placeholder 2">
            <a:extLst>
              <a:ext uri="{FF2B5EF4-FFF2-40B4-BE49-F238E27FC236}">
                <a16:creationId xmlns:a16="http://schemas.microsoft.com/office/drawing/2014/main" id="{82F7AF28-B44D-36F1-6553-4867ECF75BD5}"/>
              </a:ext>
            </a:extLst>
          </p:cNvPr>
          <p:cNvSpPr>
            <a:spLocks noGrp="1"/>
          </p:cNvSpPr>
          <p:nvPr>
            <p:ph idx="1"/>
          </p:nvPr>
        </p:nvSpPr>
        <p:spPr/>
        <p:txBody>
          <a:bodyPr vert="horz" lIns="91440" tIns="45720" rIns="91440" bIns="45720" rtlCol="0" anchor="t">
            <a:normAutofit/>
          </a:bodyPr>
          <a:lstStyle/>
          <a:p>
            <a:r>
              <a:rPr lang="en-US" dirty="0">
                <a:ea typeface="+mn-lt"/>
                <a:cs typeface="+mn-lt"/>
              </a:rPr>
              <a:t>A dynamic array is a data structure that allows for the efficient storage and retrieval of elements, </a:t>
            </a:r>
            <a:r>
              <a:rPr lang="en-US" b="1" dirty="0">
                <a:solidFill>
                  <a:srgbClr val="FF0000"/>
                </a:solidFill>
                <a:ea typeface="+mn-lt"/>
                <a:cs typeface="+mn-lt"/>
              </a:rPr>
              <a:t>similar </a:t>
            </a:r>
            <a:r>
              <a:rPr lang="en-US" dirty="0">
                <a:ea typeface="+mn-lt"/>
                <a:cs typeface="+mn-lt"/>
              </a:rPr>
              <a:t>to an array. However, unlike a static array whose size is fixed at the time of declaration, a dynamic array can </a:t>
            </a:r>
            <a:r>
              <a:rPr lang="en-US" b="1" dirty="0">
                <a:solidFill>
                  <a:srgbClr val="FF0000"/>
                </a:solidFill>
                <a:ea typeface="+mn-lt"/>
                <a:cs typeface="+mn-lt"/>
              </a:rPr>
              <a:t>dynamically resize</a:t>
            </a:r>
            <a:r>
              <a:rPr lang="en-US" dirty="0">
                <a:ea typeface="+mn-lt"/>
                <a:cs typeface="+mn-lt"/>
              </a:rPr>
              <a:t> itself during </a:t>
            </a:r>
            <a:r>
              <a:rPr lang="en-US" b="1" dirty="0">
                <a:solidFill>
                  <a:srgbClr val="FF0000"/>
                </a:solidFill>
                <a:ea typeface="+mn-lt"/>
                <a:cs typeface="+mn-lt"/>
              </a:rPr>
              <a:t>runtime </a:t>
            </a:r>
            <a:r>
              <a:rPr lang="en-US" dirty="0">
                <a:ea typeface="+mn-lt"/>
                <a:cs typeface="+mn-lt"/>
              </a:rPr>
              <a:t>to accommodate a varying number of elements.</a:t>
            </a:r>
          </a:p>
        </p:txBody>
      </p:sp>
    </p:spTree>
    <p:extLst>
      <p:ext uri="{BB962C8B-B14F-4D97-AF65-F5344CB8AC3E}">
        <p14:creationId xmlns:p14="http://schemas.microsoft.com/office/powerpoint/2010/main" val="3580337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05868-B176-9AAE-B672-4462653BE495}"/>
              </a:ext>
            </a:extLst>
          </p:cNvPr>
          <p:cNvSpPr>
            <a:spLocks noGrp="1"/>
          </p:cNvSpPr>
          <p:nvPr>
            <p:ph type="title"/>
          </p:nvPr>
        </p:nvSpPr>
        <p:spPr/>
        <p:txBody>
          <a:bodyPr/>
          <a:lstStyle/>
          <a:p>
            <a:r>
              <a:rPr lang="en-US" dirty="0"/>
              <a:t>Vector Operations</a:t>
            </a:r>
          </a:p>
        </p:txBody>
      </p:sp>
      <p:graphicFrame>
        <p:nvGraphicFramePr>
          <p:cNvPr id="5" name="Content Placeholder 4">
            <a:extLst>
              <a:ext uri="{FF2B5EF4-FFF2-40B4-BE49-F238E27FC236}">
                <a16:creationId xmlns:a16="http://schemas.microsoft.com/office/drawing/2014/main" id="{2FEC3176-5247-F9AB-196C-0DE398AD2BA0}"/>
              </a:ext>
            </a:extLst>
          </p:cNvPr>
          <p:cNvGraphicFramePr>
            <a:graphicFrameLocks noGrp="1"/>
          </p:cNvGraphicFramePr>
          <p:nvPr>
            <p:ph idx="1"/>
            <p:extLst>
              <p:ext uri="{D42A27DB-BD31-4B8C-83A1-F6EECF244321}">
                <p14:modId xmlns:p14="http://schemas.microsoft.com/office/powerpoint/2010/main" val="3400051518"/>
              </p:ext>
            </p:extLst>
          </p:nvPr>
        </p:nvGraphicFramePr>
        <p:xfrm>
          <a:off x="838200" y="1825625"/>
          <a:ext cx="10515600" cy="3652146"/>
        </p:xfrm>
        <a:graphic>
          <a:graphicData uri="http://schemas.openxmlformats.org/drawingml/2006/table">
            <a:tbl>
              <a:tblPr bandRow="1">
                <a:tableStyleId>{5C22544A-7EE6-4342-B048-85BDC9FD1C3A}</a:tableStyleId>
              </a:tblPr>
              <a:tblGrid>
                <a:gridCol w="5257800">
                  <a:extLst>
                    <a:ext uri="{9D8B030D-6E8A-4147-A177-3AD203B41FA5}">
                      <a16:colId xmlns:a16="http://schemas.microsoft.com/office/drawing/2014/main" val="2853075880"/>
                    </a:ext>
                  </a:extLst>
                </a:gridCol>
                <a:gridCol w="5257800">
                  <a:extLst>
                    <a:ext uri="{9D8B030D-6E8A-4147-A177-3AD203B41FA5}">
                      <a16:colId xmlns:a16="http://schemas.microsoft.com/office/drawing/2014/main" val="2213490114"/>
                    </a:ext>
                  </a:extLst>
                </a:gridCol>
              </a:tblGrid>
              <a:tr h="518521">
                <a:tc>
                  <a:txBody>
                    <a:bodyPr/>
                    <a:lstStyle/>
                    <a:p>
                      <a:pPr rtl="0" fontAlgn="t">
                        <a:spcBef>
                          <a:spcPts val="0"/>
                        </a:spcBef>
                        <a:spcAft>
                          <a:spcPts val="0"/>
                        </a:spcAft>
                      </a:pPr>
                      <a:r>
                        <a:rPr lang="en-US" sz="2300" b="1" i="0" u="sng" dirty="0">
                          <a:solidFill>
                            <a:srgbClr val="000000"/>
                          </a:solidFill>
                          <a:effectLst/>
                          <a:latin typeface="Source Sans Pro"/>
                        </a:rPr>
                        <a:t>Operation</a:t>
                      </a:r>
                      <a:endParaRPr lang="en-US" sz="2300" b="1" dirty="0">
                        <a:effectLst/>
                        <a:latin typeface="Source Sans Pro"/>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US" sz="2300" b="1" i="0" u="sng" dirty="0">
                          <a:solidFill>
                            <a:srgbClr val="000000"/>
                          </a:solidFill>
                          <a:effectLst/>
                          <a:latin typeface="Source Sans Pro"/>
                        </a:rPr>
                        <a:t>Description</a:t>
                      </a:r>
                      <a:endParaRPr lang="en-US" sz="2300" b="1" dirty="0">
                        <a:effectLst/>
                        <a:latin typeface="Source Sans Pro"/>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2932689706"/>
                  </a:ext>
                </a:extLst>
              </a:tr>
              <a:tr h="518521">
                <a:tc>
                  <a:txBody>
                    <a:bodyPr/>
                    <a:lstStyle/>
                    <a:p>
                      <a:pPr rtl="0" fontAlgn="t">
                        <a:spcBef>
                          <a:spcPts val="0"/>
                        </a:spcBef>
                        <a:spcAft>
                          <a:spcPts val="0"/>
                        </a:spcAft>
                      </a:pPr>
                      <a:r>
                        <a:rPr lang="en-US" sz="1400" b="0" i="0" u="none" strike="noStrike" dirty="0">
                          <a:solidFill>
                            <a:srgbClr val="000000"/>
                          </a:solidFill>
                          <a:effectLst/>
                          <a:latin typeface="Source Sans Pro"/>
                        </a:rPr>
                        <a:t>Default constructor (create empty)</a:t>
                      </a:r>
                      <a:endParaRPr lang="en-US" dirty="0">
                        <a:effectLst/>
                        <a:latin typeface="Source Sans Pro"/>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US" sz="1400" b="0" i="0" u="none" strike="noStrike" dirty="0">
                          <a:solidFill>
                            <a:srgbClr val="000000"/>
                          </a:solidFill>
                          <a:effectLst/>
                          <a:latin typeface="Source Sans Pro"/>
                        </a:rPr>
                        <a:t>Create empty vector</a:t>
                      </a:r>
                      <a:endParaRPr lang="en-US" dirty="0">
                        <a:effectLst/>
                        <a:latin typeface="Source Sans Pro"/>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2484822385"/>
                  </a:ext>
                </a:extLst>
              </a:tr>
              <a:tr h="518521">
                <a:tc>
                  <a:txBody>
                    <a:bodyPr/>
                    <a:lstStyle/>
                    <a:p>
                      <a:pPr rtl="0" fontAlgn="t">
                        <a:spcBef>
                          <a:spcPts val="0"/>
                        </a:spcBef>
                        <a:spcAft>
                          <a:spcPts val="0"/>
                        </a:spcAft>
                      </a:pPr>
                      <a:r>
                        <a:rPr lang="en-US" sz="1400" b="0" i="0" u="none" strike="noStrike" dirty="0">
                          <a:solidFill>
                            <a:srgbClr val="000000"/>
                          </a:solidFill>
                          <a:effectLst/>
                          <a:latin typeface="Source Sans Pro"/>
                        </a:rPr>
                        <a:t>Size()</a:t>
                      </a:r>
                      <a:endParaRPr lang="en-US" dirty="0">
                        <a:effectLst/>
                        <a:latin typeface="Source Sans Pro"/>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US" sz="1400" b="0" i="0" u="none" strike="noStrike" dirty="0">
                          <a:solidFill>
                            <a:srgbClr val="000000"/>
                          </a:solidFill>
                          <a:effectLst/>
                          <a:latin typeface="Source Sans Pro"/>
                        </a:rPr>
                        <a:t>Return number of elements in vector</a:t>
                      </a:r>
                      <a:endParaRPr lang="en-US" dirty="0">
                        <a:effectLst/>
                        <a:latin typeface="Source Sans Pro"/>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150709294"/>
                  </a:ext>
                </a:extLst>
              </a:tr>
              <a:tr h="518521">
                <a:tc>
                  <a:txBody>
                    <a:bodyPr/>
                    <a:lstStyle/>
                    <a:p>
                      <a:pPr rtl="0" fontAlgn="t">
                        <a:spcBef>
                          <a:spcPts val="0"/>
                        </a:spcBef>
                        <a:spcAft>
                          <a:spcPts val="0"/>
                        </a:spcAft>
                      </a:pPr>
                      <a:r>
                        <a:rPr lang="en-US" sz="1400" b="0" i="0" u="none" strike="noStrike" dirty="0">
                          <a:solidFill>
                            <a:srgbClr val="000000"/>
                          </a:solidFill>
                          <a:effectLst/>
                          <a:latin typeface="Source Sans Pro"/>
                        </a:rPr>
                        <a:t>Get(</a:t>
                      </a:r>
                      <a:r>
                        <a:rPr lang="en-US" sz="1400" b="0" i="0" u="none" strike="noStrike" dirty="0" err="1">
                          <a:solidFill>
                            <a:srgbClr val="000000"/>
                          </a:solidFill>
                          <a:effectLst/>
                          <a:latin typeface="Source Sans Pro"/>
                        </a:rPr>
                        <a:t>i</a:t>
                      </a:r>
                      <a:r>
                        <a:rPr lang="en-US" sz="1400" b="0" i="0" u="none" strike="noStrike" dirty="0">
                          <a:solidFill>
                            <a:srgbClr val="000000"/>
                          </a:solidFill>
                          <a:effectLst/>
                          <a:latin typeface="Source Sans Pro"/>
                        </a:rPr>
                        <a:t>)</a:t>
                      </a:r>
                      <a:endParaRPr lang="en-US" dirty="0">
                        <a:effectLst/>
                        <a:latin typeface="Source Sans Pro"/>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US" sz="1400" b="0" i="0" u="none" strike="noStrike" dirty="0">
                          <a:solidFill>
                            <a:srgbClr val="000000"/>
                          </a:solidFill>
                          <a:effectLst/>
                          <a:latin typeface="Source Sans Pro"/>
                        </a:rPr>
                        <a:t>Return element at index </a:t>
                      </a:r>
                      <a:r>
                        <a:rPr lang="en-US" sz="1400" b="0" i="0" u="none" strike="noStrike" dirty="0" err="1">
                          <a:solidFill>
                            <a:srgbClr val="000000"/>
                          </a:solidFill>
                          <a:effectLst/>
                          <a:latin typeface="Source Sans Pro"/>
                        </a:rPr>
                        <a:t>i</a:t>
                      </a:r>
                      <a:endParaRPr lang="en-US" dirty="0" err="1">
                        <a:effectLst/>
                        <a:latin typeface="Source Sans Pro"/>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3898234763"/>
                  </a:ext>
                </a:extLst>
              </a:tr>
              <a:tr h="518521">
                <a:tc>
                  <a:txBody>
                    <a:bodyPr/>
                    <a:lstStyle/>
                    <a:p>
                      <a:pPr rtl="0" fontAlgn="t">
                        <a:spcBef>
                          <a:spcPts val="0"/>
                        </a:spcBef>
                        <a:spcAft>
                          <a:spcPts val="0"/>
                        </a:spcAft>
                      </a:pPr>
                      <a:r>
                        <a:rPr lang="en-US" sz="1400" b="0" i="0" u="none" strike="noStrike" dirty="0">
                          <a:solidFill>
                            <a:srgbClr val="000000"/>
                          </a:solidFill>
                          <a:effectLst/>
                          <a:latin typeface="Source Sans Pro"/>
                        </a:rPr>
                        <a:t>Set(</a:t>
                      </a:r>
                      <a:r>
                        <a:rPr lang="en-US" sz="1400" b="0" i="0" u="none" strike="noStrike" dirty="0" err="1">
                          <a:solidFill>
                            <a:srgbClr val="000000"/>
                          </a:solidFill>
                          <a:effectLst/>
                          <a:latin typeface="Source Sans Pro"/>
                        </a:rPr>
                        <a:t>i</a:t>
                      </a:r>
                      <a:r>
                        <a:rPr lang="en-US" sz="1400" b="0" i="0" u="none" strike="noStrike" dirty="0">
                          <a:solidFill>
                            <a:srgbClr val="000000"/>
                          </a:solidFill>
                          <a:effectLst/>
                          <a:latin typeface="Source Sans Pro"/>
                        </a:rPr>
                        <a:t>, x)</a:t>
                      </a:r>
                      <a:endParaRPr lang="en-US" dirty="0">
                        <a:effectLst/>
                        <a:latin typeface="Source Sans Pro"/>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US" sz="1400" b="0" i="0" u="none" strike="noStrike" dirty="0">
                          <a:solidFill>
                            <a:srgbClr val="000000"/>
                          </a:solidFill>
                          <a:effectLst/>
                          <a:latin typeface="Source Sans Pro"/>
                        </a:rPr>
                        <a:t>Assign element at index </a:t>
                      </a:r>
                      <a:r>
                        <a:rPr lang="en-US" sz="1400" b="0" i="0" u="none" strike="noStrike" dirty="0" err="1">
                          <a:solidFill>
                            <a:srgbClr val="000000"/>
                          </a:solidFill>
                          <a:effectLst/>
                          <a:latin typeface="Source Sans Pro"/>
                        </a:rPr>
                        <a:t>i</a:t>
                      </a:r>
                      <a:endParaRPr lang="en-US" dirty="0" err="1">
                        <a:effectLst/>
                        <a:latin typeface="Source Sans Pro"/>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2559388988"/>
                  </a:ext>
                </a:extLst>
              </a:tr>
              <a:tr h="518521">
                <a:tc>
                  <a:txBody>
                    <a:bodyPr/>
                    <a:lstStyle/>
                    <a:p>
                      <a:pPr rtl="0" fontAlgn="t">
                        <a:spcBef>
                          <a:spcPts val="0"/>
                        </a:spcBef>
                        <a:spcAft>
                          <a:spcPts val="0"/>
                        </a:spcAft>
                      </a:pPr>
                      <a:r>
                        <a:rPr lang="en-US" sz="1400" b="0" i="0" u="none" strike="noStrike" dirty="0" err="1">
                          <a:solidFill>
                            <a:srgbClr val="000000"/>
                          </a:solidFill>
                          <a:effectLst/>
                          <a:latin typeface="Source Sans Pro"/>
                        </a:rPr>
                        <a:t>PushBack</a:t>
                      </a:r>
                      <a:r>
                        <a:rPr lang="en-US" sz="1400" b="0" i="0" u="none" strike="noStrike" dirty="0">
                          <a:solidFill>
                            <a:srgbClr val="000000"/>
                          </a:solidFill>
                          <a:effectLst/>
                          <a:latin typeface="Source Sans Pro"/>
                        </a:rPr>
                        <a:t>(x)</a:t>
                      </a:r>
                      <a:endParaRPr lang="en-US" dirty="0">
                        <a:effectLst/>
                        <a:latin typeface="Source Sans Pro"/>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US" sz="1400" b="0" i="0" u="none" strike="noStrike" dirty="0">
                          <a:solidFill>
                            <a:srgbClr val="000000"/>
                          </a:solidFill>
                          <a:effectLst/>
                          <a:latin typeface="Source Sans Pro"/>
                        </a:rPr>
                        <a:t>Add x to the back of the vector (highest index)</a:t>
                      </a:r>
                      <a:endParaRPr lang="en-US" dirty="0">
                        <a:effectLst/>
                        <a:latin typeface="Source Sans Pro"/>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1366807120"/>
                  </a:ext>
                </a:extLst>
              </a:tr>
              <a:tr h="518521">
                <a:tc>
                  <a:txBody>
                    <a:bodyPr/>
                    <a:lstStyle/>
                    <a:p>
                      <a:pPr rtl="0" fontAlgn="t">
                        <a:spcBef>
                          <a:spcPts val="0"/>
                        </a:spcBef>
                        <a:spcAft>
                          <a:spcPts val="0"/>
                        </a:spcAft>
                      </a:pPr>
                      <a:r>
                        <a:rPr lang="en-US" sz="1400" b="0" i="0" u="none" strike="noStrike" dirty="0" err="1">
                          <a:solidFill>
                            <a:srgbClr val="000000"/>
                          </a:solidFill>
                          <a:effectLst/>
                          <a:latin typeface="Source Sans Pro"/>
                        </a:rPr>
                        <a:t>PopBack</a:t>
                      </a:r>
                      <a:r>
                        <a:rPr lang="en-US" sz="1400" b="0" i="0" u="none" strike="noStrike" dirty="0">
                          <a:solidFill>
                            <a:srgbClr val="000000"/>
                          </a:solidFill>
                          <a:effectLst/>
                          <a:latin typeface="Source Sans Pro"/>
                        </a:rPr>
                        <a:t>()</a:t>
                      </a:r>
                      <a:endParaRPr lang="en-US" dirty="0">
                        <a:effectLst/>
                        <a:latin typeface="Source Sans Pro"/>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US" sz="1400" b="0" i="0" u="none" strike="noStrike" dirty="0">
                          <a:solidFill>
                            <a:srgbClr val="000000"/>
                          </a:solidFill>
                          <a:effectLst/>
                          <a:latin typeface="Source Sans Pro"/>
                        </a:rPr>
                        <a:t>Remove the last element (highest index)</a:t>
                      </a:r>
                      <a:endParaRPr lang="en-US" dirty="0">
                        <a:effectLst/>
                        <a:latin typeface="Source Sans Pro"/>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3950624167"/>
                  </a:ext>
                </a:extLst>
              </a:tr>
            </a:tbl>
          </a:graphicData>
        </a:graphic>
      </p:graphicFrame>
    </p:spTree>
    <p:extLst>
      <p:ext uri="{BB962C8B-B14F-4D97-AF65-F5344CB8AC3E}">
        <p14:creationId xmlns:p14="http://schemas.microsoft.com/office/powerpoint/2010/main" val="79800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CEEC0-3905-D556-2D05-1F9138B776DD}"/>
              </a:ext>
            </a:extLst>
          </p:cNvPr>
          <p:cNvSpPr>
            <a:spLocks noGrp="1"/>
          </p:cNvSpPr>
          <p:nvPr>
            <p:ph type="title"/>
          </p:nvPr>
        </p:nvSpPr>
        <p:spPr/>
        <p:txBody>
          <a:bodyPr/>
          <a:lstStyle/>
          <a:p>
            <a:r>
              <a:rPr lang="en-US" dirty="0"/>
              <a:t>Push Back Or Insert Operation</a:t>
            </a:r>
          </a:p>
        </p:txBody>
      </p:sp>
      <p:sp>
        <p:nvSpPr>
          <p:cNvPr id="3" name="Content Placeholder 2">
            <a:extLst>
              <a:ext uri="{FF2B5EF4-FFF2-40B4-BE49-F238E27FC236}">
                <a16:creationId xmlns:a16="http://schemas.microsoft.com/office/drawing/2014/main" id="{B966328F-F509-1F11-929B-20CA731846D2}"/>
              </a:ext>
            </a:extLst>
          </p:cNvPr>
          <p:cNvSpPr>
            <a:spLocks noGrp="1"/>
          </p:cNvSpPr>
          <p:nvPr>
            <p:ph idx="1"/>
          </p:nvPr>
        </p:nvSpPr>
        <p:spPr/>
        <p:txBody>
          <a:bodyPr vert="horz" lIns="91440" tIns="45720" rIns="91440" bIns="45720" rtlCol="0" anchor="t">
            <a:normAutofit/>
          </a:bodyPr>
          <a:lstStyle/>
          <a:p>
            <a:pPr marL="0" indent="0">
              <a:buNone/>
            </a:pPr>
            <a:r>
              <a:rPr lang="en-US" err="1">
                <a:solidFill>
                  <a:srgbClr val="00B050"/>
                </a:solidFill>
              </a:rPr>
              <a:t>Insert_Element</a:t>
            </a:r>
            <a:r>
              <a:rPr lang="en-US" dirty="0">
                <a:solidFill>
                  <a:srgbClr val="00B050"/>
                </a:solidFill>
              </a:rPr>
              <a:t>(value):</a:t>
            </a:r>
          </a:p>
          <a:p>
            <a:pPr marL="0" indent="0">
              <a:buNone/>
            </a:pPr>
            <a:r>
              <a:rPr lang="en-US" dirty="0">
                <a:solidFill>
                  <a:schemeClr val="accent5"/>
                </a:solidFill>
              </a:rPr>
              <a:t>     If(size&lt;Capacity):</a:t>
            </a:r>
          </a:p>
          <a:p>
            <a:pPr marL="457200" lvl="1" indent="0">
              <a:buNone/>
            </a:pPr>
            <a:r>
              <a:rPr lang="en-US" dirty="0">
                <a:solidFill>
                  <a:schemeClr val="accent5"/>
                </a:solidFill>
              </a:rPr>
              <a:t>    </a:t>
            </a:r>
            <a:r>
              <a:rPr lang="en-US" dirty="0" err="1">
                <a:solidFill>
                  <a:schemeClr val="accent5"/>
                </a:solidFill>
              </a:rPr>
              <a:t>Arr</a:t>
            </a:r>
            <a:r>
              <a:rPr lang="en-US" dirty="0">
                <a:solidFill>
                  <a:schemeClr val="accent5"/>
                </a:solidFill>
              </a:rPr>
              <a:t>[size]=value</a:t>
            </a:r>
          </a:p>
          <a:p>
            <a:pPr marL="0" indent="0">
              <a:buNone/>
            </a:pPr>
            <a:r>
              <a:rPr lang="en-US" dirty="0">
                <a:solidFill>
                  <a:schemeClr val="accent5"/>
                </a:solidFill>
              </a:rPr>
              <a:t>    Else:</a:t>
            </a:r>
          </a:p>
          <a:p>
            <a:pPr marL="457200" lvl="1" indent="0">
              <a:buNone/>
            </a:pPr>
            <a:r>
              <a:rPr lang="en-US" dirty="0">
                <a:solidFill>
                  <a:schemeClr val="accent5"/>
                </a:solidFill>
              </a:rPr>
              <a:t>    </a:t>
            </a:r>
            <a:r>
              <a:rPr lang="en-US" dirty="0" err="1">
                <a:solidFill>
                  <a:schemeClr val="accent5"/>
                </a:solidFill>
              </a:rPr>
              <a:t>Resize_Array</a:t>
            </a:r>
            <a:r>
              <a:rPr lang="en-US" dirty="0">
                <a:solidFill>
                  <a:schemeClr val="accent5"/>
                </a:solidFill>
              </a:rPr>
              <a:t>()//A Function To Increase The Capacity  of Array</a:t>
            </a:r>
          </a:p>
          <a:p>
            <a:pPr marL="457200" lvl="1" indent="0">
              <a:buNone/>
            </a:pPr>
            <a:r>
              <a:rPr lang="en-US" dirty="0">
                <a:solidFill>
                  <a:schemeClr val="accent5"/>
                </a:solidFill>
              </a:rPr>
              <a:t>    </a:t>
            </a:r>
            <a:r>
              <a:rPr lang="en-US" err="1">
                <a:solidFill>
                  <a:schemeClr val="accent5"/>
                </a:solidFill>
              </a:rPr>
              <a:t>Arr</a:t>
            </a:r>
            <a:r>
              <a:rPr lang="en-US" dirty="0">
                <a:solidFill>
                  <a:schemeClr val="accent5"/>
                </a:solidFill>
              </a:rPr>
              <a:t>[size]=value</a:t>
            </a:r>
          </a:p>
        </p:txBody>
      </p:sp>
    </p:spTree>
    <p:extLst>
      <p:ext uri="{BB962C8B-B14F-4D97-AF65-F5344CB8AC3E}">
        <p14:creationId xmlns:p14="http://schemas.microsoft.com/office/powerpoint/2010/main" val="408606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65FC2-528E-2C4C-7628-4ADDC2FE6CF9}"/>
              </a:ext>
            </a:extLst>
          </p:cNvPr>
          <p:cNvSpPr>
            <a:spLocks noGrp="1"/>
          </p:cNvSpPr>
          <p:nvPr>
            <p:ph type="title"/>
          </p:nvPr>
        </p:nvSpPr>
        <p:spPr/>
        <p:txBody>
          <a:bodyPr/>
          <a:lstStyle/>
          <a:p>
            <a:r>
              <a:rPr lang="en-US" dirty="0"/>
              <a:t>Resizing Strategy</a:t>
            </a:r>
          </a:p>
        </p:txBody>
      </p:sp>
      <p:sp>
        <p:nvSpPr>
          <p:cNvPr id="3" name="Content Placeholder 2">
            <a:extLst>
              <a:ext uri="{FF2B5EF4-FFF2-40B4-BE49-F238E27FC236}">
                <a16:creationId xmlns:a16="http://schemas.microsoft.com/office/drawing/2014/main" id="{56C4EA6F-213D-BDE0-0AC6-61249A12ED42}"/>
              </a:ext>
            </a:extLst>
          </p:cNvPr>
          <p:cNvSpPr>
            <a:spLocks noGrp="1"/>
          </p:cNvSpPr>
          <p:nvPr>
            <p:ph idx="1"/>
          </p:nvPr>
        </p:nvSpPr>
        <p:spPr/>
        <p:txBody>
          <a:bodyPr vert="horz" lIns="91440" tIns="45720" rIns="91440" bIns="45720" rtlCol="0" anchor="t">
            <a:normAutofit/>
          </a:bodyPr>
          <a:lstStyle/>
          <a:p>
            <a:r>
              <a:rPr lang="en-US" dirty="0"/>
              <a:t>Initially Let's Assume We Start with A Array of Capacity</a:t>
            </a:r>
          </a:p>
          <a:p>
            <a:r>
              <a:rPr lang="en-US" dirty="0"/>
              <a:t>When(Size==Capacity) </a:t>
            </a:r>
            <a:r>
              <a:rPr lang="en-US" dirty="0" err="1"/>
              <a:t>i.e</a:t>
            </a:r>
            <a:r>
              <a:rPr lang="en-US" dirty="0"/>
              <a:t> When Array Is Full</a:t>
            </a:r>
          </a:p>
          <a:p>
            <a:r>
              <a:rPr lang="en-US" dirty="0"/>
              <a:t>We Create a New Array with Capacity Twice the Previous One</a:t>
            </a:r>
          </a:p>
          <a:p>
            <a:r>
              <a:rPr lang="en-US" dirty="0"/>
              <a:t>Capacity=Capacity*2</a:t>
            </a:r>
          </a:p>
        </p:txBody>
      </p:sp>
    </p:spTree>
    <p:extLst>
      <p:ext uri="{BB962C8B-B14F-4D97-AF65-F5344CB8AC3E}">
        <p14:creationId xmlns:p14="http://schemas.microsoft.com/office/powerpoint/2010/main" val="3225876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4DB1E-9422-0A6E-FD63-8A1A1187328A}"/>
              </a:ext>
            </a:extLst>
          </p:cNvPr>
          <p:cNvSpPr>
            <a:spLocks noGrp="1"/>
          </p:cNvSpPr>
          <p:nvPr>
            <p:ph type="title"/>
          </p:nvPr>
        </p:nvSpPr>
        <p:spPr/>
        <p:txBody>
          <a:bodyPr/>
          <a:lstStyle/>
          <a:p>
            <a:r>
              <a:rPr lang="en-US" dirty="0"/>
              <a:t>Time Complexity Of Resizing Array</a:t>
            </a:r>
          </a:p>
        </p:txBody>
      </p:sp>
      <p:sp>
        <p:nvSpPr>
          <p:cNvPr id="3" name="Content Placeholder 2">
            <a:extLst>
              <a:ext uri="{FF2B5EF4-FFF2-40B4-BE49-F238E27FC236}">
                <a16:creationId xmlns:a16="http://schemas.microsoft.com/office/drawing/2014/main" id="{4BF75573-485C-4873-141B-8D257F4F6E25}"/>
              </a:ext>
            </a:extLst>
          </p:cNvPr>
          <p:cNvSpPr>
            <a:spLocks noGrp="1"/>
          </p:cNvSpPr>
          <p:nvPr>
            <p:ph idx="1"/>
          </p:nvPr>
        </p:nvSpPr>
        <p:spPr/>
        <p:txBody>
          <a:bodyPr vert="horz" lIns="91440" tIns="45720" rIns="91440" bIns="45720" rtlCol="0" anchor="t">
            <a:normAutofit/>
          </a:bodyPr>
          <a:lstStyle/>
          <a:p>
            <a:r>
              <a:rPr lang="en-US" dirty="0"/>
              <a:t>We Need to Create a New Array of Capacity*2—O(1)</a:t>
            </a:r>
          </a:p>
          <a:p>
            <a:r>
              <a:rPr lang="en-US"/>
              <a:t>Copy The Elements from the Old Array to New array---- O(n)</a:t>
            </a:r>
          </a:p>
          <a:p>
            <a:endParaRPr lang="en-US" dirty="0"/>
          </a:p>
          <a:p>
            <a:r>
              <a:rPr lang="en-US" dirty="0"/>
              <a:t>Total Time Complexity is O(n)</a:t>
            </a:r>
          </a:p>
        </p:txBody>
      </p:sp>
    </p:spTree>
    <p:extLst>
      <p:ext uri="{BB962C8B-B14F-4D97-AF65-F5344CB8AC3E}">
        <p14:creationId xmlns:p14="http://schemas.microsoft.com/office/powerpoint/2010/main" val="28579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question mark and a question mark&#10;&#10;Description automatically generated">
            <a:extLst>
              <a:ext uri="{FF2B5EF4-FFF2-40B4-BE49-F238E27FC236}">
                <a16:creationId xmlns:a16="http://schemas.microsoft.com/office/drawing/2014/main" id="{66EDD6C9-1E0A-2366-F8F7-3975998A0AC0}"/>
              </a:ext>
            </a:extLst>
          </p:cNvPr>
          <p:cNvPicPr>
            <a:picLocks noGrp="1" noChangeAspect="1"/>
          </p:cNvPicPr>
          <p:nvPr>
            <p:ph idx="1"/>
          </p:nvPr>
        </p:nvPicPr>
        <p:blipFill>
          <a:blip r:embed="rId2"/>
          <a:stretch>
            <a:fillRect/>
          </a:stretch>
        </p:blipFill>
        <p:spPr>
          <a:xfrm>
            <a:off x="3097445" y="789436"/>
            <a:ext cx="885825" cy="790575"/>
          </a:xfrm>
        </p:spPr>
      </p:pic>
      <p:pic>
        <p:nvPicPr>
          <p:cNvPr id="5" name="Picture 4" descr="A white rectangular object with a question mark&#10;&#10;Description automatically generated">
            <a:extLst>
              <a:ext uri="{FF2B5EF4-FFF2-40B4-BE49-F238E27FC236}">
                <a16:creationId xmlns:a16="http://schemas.microsoft.com/office/drawing/2014/main" id="{C8CFB0DF-95D1-B65A-FE41-A3918DAB4A17}"/>
              </a:ext>
            </a:extLst>
          </p:cNvPr>
          <p:cNvPicPr>
            <a:picLocks noChangeAspect="1"/>
          </p:cNvPicPr>
          <p:nvPr/>
        </p:nvPicPr>
        <p:blipFill>
          <a:blip r:embed="rId3"/>
          <a:stretch>
            <a:fillRect/>
          </a:stretch>
        </p:blipFill>
        <p:spPr>
          <a:xfrm>
            <a:off x="3210521" y="1576248"/>
            <a:ext cx="1200150" cy="676275"/>
          </a:xfrm>
          <a:prstGeom prst="rect">
            <a:avLst/>
          </a:prstGeom>
        </p:spPr>
      </p:pic>
      <p:pic>
        <p:nvPicPr>
          <p:cNvPr id="6" name="Picture 5" descr="A white rectangular object with a question mark&#10;&#10;Description automatically generated">
            <a:extLst>
              <a:ext uri="{FF2B5EF4-FFF2-40B4-BE49-F238E27FC236}">
                <a16:creationId xmlns:a16="http://schemas.microsoft.com/office/drawing/2014/main" id="{F3026C49-894A-C390-B542-C548715D5F6E}"/>
              </a:ext>
            </a:extLst>
          </p:cNvPr>
          <p:cNvPicPr>
            <a:picLocks noChangeAspect="1"/>
          </p:cNvPicPr>
          <p:nvPr/>
        </p:nvPicPr>
        <p:blipFill>
          <a:blip r:embed="rId4"/>
          <a:stretch>
            <a:fillRect/>
          </a:stretch>
        </p:blipFill>
        <p:spPr>
          <a:xfrm>
            <a:off x="3208217" y="2289087"/>
            <a:ext cx="2276475" cy="676275"/>
          </a:xfrm>
          <a:prstGeom prst="rect">
            <a:avLst/>
          </a:prstGeom>
        </p:spPr>
      </p:pic>
      <p:pic>
        <p:nvPicPr>
          <p:cNvPr id="7" name="Picture 6" descr="A question mark and a question mark&#10;&#10;Description automatically generated">
            <a:extLst>
              <a:ext uri="{FF2B5EF4-FFF2-40B4-BE49-F238E27FC236}">
                <a16:creationId xmlns:a16="http://schemas.microsoft.com/office/drawing/2014/main" id="{613BAF53-E168-11F0-9595-D42CCF87A295}"/>
              </a:ext>
            </a:extLst>
          </p:cNvPr>
          <p:cNvPicPr>
            <a:picLocks noChangeAspect="1"/>
          </p:cNvPicPr>
          <p:nvPr/>
        </p:nvPicPr>
        <p:blipFill>
          <a:blip r:embed="rId5"/>
          <a:stretch>
            <a:fillRect/>
          </a:stretch>
        </p:blipFill>
        <p:spPr>
          <a:xfrm>
            <a:off x="3208063" y="3192732"/>
            <a:ext cx="4400550" cy="619125"/>
          </a:xfrm>
          <a:prstGeom prst="rect">
            <a:avLst/>
          </a:prstGeom>
        </p:spPr>
      </p:pic>
      <p:pic>
        <p:nvPicPr>
          <p:cNvPr id="8" name="Picture 7" descr="A white rectangular object with black numbers&#10;&#10;Description automatically generated">
            <a:extLst>
              <a:ext uri="{FF2B5EF4-FFF2-40B4-BE49-F238E27FC236}">
                <a16:creationId xmlns:a16="http://schemas.microsoft.com/office/drawing/2014/main" id="{5BFA00C7-2A39-8CED-266E-4673635028B1}"/>
              </a:ext>
            </a:extLst>
          </p:cNvPr>
          <p:cNvPicPr>
            <a:picLocks noChangeAspect="1"/>
          </p:cNvPicPr>
          <p:nvPr/>
        </p:nvPicPr>
        <p:blipFill>
          <a:blip r:embed="rId6"/>
          <a:stretch>
            <a:fillRect/>
          </a:stretch>
        </p:blipFill>
        <p:spPr>
          <a:xfrm>
            <a:off x="5345965" y="4234491"/>
            <a:ext cx="2228850" cy="590550"/>
          </a:xfrm>
          <a:prstGeom prst="rect">
            <a:avLst/>
          </a:prstGeom>
        </p:spPr>
      </p:pic>
      <p:pic>
        <p:nvPicPr>
          <p:cNvPr id="9" name="Picture 8" descr="A white rectangular object with black numbers&#10;&#10;Description automatically generated">
            <a:extLst>
              <a:ext uri="{FF2B5EF4-FFF2-40B4-BE49-F238E27FC236}">
                <a16:creationId xmlns:a16="http://schemas.microsoft.com/office/drawing/2014/main" id="{E2E91B9A-BCEC-F6A4-4786-81CE797078AD}"/>
              </a:ext>
            </a:extLst>
          </p:cNvPr>
          <p:cNvPicPr>
            <a:picLocks noChangeAspect="1"/>
          </p:cNvPicPr>
          <p:nvPr/>
        </p:nvPicPr>
        <p:blipFill>
          <a:blip r:embed="rId6"/>
          <a:stretch>
            <a:fillRect/>
          </a:stretch>
        </p:blipFill>
        <p:spPr>
          <a:xfrm>
            <a:off x="3212365" y="4234491"/>
            <a:ext cx="2228850" cy="590550"/>
          </a:xfrm>
          <a:prstGeom prst="rect">
            <a:avLst/>
          </a:prstGeom>
        </p:spPr>
      </p:pic>
      <p:pic>
        <p:nvPicPr>
          <p:cNvPr id="10" name="Picture 9" descr="A question mark and a question mark&#10;&#10;Description automatically generated">
            <a:extLst>
              <a:ext uri="{FF2B5EF4-FFF2-40B4-BE49-F238E27FC236}">
                <a16:creationId xmlns:a16="http://schemas.microsoft.com/office/drawing/2014/main" id="{6825DD78-FAA3-CC87-415C-E9E39F697330}"/>
              </a:ext>
            </a:extLst>
          </p:cNvPr>
          <p:cNvPicPr>
            <a:picLocks noChangeAspect="1"/>
          </p:cNvPicPr>
          <p:nvPr/>
        </p:nvPicPr>
        <p:blipFill>
          <a:blip r:embed="rId7"/>
          <a:stretch>
            <a:fillRect/>
          </a:stretch>
        </p:blipFill>
        <p:spPr>
          <a:xfrm>
            <a:off x="7523657" y="4244016"/>
            <a:ext cx="2219325" cy="571500"/>
          </a:xfrm>
          <a:prstGeom prst="rect">
            <a:avLst/>
          </a:prstGeom>
        </p:spPr>
      </p:pic>
      <p:pic>
        <p:nvPicPr>
          <p:cNvPr id="11" name="Picture 10" descr="A question mark and a question mark&#10;&#10;Description automatically generated">
            <a:extLst>
              <a:ext uri="{FF2B5EF4-FFF2-40B4-BE49-F238E27FC236}">
                <a16:creationId xmlns:a16="http://schemas.microsoft.com/office/drawing/2014/main" id="{B37F607C-65D6-1D8E-236C-90A85DA41DEB}"/>
              </a:ext>
            </a:extLst>
          </p:cNvPr>
          <p:cNvPicPr>
            <a:picLocks noChangeAspect="1"/>
          </p:cNvPicPr>
          <p:nvPr/>
        </p:nvPicPr>
        <p:blipFill>
          <a:blip r:embed="rId7"/>
          <a:stretch>
            <a:fillRect/>
          </a:stretch>
        </p:blipFill>
        <p:spPr>
          <a:xfrm>
            <a:off x="9686754" y="4244016"/>
            <a:ext cx="2219325" cy="571500"/>
          </a:xfrm>
          <a:prstGeom prst="rect">
            <a:avLst/>
          </a:prstGeom>
        </p:spPr>
      </p:pic>
      <p:sp>
        <p:nvSpPr>
          <p:cNvPr id="12" name="TextBox 11">
            <a:extLst>
              <a:ext uri="{FF2B5EF4-FFF2-40B4-BE49-F238E27FC236}">
                <a16:creationId xmlns:a16="http://schemas.microsoft.com/office/drawing/2014/main" id="{27A9805D-F7ED-34AE-D2A3-0627D3B9B2F9}"/>
              </a:ext>
            </a:extLst>
          </p:cNvPr>
          <p:cNvSpPr txBox="1"/>
          <p:nvPr/>
        </p:nvSpPr>
        <p:spPr>
          <a:xfrm>
            <a:off x="316143" y="1712943"/>
            <a:ext cx="27901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Resize After 1 Insert</a:t>
            </a:r>
          </a:p>
        </p:txBody>
      </p:sp>
      <p:sp>
        <p:nvSpPr>
          <p:cNvPr id="14" name="TextBox 13">
            <a:extLst>
              <a:ext uri="{FF2B5EF4-FFF2-40B4-BE49-F238E27FC236}">
                <a16:creationId xmlns:a16="http://schemas.microsoft.com/office/drawing/2014/main" id="{A9DEE90F-ADC6-EB3C-E3F8-78035B0DE186}"/>
              </a:ext>
            </a:extLst>
          </p:cNvPr>
          <p:cNvSpPr txBox="1"/>
          <p:nvPr/>
        </p:nvSpPr>
        <p:spPr>
          <a:xfrm>
            <a:off x="304512" y="2442266"/>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Resize After 2 Inserts</a:t>
            </a:r>
          </a:p>
        </p:txBody>
      </p:sp>
      <p:sp>
        <p:nvSpPr>
          <p:cNvPr id="15" name="TextBox 14">
            <a:extLst>
              <a:ext uri="{FF2B5EF4-FFF2-40B4-BE49-F238E27FC236}">
                <a16:creationId xmlns:a16="http://schemas.microsoft.com/office/drawing/2014/main" id="{3BBE46DC-2B35-4A4F-CF3B-DF105F55F9CF}"/>
              </a:ext>
            </a:extLst>
          </p:cNvPr>
          <p:cNvSpPr txBox="1"/>
          <p:nvPr/>
        </p:nvSpPr>
        <p:spPr>
          <a:xfrm>
            <a:off x="318366" y="331972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Resize After 4 Inserts</a:t>
            </a:r>
          </a:p>
        </p:txBody>
      </p:sp>
      <p:sp>
        <p:nvSpPr>
          <p:cNvPr id="16" name="TextBox 15">
            <a:extLst>
              <a:ext uri="{FF2B5EF4-FFF2-40B4-BE49-F238E27FC236}">
                <a16:creationId xmlns:a16="http://schemas.microsoft.com/office/drawing/2014/main" id="{DAD628EF-D72C-0B00-B290-7C8341C2A243}"/>
              </a:ext>
            </a:extLst>
          </p:cNvPr>
          <p:cNvSpPr txBox="1"/>
          <p:nvPr/>
        </p:nvSpPr>
        <p:spPr>
          <a:xfrm>
            <a:off x="304512" y="4395757"/>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Resize After 8 Inserts</a:t>
            </a:r>
          </a:p>
        </p:txBody>
      </p:sp>
      <p:sp>
        <p:nvSpPr>
          <p:cNvPr id="17" name="TextBox 16">
            <a:extLst>
              <a:ext uri="{FF2B5EF4-FFF2-40B4-BE49-F238E27FC236}">
                <a16:creationId xmlns:a16="http://schemas.microsoft.com/office/drawing/2014/main" id="{C5FDB7C1-76FD-BF45-07A2-CCD4828A4D6F}"/>
              </a:ext>
            </a:extLst>
          </p:cNvPr>
          <p:cNvSpPr txBox="1"/>
          <p:nvPr/>
        </p:nvSpPr>
        <p:spPr>
          <a:xfrm>
            <a:off x="341456" y="5208556"/>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Resize After 16 Inserts</a:t>
            </a:r>
          </a:p>
        </p:txBody>
      </p:sp>
      <p:sp>
        <p:nvSpPr>
          <p:cNvPr id="18" name="TextBox 17">
            <a:extLst>
              <a:ext uri="{FF2B5EF4-FFF2-40B4-BE49-F238E27FC236}">
                <a16:creationId xmlns:a16="http://schemas.microsoft.com/office/drawing/2014/main" id="{370B6DE5-BE47-D02D-EDF4-92F6F373979B}"/>
              </a:ext>
            </a:extLst>
          </p:cNvPr>
          <p:cNvSpPr txBox="1"/>
          <p:nvPr/>
        </p:nvSpPr>
        <p:spPr>
          <a:xfrm>
            <a:off x="304511" y="5818156"/>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Resize After 32 Inserts</a:t>
            </a:r>
          </a:p>
        </p:txBody>
      </p:sp>
      <p:sp>
        <p:nvSpPr>
          <p:cNvPr id="20" name="TextBox 19">
            <a:extLst>
              <a:ext uri="{FF2B5EF4-FFF2-40B4-BE49-F238E27FC236}">
                <a16:creationId xmlns:a16="http://schemas.microsoft.com/office/drawing/2014/main" id="{7B17F8C1-505B-B183-5263-425BDD56938E}"/>
              </a:ext>
            </a:extLst>
          </p:cNvPr>
          <p:cNvSpPr txBox="1"/>
          <p:nvPr/>
        </p:nvSpPr>
        <p:spPr>
          <a:xfrm flipH="1">
            <a:off x="3103418" y="5814291"/>
            <a:ext cx="44103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dirty="0">
                <a:solidFill>
                  <a:schemeClr val="dk2"/>
                </a:solidFill>
                <a:latin typeface="Source Sans Pro"/>
                <a:ea typeface="Source Sans Pro"/>
              </a:rPr>
              <a:t>So 1, 2, 4, 8, 16, 32, 64, … 2^n</a:t>
            </a:r>
          </a:p>
        </p:txBody>
      </p:sp>
    </p:spTree>
    <p:extLst>
      <p:ext uri="{BB962C8B-B14F-4D97-AF65-F5344CB8AC3E}">
        <p14:creationId xmlns:p14="http://schemas.microsoft.com/office/powerpoint/2010/main" val="1808292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28</Slides>
  <Notes>12</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Dynamic Arrays/Vector ADT</vt:lpstr>
      <vt:lpstr>Recall Disadvantages With Array</vt:lpstr>
      <vt:lpstr>Growing In Static Array</vt:lpstr>
      <vt:lpstr>Dynamic Array/Vector</vt:lpstr>
      <vt:lpstr>Vector Operations</vt:lpstr>
      <vt:lpstr>Push Back Or Insert Operation</vt:lpstr>
      <vt:lpstr>Resizing Strategy</vt:lpstr>
      <vt:lpstr>Time Complexity Of Resizing Array</vt:lpstr>
      <vt:lpstr>PowerPoint Presentation</vt:lpstr>
      <vt:lpstr>Example: PushBack</vt:lpstr>
      <vt:lpstr>Example: PushBack</vt:lpstr>
      <vt:lpstr>Example: PushBack</vt:lpstr>
      <vt:lpstr>Example: PushBack</vt:lpstr>
      <vt:lpstr>Example: PushBack</vt:lpstr>
      <vt:lpstr>Example: PushBack</vt:lpstr>
      <vt:lpstr>Example: PushBack</vt:lpstr>
      <vt:lpstr>Example: PushBack</vt:lpstr>
      <vt:lpstr>Example: PushBack</vt:lpstr>
      <vt:lpstr>Example: PushBack</vt:lpstr>
      <vt:lpstr>Example: PushBack</vt:lpstr>
      <vt:lpstr>Example: PushBack</vt:lpstr>
      <vt:lpstr>Worst Case Time Complexity??</vt:lpstr>
      <vt:lpstr>Amortized Time Complexity</vt:lpstr>
      <vt:lpstr>PowerPoint Presentation</vt:lpstr>
      <vt:lpstr> Analogy: Buying Soda </vt:lpstr>
      <vt:lpstr>Relating it To Inserting Element</vt:lpstr>
      <vt:lpstr>PowerPoint Presentation</vt:lpstr>
      <vt:lpstr>PushBack Amortized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350</cp:revision>
  <dcterms:created xsi:type="dcterms:W3CDTF">2024-02-03T22:19:05Z</dcterms:created>
  <dcterms:modified xsi:type="dcterms:W3CDTF">2024-02-09T06:20:25Z</dcterms:modified>
</cp:coreProperties>
</file>