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59" r:id="rId2"/>
  </p:sldMasterIdLst>
  <p:notesMasterIdLst>
    <p:notesMasterId r:id="rId23"/>
  </p:notesMasterIdLst>
  <p:sldIdLst>
    <p:sldId id="256" r:id="rId3"/>
    <p:sldId id="257" r:id="rId4"/>
    <p:sldId id="291" r:id="rId5"/>
    <p:sldId id="271" r:id="rId6"/>
    <p:sldId id="272" r:id="rId7"/>
    <p:sldId id="273" r:id="rId8"/>
    <p:sldId id="274" r:id="rId9"/>
    <p:sldId id="289" r:id="rId10"/>
    <p:sldId id="277" r:id="rId11"/>
    <p:sldId id="278" r:id="rId12"/>
    <p:sldId id="279" r:id="rId13"/>
    <p:sldId id="280" r:id="rId14"/>
    <p:sldId id="290" r:id="rId15"/>
    <p:sldId id="282" r:id="rId16"/>
    <p:sldId id="283" r:id="rId17"/>
    <p:sldId id="284" r:id="rId18"/>
    <p:sldId id="285" r:id="rId19"/>
    <p:sldId id="286" r:id="rId20"/>
    <p:sldId id="287"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0B2493-A29E-9618-92B6-C4FF221342ED}" v="77" dt="2024-01-28T00:09:47.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60A79-D393-4622-95E3-2C3E529B26E1}" type="datetimeFigureOut">
              <a:t>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7F73A-2033-4864-8E84-6C586E589B5D}" type="slidenum">
              <a:t>‹#›</a:t>
            </a:fld>
            <a:endParaRPr lang="en-US"/>
          </a:p>
        </p:txBody>
      </p:sp>
    </p:spTree>
    <p:extLst>
      <p:ext uri="{BB962C8B-B14F-4D97-AF65-F5344CB8AC3E}">
        <p14:creationId xmlns:p14="http://schemas.microsoft.com/office/powerpoint/2010/main" val="2127282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eb12f10e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eb12f10e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b12f10eb0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b12f10eb0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eb12f10eb0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eb12f10eb0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eb12f10eb0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eb12f10eb0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b12f10eb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b12f10eb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eb12f10eb0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eb12f10eb0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b12f10eb0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eb12f10eb0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b12f10eb0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b12f10eb0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b12f10eb0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eb12f10eb0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b12f10eb0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b12f10eb0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b12f10eb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eb12f10eb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eb12f10eb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eb12f10eb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b12f10eb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b12f10eb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eb12f10eb0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eb12f10eb0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b12f10eb0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eb12f10eb0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5634800" y="3911400"/>
            <a:ext cx="922400" cy="5180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 name="Google Shape;11;p2"/>
          <p:cNvSpPr/>
          <p:nvPr/>
        </p:nvSpPr>
        <p:spPr>
          <a:xfrm>
            <a:off x="-33" y="0"/>
            <a:ext cx="12192000" cy="4165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 name="Google Shape;12;p2"/>
          <p:cNvSpPr txBox="1">
            <a:spLocks noGrp="1"/>
          </p:cNvSpPr>
          <p:nvPr>
            <p:ph type="ctrTitle"/>
          </p:nvPr>
        </p:nvSpPr>
        <p:spPr>
          <a:xfrm>
            <a:off x="548233" y="859067"/>
            <a:ext cx="11043200" cy="2812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8000">
                <a:solidFill>
                  <a:schemeClr val="lt1"/>
                </a:solidFill>
              </a:defRPr>
            </a:lvl1pPr>
            <a:lvl2pPr lvl="1" algn="ctr">
              <a:spcBef>
                <a:spcPts val="0"/>
              </a:spcBef>
              <a:spcAft>
                <a:spcPts val="0"/>
              </a:spcAft>
              <a:buClr>
                <a:schemeClr val="lt1"/>
              </a:buClr>
              <a:buSzPts val="6000"/>
              <a:buNone/>
              <a:defRPr sz="8000">
                <a:solidFill>
                  <a:schemeClr val="lt1"/>
                </a:solidFill>
              </a:defRPr>
            </a:lvl2pPr>
            <a:lvl3pPr lvl="2" algn="ctr">
              <a:spcBef>
                <a:spcPts val="0"/>
              </a:spcBef>
              <a:spcAft>
                <a:spcPts val="0"/>
              </a:spcAft>
              <a:buClr>
                <a:schemeClr val="lt1"/>
              </a:buClr>
              <a:buSzPts val="6000"/>
              <a:buNone/>
              <a:defRPr sz="8000">
                <a:solidFill>
                  <a:schemeClr val="lt1"/>
                </a:solidFill>
              </a:defRPr>
            </a:lvl3pPr>
            <a:lvl4pPr lvl="3" algn="ctr">
              <a:spcBef>
                <a:spcPts val="0"/>
              </a:spcBef>
              <a:spcAft>
                <a:spcPts val="0"/>
              </a:spcAft>
              <a:buClr>
                <a:schemeClr val="lt1"/>
              </a:buClr>
              <a:buSzPts val="6000"/>
              <a:buNone/>
              <a:defRPr sz="8000">
                <a:solidFill>
                  <a:schemeClr val="lt1"/>
                </a:solidFill>
              </a:defRPr>
            </a:lvl4pPr>
            <a:lvl5pPr lvl="4" algn="ctr">
              <a:spcBef>
                <a:spcPts val="0"/>
              </a:spcBef>
              <a:spcAft>
                <a:spcPts val="0"/>
              </a:spcAft>
              <a:buClr>
                <a:schemeClr val="lt1"/>
              </a:buClr>
              <a:buSzPts val="6000"/>
              <a:buNone/>
              <a:defRPr sz="8000">
                <a:solidFill>
                  <a:schemeClr val="lt1"/>
                </a:solidFill>
              </a:defRPr>
            </a:lvl5pPr>
            <a:lvl6pPr lvl="5" algn="ctr">
              <a:spcBef>
                <a:spcPts val="0"/>
              </a:spcBef>
              <a:spcAft>
                <a:spcPts val="0"/>
              </a:spcAft>
              <a:buClr>
                <a:schemeClr val="lt1"/>
              </a:buClr>
              <a:buSzPts val="6000"/>
              <a:buNone/>
              <a:defRPr sz="8000">
                <a:solidFill>
                  <a:schemeClr val="lt1"/>
                </a:solidFill>
              </a:defRPr>
            </a:lvl6pPr>
            <a:lvl7pPr lvl="6" algn="ctr">
              <a:spcBef>
                <a:spcPts val="0"/>
              </a:spcBef>
              <a:spcAft>
                <a:spcPts val="0"/>
              </a:spcAft>
              <a:buClr>
                <a:schemeClr val="lt1"/>
              </a:buClr>
              <a:buSzPts val="6000"/>
              <a:buNone/>
              <a:defRPr sz="8000">
                <a:solidFill>
                  <a:schemeClr val="lt1"/>
                </a:solidFill>
              </a:defRPr>
            </a:lvl7pPr>
            <a:lvl8pPr lvl="7" algn="ctr">
              <a:spcBef>
                <a:spcPts val="0"/>
              </a:spcBef>
              <a:spcAft>
                <a:spcPts val="0"/>
              </a:spcAft>
              <a:buClr>
                <a:schemeClr val="lt1"/>
              </a:buClr>
              <a:buSzPts val="6000"/>
              <a:buNone/>
              <a:defRPr sz="8000">
                <a:solidFill>
                  <a:schemeClr val="lt1"/>
                </a:solidFill>
              </a:defRPr>
            </a:lvl8pPr>
            <a:lvl9pPr lvl="8" algn="ctr">
              <a:spcBef>
                <a:spcPts val="0"/>
              </a:spcBef>
              <a:spcAft>
                <a:spcPts val="0"/>
              </a:spcAft>
              <a:buClr>
                <a:schemeClr val="lt1"/>
              </a:buClr>
              <a:buSzPts val="6000"/>
              <a:buNone/>
              <a:defRPr sz="8000">
                <a:solidFill>
                  <a:schemeClr val="lt1"/>
                </a:solidFill>
              </a:defRPr>
            </a:lvl9pPr>
          </a:lstStyle>
          <a:p>
            <a:endParaRPr/>
          </a:p>
        </p:txBody>
      </p:sp>
      <p:sp>
        <p:nvSpPr>
          <p:cNvPr id="13" name="Google Shape;13;p2"/>
          <p:cNvSpPr txBox="1">
            <a:spLocks noGrp="1"/>
          </p:cNvSpPr>
          <p:nvPr>
            <p:ph type="subTitle" idx="1"/>
          </p:nvPr>
        </p:nvSpPr>
        <p:spPr>
          <a:xfrm>
            <a:off x="548233" y="4531000"/>
            <a:ext cx="11043200" cy="1680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Oswald"/>
              <a:buNone/>
              <a:defRPr sz="4800">
                <a:latin typeface="Oswald"/>
                <a:ea typeface="Oswald"/>
                <a:cs typeface="Oswald"/>
                <a:sym typeface="Oswald"/>
              </a:defRPr>
            </a:lvl1pPr>
            <a:lvl2pPr lvl="1" algn="ctr">
              <a:lnSpc>
                <a:spcPct val="100000"/>
              </a:lnSpc>
              <a:spcBef>
                <a:spcPts val="0"/>
              </a:spcBef>
              <a:spcAft>
                <a:spcPts val="0"/>
              </a:spcAft>
              <a:buSzPts val="3600"/>
              <a:buFont typeface="Oswald"/>
              <a:buNone/>
              <a:defRPr sz="4800">
                <a:latin typeface="Oswald"/>
                <a:ea typeface="Oswald"/>
                <a:cs typeface="Oswald"/>
                <a:sym typeface="Oswald"/>
              </a:defRPr>
            </a:lvl2pPr>
            <a:lvl3pPr lvl="2" algn="ctr">
              <a:lnSpc>
                <a:spcPct val="100000"/>
              </a:lnSpc>
              <a:spcBef>
                <a:spcPts val="0"/>
              </a:spcBef>
              <a:spcAft>
                <a:spcPts val="0"/>
              </a:spcAft>
              <a:buSzPts val="3600"/>
              <a:buFont typeface="Oswald"/>
              <a:buNone/>
              <a:defRPr sz="4800">
                <a:latin typeface="Oswald"/>
                <a:ea typeface="Oswald"/>
                <a:cs typeface="Oswald"/>
                <a:sym typeface="Oswald"/>
              </a:defRPr>
            </a:lvl3pPr>
            <a:lvl4pPr lvl="3" algn="ctr">
              <a:lnSpc>
                <a:spcPct val="100000"/>
              </a:lnSpc>
              <a:spcBef>
                <a:spcPts val="0"/>
              </a:spcBef>
              <a:spcAft>
                <a:spcPts val="0"/>
              </a:spcAft>
              <a:buSzPts val="3600"/>
              <a:buFont typeface="Oswald"/>
              <a:buNone/>
              <a:defRPr sz="4800">
                <a:latin typeface="Oswald"/>
                <a:ea typeface="Oswald"/>
                <a:cs typeface="Oswald"/>
                <a:sym typeface="Oswald"/>
              </a:defRPr>
            </a:lvl4pPr>
            <a:lvl5pPr lvl="4" algn="ctr">
              <a:lnSpc>
                <a:spcPct val="100000"/>
              </a:lnSpc>
              <a:spcBef>
                <a:spcPts val="0"/>
              </a:spcBef>
              <a:spcAft>
                <a:spcPts val="0"/>
              </a:spcAft>
              <a:buSzPts val="3600"/>
              <a:buFont typeface="Oswald"/>
              <a:buNone/>
              <a:defRPr sz="4800">
                <a:latin typeface="Oswald"/>
                <a:ea typeface="Oswald"/>
                <a:cs typeface="Oswald"/>
                <a:sym typeface="Oswald"/>
              </a:defRPr>
            </a:lvl5pPr>
            <a:lvl6pPr lvl="5" algn="ctr">
              <a:lnSpc>
                <a:spcPct val="100000"/>
              </a:lnSpc>
              <a:spcBef>
                <a:spcPts val="0"/>
              </a:spcBef>
              <a:spcAft>
                <a:spcPts val="0"/>
              </a:spcAft>
              <a:buSzPts val="3600"/>
              <a:buFont typeface="Oswald"/>
              <a:buNone/>
              <a:defRPr sz="4800">
                <a:latin typeface="Oswald"/>
                <a:ea typeface="Oswald"/>
                <a:cs typeface="Oswald"/>
                <a:sym typeface="Oswald"/>
              </a:defRPr>
            </a:lvl6pPr>
            <a:lvl7pPr lvl="6" algn="ctr">
              <a:lnSpc>
                <a:spcPct val="100000"/>
              </a:lnSpc>
              <a:spcBef>
                <a:spcPts val="0"/>
              </a:spcBef>
              <a:spcAft>
                <a:spcPts val="0"/>
              </a:spcAft>
              <a:buSzPts val="3600"/>
              <a:buFont typeface="Oswald"/>
              <a:buNone/>
              <a:defRPr sz="4800">
                <a:latin typeface="Oswald"/>
                <a:ea typeface="Oswald"/>
                <a:cs typeface="Oswald"/>
                <a:sym typeface="Oswald"/>
              </a:defRPr>
            </a:lvl7pPr>
            <a:lvl8pPr lvl="7" algn="ctr">
              <a:lnSpc>
                <a:spcPct val="100000"/>
              </a:lnSpc>
              <a:spcBef>
                <a:spcPts val="0"/>
              </a:spcBef>
              <a:spcAft>
                <a:spcPts val="0"/>
              </a:spcAft>
              <a:buSzPts val="3600"/>
              <a:buFont typeface="Oswald"/>
              <a:buNone/>
              <a:defRPr sz="4800">
                <a:latin typeface="Oswald"/>
                <a:ea typeface="Oswald"/>
                <a:cs typeface="Oswald"/>
                <a:sym typeface="Oswald"/>
              </a:defRPr>
            </a:lvl8pPr>
            <a:lvl9pPr lvl="8" algn="ctr">
              <a:lnSpc>
                <a:spcPct val="100000"/>
              </a:lnSpc>
              <a:spcBef>
                <a:spcPts val="0"/>
              </a:spcBef>
              <a:spcAft>
                <a:spcPts val="0"/>
              </a:spcAft>
              <a:buSzPts val="3600"/>
              <a:buFont typeface="Oswald"/>
              <a:buNone/>
              <a:defRPr sz="48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2089800"/>
            <a:ext cx="12192000" cy="2678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 name="Google Shape;17;p3"/>
          <p:cNvSpPr txBox="1">
            <a:spLocks noGrp="1"/>
          </p:cNvSpPr>
          <p:nvPr>
            <p:ph type="title"/>
          </p:nvPr>
        </p:nvSpPr>
        <p:spPr>
          <a:xfrm>
            <a:off x="574400" y="2519600"/>
            <a:ext cx="11043200" cy="202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4800">
                <a:solidFill>
                  <a:schemeClr val="lt1"/>
                </a:solidFill>
              </a:defRPr>
            </a:lvl1pPr>
            <a:lvl2pPr lvl="1" algn="ctr">
              <a:spcBef>
                <a:spcPts val="0"/>
              </a:spcBef>
              <a:spcAft>
                <a:spcPts val="0"/>
              </a:spcAft>
              <a:buClr>
                <a:schemeClr val="lt1"/>
              </a:buClr>
              <a:buSzPts val="3600"/>
              <a:buNone/>
              <a:defRPr sz="4800">
                <a:solidFill>
                  <a:schemeClr val="lt1"/>
                </a:solidFill>
              </a:defRPr>
            </a:lvl2pPr>
            <a:lvl3pPr lvl="2" algn="ctr">
              <a:spcBef>
                <a:spcPts val="0"/>
              </a:spcBef>
              <a:spcAft>
                <a:spcPts val="0"/>
              </a:spcAft>
              <a:buClr>
                <a:schemeClr val="lt1"/>
              </a:buClr>
              <a:buSzPts val="3600"/>
              <a:buNone/>
              <a:defRPr sz="4800">
                <a:solidFill>
                  <a:schemeClr val="lt1"/>
                </a:solidFill>
              </a:defRPr>
            </a:lvl3pPr>
            <a:lvl4pPr lvl="3" algn="ctr">
              <a:spcBef>
                <a:spcPts val="0"/>
              </a:spcBef>
              <a:spcAft>
                <a:spcPts val="0"/>
              </a:spcAft>
              <a:buClr>
                <a:schemeClr val="lt1"/>
              </a:buClr>
              <a:buSzPts val="3600"/>
              <a:buNone/>
              <a:defRPr sz="4800">
                <a:solidFill>
                  <a:schemeClr val="lt1"/>
                </a:solidFill>
              </a:defRPr>
            </a:lvl4pPr>
            <a:lvl5pPr lvl="4" algn="ctr">
              <a:spcBef>
                <a:spcPts val="0"/>
              </a:spcBef>
              <a:spcAft>
                <a:spcPts val="0"/>
              </a:spcAft>
              <a:buClr>
                <a:schemeClr val="lt1"/>
              </a:buClr>
              <a:buSzPts val="3600"/>
              <a:buNone/>
              <a:defRPr sz="4800">
                <a:solidFill>
                  <a:schemeClr val="lt1"/>
                </a:solidFill>
              </a:defRPr>
            </a:lvl5pPr>
            <a:lvl6pPr lvl="5" algn="ctr">
              <a:spcBef>
                <a:spcPts val="0"/>
              </a:spcBef>
              <a:spcAft>
                <a:spcPts val="0"/>
              </a:spcAft>
              <a:buClr>
                <a:schemeClr val="lt1"/>
              </a:buClr>
              <a:buSzPts val="3600"/>
              <a:buNone/>
              <a:defRPr sz="4800">
                <a:solidFill>
                  <a:schemeClr val="lt1"/>
                </a:solidFill>
              </a:defRPr>
            </a:lvl6pPr>
            <a:lvl7pPr lvl="6" algn="ctr">
              <a:spcBef>
                <a:spcPts val="0"/>
              </a:spcBef>
              <a:spcAft>
                <a:spcPts val="0"/>
              </a:spcAft>
              <a:buClr>
                <a:schemeClr val="lt1"/>
              </a:buClr>
              <a:buSzPts val="3600"/>
              <a:buNone/>
              <a:defRPr sz="4800">
                <a:solidFill>
                  <a:schemeClr val="lt1"/>
                </a:solidFill>
              </a:defRPr>
            </a:lvl7pPr>
            <a:lvl8pPr lvl="7" algn="ctr">
              <a:spcBef>
                <a:spcPts val="0"/>
              </a:spcBef>
              <a:spcAft>
                <a:spcPts val="0"/>
              </a:spcAft>
              <a:buClr>
                <a:schemeClr val="lt1"/>
              </a:buClr>
              <a:buSzPts val="3600"/>
              <a:buNone/>
              <a:defRPr sz="4800">
                <a:solidFill>
                  <a:schemeClr val="lt1"/>
                </a:solidFill>
              </a:defRPr>
            </a:lvl8pPr>
            <a:lvl9pPr lvl="8" algn="ctr">
              <a:spcBef>
                <a:spcPts val="0"/>
              </a:spcBef>
              <a:spcAft>
                <a:spcPts val="0"/>
              </a:spcAft>
              <a:buClr>
                <a:schemeClr val="lt1"/>
              </a:buClr>
              <a:buSzPts val="3600"/>
              <a:buNone/>
              <a:defRPr sz="4800">
                <a:solidFill>
                  <a:schemeClr val="lt1"/>
                </a:solidFill>
              </a:defRPr>
            </a:lvl9pPr>
          </a:lstStyle>
          <a:p>
            <a:endParaRPr/>
          </a:p>
        </p:txBody>
      </p:sp>
      <p:sp>
        <p:nvSpPr>
          <p:cNvPr id="18" name="Google Shape;18;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572267" y="1700769"/>
            <a:ext cx="8188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415600" y="496667"/>
            <a:ext cx="11360800" cy="978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415600" y="1958433"/>
            <a:ext cx="11360800" cy="4133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3" name="Google Shape;23;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572267" y="1700769"/>
            <a:ext cx="8188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415600" y="496667"/>
            <a:ext cx="11360800" cy="978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415600" y="1958433"/>
            <a:ext cx="5333200" cy="4133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5"/>
          <p:cNvSpPr txBox="1">
            <a:spLocks noGrp="1"/>
          </p:cNvSpPr>
          <p:nvPr>
            <p:ph type="body" idx="2"/>
          </p:nvPr>
        </p:nvSpPr>
        <p:spPr>
          <a:xfrm>
            <a:off x="6443200" y="1958433"/>
            <a:ext cx="5333200" cy="4133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9" name="Google Shape;29;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415600" y="496667"/>
            <a:ext cx="11360800" cy="978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558233" y="1943716"/>
            <a:ext cx="8188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415600" y="8424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6" name="Google Shape;36;p7"/>
          <p:cNvSpPr txBox="1">
            <a:spLocks noGrp="1"/>
          </p:cNvSpPr>
          <p:nvPr>
            <p:ph type="body" idx="1"/>
          </p:nvPr>
        </p:nvSpPr>
        <p:spPr>
          <a:xfrm>
            <a:off x="415600" y="2157605"/>
            <a:ext cx="3744000" cy="3934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7" name="Google Shape;37;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653667" y="705200"/>
            <a:ext cx="7570800" cy="5447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None/>
              <a:defRPr sz="7200">
                <a:solidFill>
                  <a:schemeClr val="lt1"/>
                </a:solidFill>
              </a:defRPr>
            </a:lvl1pPr>
            <a:lvl2pPr lvl="1">
              <a:spcBef>
                <a:spcPts val="0"/>
              </a:spcBef>
              <a:spcAft>
                <a:spcPts val="0"/>
              </a:spcAft>
              <a:buClr>
                <a:schemeClr val="lt1"/>
              </a:buClr>
              <a:buSzPts val="5400"/>
              <a:buNone/>
              <a:defRPr sz="7200">
                <a:solidFill>
                  <a:schemeClr val="lt1"/>
                </a:solidFill>
              </a:defRPr>
            </a:lvl2pPr>
            <a:lvl3pPr lvl="2">
              <a:spcBef>
                <a:spcPts val="0"/>
              </a:spcBef>
              <a:spcAft>
                <a:spcPts val="0"/>
              </a:spcAft>
              <a:buClr>
                <a:schemeClr val="lt1"/>
              </a:buClr>
              <a:buSzPts val="5400"/>
              <a:buNone/>
              <a:defRPr sz="7200">
                <a:solidFill>
                  <a:schemeClr val="lt1"/>
                </a:solidFill>
              </a:defRPr>
            </a:lvl3pPr>
            <a:lvl4pPr lvl="3">
              <a:spcBef>
                <a:spcPts val="0"/>
              </a:spcBef>
              <a:spcAft>
                <a:spcPts val="0"/>
              </a:spcAft>
              <a:buClr>
                <a:schemeClr val="lt1"/>
              </a:buClr>
              <a:buSzPts val="5400"/>
              <a:buNone/>
              <a:defRPr sz="7200">
                <a:solidFill>
                  <a:schemeClr val="lt1"/>
                </a:solidFill>
              </a:defRPr>
            </a:lvl4pPr>
            <a:lvl5pPr lvl="4">
              <a:spcBef>
                <a:spcPts val="0"/>
              </a:spcBef>
              <a:spcAft>
                <a:spcPts val="0"/>
              </a:spcAft>
              <a:buClr>
                <a:schemeClr val="lt1"/>
              </a:buClr>
              <a:buSzPts val="5400"/>
              <a:buNone/>
              <a:defRPr sz="7200">
                <a:solidFill>
                  <a:schemeClr val="lt1"/>
                </a:solidFill>
              </a:defRPr>
            </a:lvl5pPr>
            <a:lvl6pPr lvl="5">
              <a:spcBef>
                <a:spcPts val="0"/>
              </a:spcBef>
              <a:spcAft>
                <a:spcPts val="0"/>
              </a:spcAft>
              <a:buClr>
                <a:schemeClr val="lt1"/>
              </a:buClr>
              <a:buSzPts val="5400"/>
              <a:buNone/>
              <a:defRPr sz="7200">
                <a:solidFill>
                  <a:schemeClr val="lt1"/>
                </a:solidFill>
              </a:defRPr>
            </a:lvl6pPr>
            <a:lvl7pPr lvl="6">
              <a:spcBef>
                <a:spcPts val="0"/>
              </a:spcBef>
              <a:spcAft>
                <a:spcPts val="0"/>
              </a:spcAft>
              <a:buClr>
                <a:schemeClr val="lt1"/>
              </a:buClr>
              <a:buSzPts val="5400"/>
              <a:buNone/>
              <a:defRPr sz="7200">
                <a:solidFill>
                  <a:schemeClr val="lt1"/>
                </a:solidFill>
              </a:defRPr>
            </a:lvl7pPr>
            <a:lvl8pPr lvl="7">
              <a:spcBef>
                <a:spcPts val="0"/>
              </a:spcBef>
              <a:spcAft>
                <a:spcPts val="0"/>
              </a:spcAft>
              <a:buClr>
                <a:schemeClr val="lt1"/>
              </a:buClr>
              <a:buSzPts val="5400"/>
              <a:buNone/>
              <a:defRPr sz="7200">
                <a:solidFill>
                  <a:schemeClr val="lt1"/>
                </a:solidFill>
              </a:defRPr>
            </a:lvl8pPr>
            <a:lvl9pPr lvl="8">
              <a:spcBef>
                <a:spcPts val="0"/>
              </a:spcBef>
              <a:spcAft>
                <a:spcPts val="0"/>
              </a:spcAft>
              <a:buClr>
                <a:schemeClr val="lt1"/>
              </a:buClr>
              <a:buSzPts val="5400"/>
              <a:buNone/>
              <a:defRPr sz="7200">
                <a:solidFill>
                  <a:schemeClr val="lt1"/>
                </a:solidFill>
              </a:defRPr>
            </a:lvl9pPr>
          </a:lstStyle>
          <a:p>
            <a:endParaRPr/>
          </a:p>
        </p:txBody>
      </p:sp>
      <p:sp>
        <p:nvSpPr>
          <p:cNvPr id="40" name="Google Shape;40;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6096000" y="233"/>
            <a:ext cx="60960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43" name="Google Shape;43;p9"/>
          <p:cNvCxnSpPr/>
          <p:nvPr/>
        </p:nvCxnSpPr>
        <p:spPr>
          <a:xfrm>
            <a:off x="6706233" y="5994000"/>
            <a:ext cx="7696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354000" y="1438333"/>
            <a:ext cx="5393600" cy="2385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600"/>
              <a:buNone/>
              <a:defRPr sz="6133">
                <a:solidFill>
                  <a:schemeClr val="lt1"/>
                </a:solidFill>
              </a:defRPr>
            </a:lvl1pPr>
            <a:lvl2pPr lvl="1" algn="ctr">
              <a:spcBef>
                <a:spcPts val="0"/>
              </a:spcBef>
              <a:spcAft>
                <a:spcPts val="0"/>
              </a:spcAft>
              <a:buClr>
                <a:schemeClr val="lt1"/>
              </a:buClr>
              <a:buSzPts val="4600"/>
              <a:buNone/>
              <a:defRPr sz="6133">
                <a:solidFill>
                  <a:schemeClr val="lt1"/>
                </a:solidFill>
              </a:defRPr>
            </a:lvl2pPr>
            <a:lvl3pPr lvl="2" algn="ctr">
              <a:spcBef>
                <a:spcPts val="0"/>
              </a:spcBef>
              <a:spcAft>
                <a:spcPts val="0"/>
              </a:spcAft>
              <a:buClr>
                <a:schemeClr val="lt1"/>
              </a:buClr>
              <a:buSzPts val="4600"/>
              <a:buNone/>
              <a:defRPr sz="6133">
                <a:solidFill>
                  <a:schemeClr val="lt1"/>
                </a:solidFill>
              </a:defRPr>
            </a:lvl3pPr>
            <a:lvl4pPr lvl="3" algn="ctr">
              <a:spcBef>
                <a:spcPts val="0"/>
              </a:spcBef>
              <a:spcAft>
                <a:spcPts val="0"/>
              </a:spcAft>
              <a:buClr>
                <a:schemeClr val="lt1"/>
              </a:buClr>
              <a:buSzPts val="4600"/>
              <a:buNone/>
              <a:defRPr sz="6133">
                <a:solidFill>
                  <a:schemeClr val="lt1"/>
                </a:solidFill>
              </a:defRPr>
            </a:lvl4pPr>
            <a:lvl5pPr lvl="4" algn="ctr">
              <a:spcBef>
                <a:spcPts val="0"/>
              </a:spcBef>
              <a:spcAft>
                <a:spcPts val="0"/>
              </a:spcAft>
              <a:buClr>
                <a:schemeClr val="lt1"/>
              </a:buClr>
              <a:buSzPts val="4600"/>
              <a:buNone/>
              <a:defRPr sz="6133">
                <a:solidFill>
                  <a:schemeClr val="lt1"/>
                </a:solidFill>
              </a:defRPr>
            </a:lvl5pPr>
            <a:lvl6pPr lvl="5" algn="ctr">
              <a:spcBef>
                <a:spcPts val="0"/>
              </a:spcBef>
              <a:spcAft>
                <a:spcPts val="0"/>
              </a:spcAft>
              <a:buClr>
                <a:schemeClr val="lt1"/>
              </a:buClr>
              <a:buSzPts val="4600"/>
              <a:buNone/>
              <a:defRPr sz="6133">
                <a:solidFill>
                  <a:schemeClr val="lt1"/>
                </a:solidFill>
              </a:defRPr>
            </a:lvl6pPr>
            <a:lvl7pPr lvl="6" algn="ctr">
              <a:spcBef>
                <a:spcPts val="0"/>
              </a:spcBef>
              <a:spcAft>
                <a:spcPts val="0"/>
              </a:spcAft>
              <a:buClr>
                <a:schemeClr val="lt1"/>
              </a:buClr>
              <a:buSzPts val="4600"/>
              <a:buNone/>
              <a:defRPr sz="6133">
                <a:solidFill>
                  <a:schemeClr val="lt1"/>
                </a:solidFill>
              </a:defRPr>
            </a:lvl7pPr>
            <a:lvl8pPr lvl="7" algn="ctr">
              <a:spcBef>
                <a:spcPts val="0"/>
              </a:spcBef>
              <a:spcAft>
                <a:spcPts val="0"/>
              </a:spcAft>
              <a:buClr>
                <a:schemeClr val="lt1"/>
              </a:buClr>
              <a:buSzPts val="4600"/>
              <a:buNone/>
              <a:defRPr sz="6133">
                <a:solidFill>
                  <a:schemeClr val="lt1"/>
                </a:solidFill>
              </a:defRPr>
            </a:lvl8pPr>
            <a:lvl9pPr lvl="8" algn="ctr">
              <a:spcBef>
                <a:spcPts val="0"/>
              </a:spcBef>
              <a:spcAft>
                <a:spcPts val="0"/>
              </a:spcAft>
              <a:buClr>
                <a:schemeClr val="lt1"/>
              </a:buClr>
              <a:buSzPts val="4600"/>
              <a:buNone/>
              <a:defRPr sz="6133">
                <a:solidFill>
                  <a:schemeClr val="lt1"/>
                </a:solidFill>
              </a:defRPr>
            </a:lvl9pPr>
          </a:lstStyle>
          <a:p>
            <a:endParaRPr/>
          </a:p>
        </p:txBody>
      </p:sp>
      <p:sp>
        <p:nvSpPr>
          <p:cNvPr id="45" name="Google Shape;45;p9"/>
          <p:cNvSpPr txBox="1">
            <a:spLocks noGrp="1"/>
          </p:cNvSpPr>
          <p:nvPr>
            <p:ph type="subTitle" idx="1"/>
          </p:nvPr>
        </p:nvSpPr>
        <p:spPr>
          <a:xfrm>
            <a:off x="354000" y="3895201"/>
            <a:ext cx="53936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2533">
                <a:solidFill>
                  <a:schemeClr val="lt1"/>
                </a:solidFill>
              </a:defRPr>
            </a:lvl1pPr>
            <a:lvl2pPr lvl="1" algn="ctr">
              <a:lnSpc>
                <a:spcPct val="100000"/>
              </a:lnSpc>
              <a:spcBef>
                <a:spcPts val="0"/>
              </a:spcBef>
              <a:spcAft>
                <a:spcPts val="0"/>
              </a:spcAft>
              <a:buClr>
                <a:schemeClr val="lt1"/>
              </a:buClr>
              <a:buSzPts val="1900"/>
              <a:buNone/>
              <a:defRPr sz="2533">
                <a:solidFill>
                  <a:schemeClr val="lt1"/>
                </a:solidFill>
              </a:defRPr>
            </a:lvl2pPr>
            <a:lvl3pPr lvl="2" algn="ctr">
              <a:lnSpc>
                <a:spcPct val="100000"/>
              </a:lnSpc>
              <a:spcBef>
                <a:spcPts val="0"/>
              </a:spcBef>
              <a:spcAft>
                <a:spcPts val="0"/>
              </a:spcAft>
              <a:buClr>
                <a:schemeClr val="lt1"/>
              </a:buClr>
              <a:buSzPts val="1900"/>
              <a:buNone/>
              <a:defRPr sz="2533">
                <a:solidFill>
                  <a:schemeClr val="lt1"/>
                </a:solidFill>
              </a:defRPr>
            </a:lvl3pPr>
            <a:lvl4pPr lvl="3" algn="ctr">
              <a:lnSpc>
                <a:spcPct val="100000"/>
              </a:lnSpc>
              <a:spcBef>
                <a:spcPts val="0"/>
              </a:spcBef>
              <a:spcAft>
                <a:spcPts val="0"/>
              </a:spcAft>
              <a:buClr>
                <a:schemeClr val="lt1"/>
              </a:buClr>
              <a:buSzPts val="1900"/>
              <a:buNone/>
              <a:defRPr sz="2533">
                <a:solidFill>
                  <a:schemeClr val="lt1"/>
                </a:solidFill>
              </a:defRPr>
            </a:lvl4pPr>
            <a:lvl5pPr lvl="4" algn="ctr">
              <a:lnSpc>
                <a:spcPct val="100000"/>
              </a:lnSpc>
              <a:spcBef>
                <a:spcPts val="0"/>
              </a:spcBef>
              <a:spcAft>
                <a:spcPts val="0"/>
              </a:spcAft>
              <a:buClr>
                <a:schemeClr val="lt1"/>
              </a:buClr>
              <a:buSzPts val="1900"/>
              <a:buNone/>
              <a:defRPr sz="2533">
                <a:solidFill>
                  <a:schemeClr val="lt1"/>
                </a:solidFill>
              </a:defRPr>
            </a:lvl5pPr>
            <a:lvl6pPr lvl="5" algn="ctr">
              <a:lnSpc>
                <a:spcPct val="100000"/>
              </a:lnSpc>
              <a:spcBef>
                <a:spcPts val="0"/>
              </a:spcBef>
              <a:spcAft>
                <a:spcPts val="0"/>
              </a:spcAft>
              <a:buClr>
                <a:schemeClr val="lt1"/>
              </a:buClr>
              <a:buSzPts val="1900"/>
              <a:buNone/>
              <a:defRPr sz="2533">
                <a:solidFill>
                  <a:schemeClr val="lt1"/>
                </a:solidFill>
              </a:defRPr>
            </a:lvl6pPr>
            <a:lvl7pPr lvl="6" algn="ctr">
              <a:lnSpc>
                <a:spcPct val="100000"/>
              </a:lnSpc>
              <a:spcBef>
                <a:spcPts val="0"/>
              </a:spcBef>
              <a:spcAft>
                <a:spcPts val="0"/>
              </a:spcAft>
              <a:buClr>
                <a:schemeClr val="lt1"/>
              </a:buClr>
              <a:buSzPts val="1900"/>
              <a:buNone/>
              <a:defRPr sz="2533">
                <a:solidFill>
                  <a:schemeClr val="lt1"/>
                </a:solidFill>
              </a:defRPr>
            </a:lvl7pPr>
            <a:lvl8pPr lvl="7" algn="ctr">
              <a:lnSpc>
                <a:spcPct val="100000"/>
              </a:lnSpc>
              <a:spcBef>
                <a:spcPts val="0"/>
              </a:spcBef>
              <a:spcAft>
                <a:spcPts val="0"/>
              </a:spcAft>
              <a:buClr>
                <a:schemeClr val="lt1"/>
              </a:buClr>
              <a:buSzPts val="1900"/>
              <a:buNone/>
              <a:defRPr sz="2533">
                <a:solidFill>
                  <a:schemeClr val="lt1"/>
                </a:solidFill>
              </a:defRPr>
            </a:lvl8pPr>
            <a:lvl9pPr lvl="8" algn="ctr">
              <a:lnSpc>
                <a:spcPct val="100000"/>
              </a:lnSpc>
              <a:spcBef>
                <a:spcPts val="0"/>
              </a:spcBef>
              <a:spcAft>
                <a:spcPts val="0"/>
              </a:spcAft>
              <a:buClr>
                <a:schemeClr val="lt1"/>
              </a:buClr>
              <a:buSzPts val="1900"/>
              <a:buNone/>
              <a:defRPr sz="2533">
                <a:solidFill>
                  <a:schemeClr val="lt1"/>
                </a:solidFill>
              </a:defRPr>
            </a:lvl9pPr>
          </a:lstStyle>
          <a:p>
            <a:endParaRPr/>
          </a:p>
        </p:txBody>
      </p:sp>
      <p:sp>
        <p:nvSpPr>
          <p:cNvPr id="46" name="Google Shape;46;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7" name="Google Shape;47;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2100"/>
              <a:buFont typeface="Oswald"/>
              <a:buNone/>
              <a:defRPr sz="28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551033" y="3984367"/>
            <a:ext cx="12140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6000"/>
            </a:lvl1pPr>
            <a:lvl2pPr lvl="1">
              <a:spcBef>
                <a:spcPts val="0"/>
              </a:spcBef>
              <a:spcAft>
                <a:spcPts val="0"/>
              </a:spcAft>
              <a:buSzPts val="12000"/>
              <a:buNone/>
              <a:defRPr sz="16000"/>
            </a:lvl2pPr>
            <a:lvl3pPr lvl="2">
              <a:spcBef>
                <a:spcPts val="0"/>
              </a:spcBef>
              <a:spcAft>
                <a:spcPts val="0"/>
              </a:spcAft>
              <a:buSzPts val="12000"/>
              <a:buNone/>
              <a:defRPr sz="16000"/>
            </a:lvl3pPr>
            <a:lvl4pPr lvl="3">
              <a:spcBef>
                <a:spcPts val="0"/>
              </a:spcBef>
              <a:spcAft>
                <a:spcPts val="0"/>
              </a:spcAft>
              <a:buSzPts val="12000"/>
              <a:buNone/>
              <a:defRPr sz="16000"/>
            </a:lvl4pPr>
            <a:lvl5pPr lvl="4">
              <a:spcBef>
                <a:spcPts val="0"/>
              </a:spcBef>
              <a:spcAft>
                <a:spcPts val="0"/>
              </a:spcAft>
              <a:buSzPts val="12000"/>
              <a:buNone/>
              <a:defRPr sz="16000"/>
            </a:lvl5pPr>
            <a:lvl6pPr lvl="5">
              <a:spcBef>
                <a:spcPts val="0"/>
              </a:spcBef>
              <a:spcAft>
                <a:spcPts val="0"/>
              </a:spcAft>
              <a:buSzPts val="12000"/>
              <a:buNone/>
              <a:defRPr sz="16000"/>
            </a:lvl6pPr>
            <a:lvl7pPr lvl="6">
              <a:spcBef>
                <a:spcPts val="0"/>
              </a:spcBef>
              <a:spcAft>
                <a:spcPts val="0"/>
              </a:spcAft>
              <a:buSzPts val="12000"/>
              <a:buNone/>
              <a:defRPr sz="16000"/>
            </a:lvl7pPr>
            <a:lvl8pPr lvl="7">
              <a:spcBef>
                <a:spcPts val="0"/>
              </a:spcBef>
              <a:spcAft>
                <a:spcPts val="0"/>
              </a:spcAft>
              <a:buSzPts val="12000"/>
              <a:buNone/>
              <a:defRPr sz="16000"/>
            </a:lvl8pPr>
            <a:lvl9pPr lvl="8">
              <a:spcBef>
                <a:spcPts val="0"/>
              </a:spcBef>
              <a:spcAft>
                <a:spcPts val="0"/>
              </a:spcAft>
              <a:buSzPts val="12000"/>
              <a:buNone/>
              <a:defRPr sz="16000"/>
            </a:lvl9pPr>
          </a:lstStyle>
          <a:p>
            <a:r>
              <a:t>xx%</a:t>
            </a:r>
          </a:p>
        </p:txBody>
      </p:sp>
      <p:sp>
        <p:nvSpPr>
          <p:cNvPr id="54" name="Google Shape;54;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55" name="Google Shape;55;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496667"/>
            <a:ext cx="11360800" cy="978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415600" y="1958433"/>
            <a:ext cx="11360800" cy="4133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latin typeface="Source Code Pro"/>
                <a:ea typeface="Source Code Pro"/>
                <a:cs typeface="Source Code Pro"/>
                <a:sym typeface="Source Code Pro"/>
              </a:defRPr>
            </a:lvl1pPr>
            <a:lvl2pPr lvl="1" algn="r">
              <a:buNone/>
              <a:defRPr sz="1333">
                <a:solidFill>
                  <a:schemeClr val="dk2"/>
                </a:solidFill>
                <a:latin typeface="Source Code Pro"/>
                <a:ea typeface="Source Code Pro"/>
                <a:cs typeface="Source Code Pro"/>
                <a:sym typeface="Source Code Pro"/>
              </a:defRPr>
            </a:lvl2pPr>
            <a:lvl3pPr lvl="2" algn="r">
              <a:buNone/>
              <a:defRPr sz="1333">
                <a:solidFill>
                  <a:schemeClr val="dk2"/>
                </a:solidFill>
                <a:latin typeface="Source Code Pro"/>
                <a:ea typeface="Source Code Pro"/>
                <a:cs typeface="Source Code Pro"/>
                <a:sym typeface="Source Code Pro"/>
              </a:defRPr>
            </a:lvl3pPr>
            <a:lvl4pPr lvl="3" algn="r">
              <a:buNone/>
              <a:defRPr sz="1333">
                <a:solidFill>
                  <a:schemeClr val="dk2"/>
                </a:solidFill>
                <a:latin typeface="Source Code Pro"/>
                <a:ea typeface="Source Code Pro"/>
                <a:cs typeface="Source Code Pro"/>
                <a:sym typeface="Source Code Pro"/>
              </a:defRPr>
            </a:lvl4pPr>
            <a:lvl5pPr lvl="4" algn="r">
              <a:buNone/>
              <a:defRPr sz="1333">
                <a:solidFill>
                  <a:schemeClr val="dk2"/>
                </a:solidFill>
                <a:latin typeface="Source Code Pro"/>
                <a:ea typeface="Source Code Pro"/>
                <a:cs typeface="Source Code Pro"/>
                <a:sym typeface="Source Code Pro"/>
              </a:defRPr>
            </a:lvl5pPr>
            <a:lvl6pPr lvl="5" algn="r">
              <a:buNone/>
              <a:defRPr sz="1333">
                <a:solidFill>
                  <a:schemeClr val="dk2"/>
                </a:solidFill>
                <a:latin typeface="Source Code Pro"/>
                <a:ea typeface="Source Code Pro"/>
                <a:cs typeface="Source Code Pro"/>
                <a:sym typeface="Source Code Pro"/>
              </a:defRPr>
            </a:lvl6pPr>
            <a:lvl7pPr lvl="6" algn="r">
              <a:buNone/>
              <a:defRPr sz="1333">
                <a:solidFill>
                  <a:schemeClr val="dk2"/>
                </a:solidFill>
                <a:latin typeface="Source Code Pro"/>
                <a:ea typeface="Source Code Pro"/>
                <a:cs typeface="Source Code Pro"/>
                <a:sym typeface="Source Code Pro"/>
              </a:defRPr>
            </a:lvl7pPr>
            <a:lvl8pPr lvl="7" algn="r">
              <a:buNone/>
              <a:defRPr sz="1333">
                <a:solidFill>
                  <a:schemeClr val="dk2"/>
                </a:solidFill>
                <a:latin typeface="Source Code Pro"/>
                <a:ea typeface="Source Code Pro"/>
                <a:cs typeface="Source Code Pro"/>
                <a:sym typeface="Source Code Pro"/>
              </a:defRPr>
            </a:lvl8pPr>
            <a:lvl9pPr lvl="8" algn="r">
              <a:buNone/>
              <a:defRPr sz="1333">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hyperlink" Target="https://www.cplusplus.com/reference/utility/pair/"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hyperlink" Target="https://www.cplusplus.com/reference/utility/make_pai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ADTs and Data Structure</a:t>
            </a:r>
          </a:p>
        </p:txBody>
      </p:sp>
      <p:sp>
        <p:nvSpPr>
          <p:cNvPr id="3" name="Subtitle 2"/>
          <p:cNvSpPr>
            <a:spLocks noGrp="1"/>
          </p:cNvSpPr>
          <p:nvPr>
            <p:ph type="subTitle" idx="1"/>
          </p:nvPr>
        </p:nvSpPr>
        <p:spPr>
          <a:xfrm>
            <a:off x="4108622" y="4734741"/>
            <a:ext cx="9144000" cy="1655762"/>
          </a:xfrm>
        </p:spPr>
        <p:txBody>
          <a:bodyPr vert="horz" lIns="91440" tIns="45720" rIns="91440" bIns="45720" rtlCol="0" anchor="t">
            <a:normAutofit/>
          </a:bodyPr>
          <a:lstStyle/>
          <a:p>
            <a:r>
              <a:rPr lang="en-US"/>
              <a:t>Guda Pranay Netha</a:t>
            </a:r>
          </a:p>
          <a:p>
            <a:r>
              <a:rPr lang="en-US" dirty="0"/>
              <a:t>Credits: Prof Wortman, Kevin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Use Cases</a:t>
            </a:r>
            <a:endParaRPr/>
          </a:p>
        </p:txBody>
      </p:sp>
      <p:sp>
        <p:nvSpPr>
          <p:cNvPr id="205" name="Google Shape;205;p35"/>
          <p:cNvSpPr txBox="1">
            <a:spLocks noGrp="1"/>
          </p:cNvSpPr>
          <p:nvPr>
            <p:ph type="body" idx="1"/>
          </p:nvPr>
        </p:nvSpPr>
        <p:spPr>
          <a:xfrm>
            <a:off x="415600" y="1958433"/>
            <a:ext cx="11360800" cy="4133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Return two values</a:t>
            </a:r>
            <a:br>
              <a:rPr lang="en">
                <a:latin typeface="Source Sans Pro"/>
                <a:ea typeface="Source Sans Pro"/>
                <a:cs typeface="Source Sans Pro"/>
                <a:sym typeface="Source Sans Pro"/>
              </a:rPr>
            </a:br>
            <a:br>
              <a:rPr lang="en">
                <a:latin typeface="Source Sans Pro"/>
                <a:ea typeface="Source Sans Pro"/>
                <a:cs typeface="Source Sans Pro"/>
                <a:sym typeface="Source Sans Pro"/>
              </a:rPr>
            </a:br>
            <a:r>
              <a:rPr lang="en">
                <a:latin typeface="Consolas"/>
                <a:ea typeface="Consolas"/>
                <a:cs typeface="Consolas"/>
                <a:sym typeface="Consolas"/>
              </a:rPr>
              <a:t>pair&lt;int, string&gt; id_and_name();</a:t>
            </a:r>
            <a:br>
              <a:rPr lang="en">
                <a:latin typeface="Consolas"/>
                <a:ea typeface="Consolas"/>
                <a:cs typeface="Consolas"/>
                <a:sym typeface="Consolas"/>
              </a:rPr>
            </a:br>
            <a:br>
              <a:rPr lang="en">
                <a:latin typeface="Consolas"/>
                <a:ea typeface="Consolas"/>
                <a:cs typeface="Consolas"/>
                <a:sym typeface="Consolas"/>
              </a:rPr>
            </a:br>
            <a:r>
              <a:rPr lang="en">
                <a:latin typeface="Consolas"/>
                <a:ea typeface="Consolas"/>
                <a:cs typeface="Consolas"/>
                <a:sym typeface="Consolas"/>
              </a:rPr>
              <a:t>pair&lt;int, int&gt; min_and_max(const vector&lt;int&gt;&amp; v);</a:t>
            </a:r>
            <a:br>
              <a:rPr lang="en">
                <a:latin typeface="Consolas"/>
                <a:ea typeface="Consolas"/>
                <a:cs typeface="Consolas"/>
                <a:sym typeface="Consolas"/>
              </a:rPr>
            </a:br>
            <a:endParaRPr>
              <a:latin typeface="Consolas"/>
              <a:ea typeface="Consolas"/>
              <a:cs typeface="Consolas"/>
              <a:sym typeface="Consolas"/>
            </a:endParaRPr>
          </a:p>
          <a:p>
            <a:pPr marL="609585" lvl="0" indent="-457189" algn="l" rtl="0">
              <a:spcBef>
                <a:spcPts val="0"/>
              </a:spcBef>
              <a:spcAft>
                <a:spcPts val="0"/>
              </a:spcAft>
              <a:buSzPts val="1800"/>
              <a:buFont typeface="Source Sans Pro"/>
              <a:buChar char="●"/>
            </a:pPr>
            <a:r>
              <a:rPr lang="en" b="1">
                <a:latin typeface="Source Sans Pro"/>
                <a:ea typeface="Source Sans Pro"/>
                <a:cs typeface="Source Sans Pro"/>
                <a:sym typeface="Source Sans Pro"/>
              </a:rPr>
              <a:t>Map</a:t>
            </a:r>
            <a:r>
              <a:rPr lang="en">
                <a:latin typeface="Source Sans Pro"/>
                <a:ea typeface="Source Sans Pro"/>
                <a:cs typeface="Source Sans Pro"/>
                <a:sym typeface="Source Sans Pro"/>
              </a:rPr>
              <a:t> key-value pair</a:t>
            </a:r>
            <a:endParaRPr>
              <a:latin typeface="Source Sans Pro"/>
              <a:ea typeface="Source Sans Pro"/>
              <a:cs typeface="Source Sans Pro"/>
              <a:sym typeface="Source Sans Pro"/>
            </a:endParaRPr>
          </a:p>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Note: </a:t>
            </a:r>
            <a:r>
              <a:rPr lang="en">
                <a:latin typeface="Consolas"/>
                <a:ea typeface="Consolas"/>
                <a:cs typeface="Consolas"/>
                <a:sym typeface="Consolas"/>
              </a:rPr>
              <a:t>T1</a:t>
            </a:r>
            <a:r>
              <a:rPr lang="en">
                <a:latin typeface="Source Sans Pro"/>
                <a:ea typeface="Source Sans Pro"/>
                <a:cs typeface="Source Sans Pro"/>
                <a:sym typeface="Source Sans Pro"/>
              </a:rPr>
              <a:t> and </a:t>
            </a:r>
            <a:r>
              <a:rPr lang="en">
                <a:latin typeface="Consolas"/>
                <a:ea typeface="Consolas"/>
                <a:cs typeface="Consolas"/>
                <a:sym typeface="Consolas"/>
              </a:rPr>
              <a:t>T2</a:t>
            </a:r>
            <a:r>
              <a:rPr lang="en">
                <a:latin typeface="Source Sans Pro"/>
                <a:ea typeface="Source Sans Pro"/>
                <a:cs typeface="Source Sans Pro"/>
                <a:sym typeface="Source Sans Pro"/>
              </a:rPr>
              <a:t> may be same </a:t>
            </a:r>
            <a:r>
              <a:rPr lang="en" b="1">
                <a:latin typeface="Source Sans Pro"/>
                <a:ea typeface="Source Sans Pro"/>
                <a:cs typeface="Source Sans Pro"/>
                <a:sym typeface="Source Sans Pro"/>
              </a:rPr>
              <a:t>or</a:t>
            </a:r>
            <a:r>
              <a:rPr lang="en">
                <a:latin typeface="Source Sans Pro"/>
                <a:ea typeface="Source Sans Pro"/>
                <a:cs typeface="Source Sans Pro"/>
                <a:sym typeface="Source Sans Pro"/>
              </a:rPr>
              <a:t> different</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animEffect transition="in" filter="fade">
                                      <p:cBhvr>
                                        <p:cTn id="7" dur="1000"/>
                                        <p:tgtEl>
                                          <p:spTgt spid="2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
                                            <p:txEl>
                                              <p:pRg st="1" end="1"/>
                                            </p:txEl>
                                          </p:spTgt>
                                        </p:tgtEl>
                                        <p:attrNameLst>
                                          <p:attrName>style.visibility</p:attrName>
                                        </p:attrNameLst>
                                      </p:cBhvr>
                                      <p:to>
                                        <p:strVal val="visible"/>
                                      </p:to>
                                    </p:set>
                                    <p:animEffect transition="in" filter="fade">
                                      <p:cBhvr>
                                        <p:cTn id="12" dur="1000"/>
                                        <p:tgtEl>
                                          <p:spTgt spid="2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
                                            <p:txEl>
                                              <p:pRg st="2" end="2"/>
                                            </p:txEl>
                                          </p:spTgt>
                                        </p:tgtEl>
                                        <p:attrNameLst>
                                          <p:attrName>style.visibility</p:attrName>
                                        </p:attrNameLst>
                                      </p:cBhvr>
                                      <p:to>
                                        <p:strVal val="visible"/>
                                      </p:to>
                                    </p:set>
                                    <p:animEffect transition="in" filter="fade">
                                      <p:cBhvr>
                                        <p:cTn id="17" dur="1000"/>
                                        <p:tgtEl>
                                          <p:spTgt spid="20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6"/>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Pair&lt;T1, T2&gt; ADT</a:t>
            </a:r>
            <a:endParaRPr/>
          </a:p>
        </p:txBody>
      </p:sp>
      <p:sp>
        <p:nvSpPr>
          <p:cNvPr id="211" name="Google Shape;211;p36"/>
          <p:cNvSpPr txBox="1">
            <a:spLocks noGrp="1"/>
          </p:cNvSpPr>
          <p:nvPr>
            <p:ph type="body" idx="1"/>
          </p:nvPr>
        </p:nvSpPr>
        <p:spPr>
          <a:xfrm>
            <a:off x="415600" y="1958433"/>
            <a:ext cx="5333200" cy="4133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None/>
            </a:pPr>
            <a:r>
              <a:rPr lang="en">
                <a:latin typeface="Consolas"/>
                <a:ea typeface="Consolas"/>
                <a:cs typeface="Consolas"/>
                <a:sym typeface="Consolas"/>
              </a:rPr>
              <a:t>make-pair(T1 first, T2 second): Pair</a:t>
            </a:r>
            <a:endParaRPr>
              <a:latin typeface="Consolas"/>
              <a:ea typeface="Consolas"/>
              <a:cs typeface="Consolas"/>
              <a:sym typeface="Consolas"/>
            </a:endParaRPr>
          </a:p>
          <a:p>
            <a:pPr marL="609585" lvl="0" indent="0" algn="l" rtl="0">
              <a:lnSpc>
                <a:spcPct val="100000"/>
              </a:lnSpc>
              <a:spcBef>
                <a:spcPts val="0"/>
              </a:spcBef>
              <a:spcAft>
                <a:spcPts val="0"/>
              </a:spcAft>
              <a:buNone/>
            </a:pPr>
            <a:r>
              <a:rPr lang="en">
                <a:latin typeface="Source Sans Pro"/>
                <a:ea typeface="Source Sans Pro"/>
                <a:cs typeface="Source Sans Pro"/>
                <a:sym typeface="Source Sans Pro"/>
              </a:rPr>
              <a:t>Create a new pair containing </a:t>
            </a:r>
            <a:r>
              <a:rPr lang="en">
                <a:latin typeface="Consolas"/>
                <a:ea typeface="Consolas"/>
                <a:cs typeface="Consolas"/>
                <a:sym typeface="Consolas"/>
              </a:rPr>
              <a:t>first</a:t>
            </a:r>
            <a:r>
              <a:rPr lang="en">
                <a:latin typeface="Source Sans Pro"/>
                <a:ea typeface="Source Sans Pro"/>
                <a:cs typeface="Source Sans Pro"/>
                <a:sym typeface="Source Sans Pro"/>
              </a:rPr>
              <a:t> and </a:t>
            </a:r>
            <a:r>
              <a:rPr lang="en">
                <a:latin typeface="Consolas"/>
                <a:ea typeface="Consolas"/>
                <a:cs typeface="Consolas"/>
                <a:sym typeface="Consolas"/>
              </a:rPr>
              <a:t>second</a:t>
            </a:r>
            <a:r>
              <a:rPr lang="en">
                <a:latin typeface="Source Sans Pro"/>
                <a:ea typeface="Source Sans Pro"/>
                <a:cs typeface="Source Sans Pro"/>
                <a:sym typeface="Source Sans Pro"/>
              </a:rPr>
              <a:t>.</a:t>
            </a:r>
            <a:br>
              <a:rPr lang="en">
                <a:latin typeface="Consolas"/>
                <a:ea typeface="Consolas"/>
                <a:cs typeface="Consolas"/>
                <a:sym typeface="Consolas"/>
              </a:rPr>
            </a:b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get-first(Pair p): T1</a:t>
            </a:r>
            <a:endParaRPr>
              <a:latin typeface="Consolas"/>
              <a:ea typeface="Consolas"/>
              <a:cs typeface="Consolas"/>
              <a:sym typeface="Consolas"/>
            </a:endParaRPr>
          </a:p>
          <a:p>
            <a:pPr marL="609585"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Return the first element of the pair.</a:t>
            </a:r>
            <a:br>
              <a:rPr lang="en">
                <a:latin typeface="Consolas"/>
                <a:ea typeface="Consolas"/>
                <a:cs typeface="Consolas"/>
                <a:sym typeface="Consolas"/>
              </a:rPr>
            </a:b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get-second(Pair p): T2</a:t>
            </a:r>
            <a:endParaRPr>
              <a:latin typeface="Consolas"/>
              <a:ea typeface="Consolas"/>
              <a:cs typeface="Consolas"/>
              <a:sym typeface="Consolas"/>
            </a:endParaRPr>
          </a:p>
          <a:p>
            <a:pPr marL="609585"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Return the second element of the pair.</a:t>
            </a:r>
            <a:br>
              <a:rPr lang="en">
                <a:latin typeface="Consolas"/>
                <a:ea typeface="Consolas"/>
                <a:cs typeface="Consolas"/>
                <a:sym typeface="Consolas"/>
              </a:rPr>
            </a:br>
            <a:endParaRPr>
              <a:latin typeface="Consolas"/>
              <a:ea typeface="Consolas"/>
              <a:cs typeface="Consolas"/>
              <a:sym typeface="Consolas"/>
            </a:endParaRPr>
          </a:p>
          <a:p>
            <a:pPr marL="0" lvl="0" indent="0" algn="l" rtl="0">
              <a:lnSpc>
                <a:spcPct val="100000"/>
              </a:lnSpc>
              <a:spcBef>
                <a:spcPts val="0"/>
              </a:spcBef>
              <a:spcAft>
                <a:spcPts val="0"/>
              </a:spcAft>
              <a:buNone/>
            </a:pPr>
            <a:endParaRPr>
              <a:latin typeface="Consolas"/>
              <a:ea typeface="Consolas"/>
              <a:cs typeface="Consolas"/>
              <a:sym typeface="Consolas"/>
            </a:endParaRPr>
          </a:p>
          <a:p>
            <a:pPr marL="0" lvl="0" indent="0" algn="l" rtl="0">
              <a:spcBef>
                <a:spcPts val="0"/>
              </a:spcBef>
              <a:spcAft>
                <a:spcPts val="2133"/>
              </a:spcAft>
              <a:buNone/>
            </a:pPr>
            <a:endParaRPr/>
          </a:p>
        </p:txBody>
      </p:sp>
      <p:sp>
        <p:nvSpPr>
          <p:cNvPr id="212" name="Google Shape;212;p36"/>
          <p:cNvSpPr txBox="1">
            <a:spLocks noGrp="1"/>
          </p:cNvSpPr>
          <p:nvPr>
            <p:ph type="body" idx="2"/>
          </p:nvPr>
        </p:nvSpPr>
        <p:spPr>
          <a:xfrm>
            <a:off x="6443200" y="1958433"/>
            <a:ext cx="5333200" cy="4133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None/>
            </a:pPr>
            <a:r>
              <a:rPr lang="en">
                <a:latin typeface="Consolas"/>
                <a:ea typeface="Consolas"/>
                <a:cs typeface="Consolas"/>
                <a:sym typeface="Consolas"/>
              </a:rPr>
              <a:t>set-first(Pair p, T1 first)</a:t>
            </a:r>
            <a:endParaRPr>
              <a:latin typeface="Consolas"/>
              <a:ea typeface="Consolas"/>
              <a:cs typeface="Consolas"/>
              <a:sym typeface="Consolas"/>
            </a:endParaRPr>
          </a:p>
          <a:p>
            <a:pPr marL="609585"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Set the first element of the pair.</a:t>
            </a:r>
            <a:br>
              <a:rPr lang="en">
                <a:latin typeface="Consolas"/>
                <a:ea typeface="Consolas"/>
                <a:cs typeface="Consolas"/>
                <a:sym typeface="Consolas"/>
              </a:rPr>
            </a:b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set-second(Pair p, T2 second)</a:t>
            </a:r>
            <a:endParaRPr>
              <a:latin typeface="Consolas"/>
              <a:ea typeface="Consolas"/>
              <a:cs typeface="Consolas"/>
              <a:sym typeface="Consolas"/>
            </a:endParaRPr>
          </a:p>
          <a:p>
            <a:pPr marL="609585"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Set the second element of the pair.</a:t>
            </a:r>
            <a:br>
              <a:rPr lang="en">
                <a:latin typeface="Consolas"/>
                <a:ea typeface="Consolas"/>
                <a:cs typeface="Consolas"/>
                <a:sym typeface="Consolas"/>
              </a:rPr>
            </a:br>
            <a:endParaRPr>
              <a:latin typeface="Consolas"/>
              <a:ea typeface="Consolas"/>
              <a:cs typeface="Consolas"/>
              <a:sym typeface="Consolas"/>
            </a:endParaRPr>
          </a:p>
          <a:p>
            <a:pPr marL="0" lvl="0" indent="0" algn="l" rtl="0">
              <a:spcBef>
                <a:spcPts val="0"/>
              </a:spcBef>
              <a:spcAft>
                <a:spcPts val="2133"/>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std::pair</a:t>
            </a:r>
            <a:endParaRPr/>
          </a:p>
        </p:txBody>
      </p:sp>
      <p:sp>
        <p:nvSpPr>
          <p:cNvPr id="218" name="Google Shape;218;p37"/>
          <p:cNvSpPr txBox="1">
            <a:spLocks noGrp="1"/>
          </p:cNvSpPr>
          <p:nvPr>
            <p:ph type="body" idx="1"/>
          </p:nvPr>
        </p:nvSpPr>
        <p:spPr>
          <a:xfrm>
            <a:off x="415600" y="1958433"/>
            <a:ext cx="11360800" cy="4133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C++ standard library implements the pair ADT in </a:t>
            </a:r>
            <a:r>
              <a:rPr lang="en">
                <a:latin typeface="Consolas"/>
                <a:ea typeface="Consolas"/>
                <a:cs typeface="Consolas"/>
                <a:sym typeface="Consolas"/>
              </a:rPr>
              <a:t>std::pair</a:t>
            </a:r>
            <a:endParaRPr>
              <a:latin typeface="Consolas"/>
              <a:ea typeface="Consolas"/>
              <a:cs typeface="Consolas"/>
              <a:sym typeface="Consolas"/>
            </a:endParaRPr>
          </a:p>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Refer to </a:t>
            </a:r>
            <a:r>
              <a:rPr lang="en" u="sng">
                <a:solidFill>
                  <a:schemeClr val="hlink"/>
                </a:solidFill>
                <a:latin typeface="Source Sans Pro"/>
                <a:ea typeface="Source Sans Pro"/>
                <a:cs typeface="Source Sans Pro"/>
                <a:sym typeface="Source Sans Pro"/>
                <a:hlinkClick r:id="rId3"/>
              </a:rPr>
              <a:t>https://www.cplusplus.com/reference/utility/pair/</a:t>
            </a:r>
            <a:r>
              <a:rPr lang="en">
                <a:latin typeface="Source Sans Pro"/>
                <a:ea typeface="Source Sans Pro"/>
                <a:cs typeface="Source Sans Pro"/>
                <a:sym typeface="Source Sans Pro"/>
              </a:rPr>
              <a:t> </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constructor</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data members </a:t>
            </a:r>
            <a:r>
              <a:rPr lang="en">
                <a:latin typeface="Consolas"/>
                <a:ea typeface="Consolas"/>
                <a:cs typeface="Consolas"/>
                <a:sym typeface="Consolas"/>
              </a:rPr>
              <a:t>first</a:t>
            </a:r>
            <a:r>
              <a:rPr lang="en">
                <a:latin typeface="Source Sans Pro"/>
                <a:ea typeface="Source Sans Pro"/>
                <a:cs typeface="Source Sans Pro"/>
                <a:sym typeface="Source Sans Pro"/>
              </a:rPr>
              <a:t> and </a:t>
            </a:r>
            <a:r>
              <a:rPr lang="en">
                <a:latin typeface="Consolas"/>
                <a:ea typeface="Consolas"/>
                <a:cs typeface="Consolas"/>
                <a:sym typeface="Consolas"/>
              </a:rPr>
              <a:t>second</a:t>
            </a:r>
            <a:endParaRPr>
              <a:latin typeface="Source Sans Pro"/>
              <a:ea typeface="Source Sans Pro"/>
              <a:cs typeface="Source Sans Pro"/>
              <a:sym typeface="Source Sans Pro"/>
            </a:endParaRPr>
          </a:p>
          <a:p>
            <a:pPr marL="609585" lvl="0" indent="-457189" algn="l" rtl="0">
              <a:spcBef>
                <a:spcPts val="0"/>
              </a:spcBef>
              <a:spcAft>
                <a:spcPts val="0"/>
              </a:spcAft>
              <a:buSzPts val="1800"/>
              <a:buFont typeface="Source Sans Pro"/>
              <a:buChar char="●"/>
            </a:pPr>
            <a:r>
              <a:rPr lang="en" u="sng">
                <a:solidFill>
                  <a:schemeClr val="hlink"/>
                </a:solidFill>
                <a:latin typeface="Source Sans Pro"/>
                <a:ea typeface="Source Sans Pro"/>
                <a:cs typeface="Source Sans Pro"/>
                <a:sym typeface="Source Sans Pro"/>
                <a:hlinkClick r:id="rId4"/>
              </a:rPr>
              <a:t>Utility function make_pair</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animEffect transition="in" filter="fade">
                                      <p:cBhvr>
                                        <p:cTn id="7" dur="1000"/>
                                        <p:tgtEl>
                                          <p:spTgt spid="2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8">
                                            <p:txEl>
                                              <p:pRg st="1" end="1"/>
                                            </p:txEl>
                                          </p:spTgt>
                                        </p:tgtEl>
                                        <p:attrNameLst>
                                          <p:attrName>style.visibility</p:attrName>
                                        </p:attrNameLst>
                                      </p:cBhvr>
                                      <p:to>
                                        <p:strVal val="visible"/>
                                      </p:to>
                                    </p:set>
                                    <p:animEffect transition="in" filter="fade">
                                      <p:cBhvr>
                                        <p:cTn id="12" dur="1000"/>
                                        <p:tgtEl>
                                          <p:spTgt spid="2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8">
                                            <p:txEl>
                                              <p:pRg st="2" end="2"/>
                                            </p:txEl>
                                          </p:spTgt>
                                        </p:tgtEl>
                                        <p:attrNameLst>
                                          <p:attrName>style.visibility</p:attrName>
                                        </p:attrNameLst>
                                      </p:cBhvr>
                                      <p:to>
                                        <p:strVal val="visible"/>
                                      </p:to>
                                    </p:set>
                                    <p:animEffect transition="in" filter="fade">
                                      <p:cBhvr>
                                        <p:cTn id="17" dur="1000"/>
                                        <p:tgtEl>
                                          <p:spTgt spid="2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8">
                                            <p:txEl>
                                              <p:pRg st="3" end="3"/>
                                            </p:txEl>
                                          </p:spTgt>
                                        </p:tgtEl>
                                        <p:attrNameLst>
                                          <p:attrName>style.visibility</p:attrName>
                                        </p:attrNameLst>
                                      </p:cBhvr>
                                      <p:to>
                                        <p:strVal val="visible"/>
                                      </p:to>
                                    </p:set>
                                    <p:animEffect transition="in" filter="fade">
                                      <p:cBhvr>
                                        <p:cTn id="22" dur="1000"/>
                                        <p:tgtEl>
                                          <p:spTgt spid="2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8">
                                            <p:txEl>
                                              <p:pRg st="4" end="4"/>
                                            </p:txEl>
                                          </p:spTgt>
                                        </p:tgtEl>
                                        <p:attrNameLst>
                                          <p:attrName>style.visibility</p:attrName>
                                        </p:attrNameLst>
                                      </p:cBhvr>
                                      <p:to>
                                        <p:strVal val="visible"/>
                                      </p:to>
                                    </p:set>
                                    <p:animEffect transition="in" filter="fade">
                                      <p:cBhvr>
                                        <p:cTn id="27" dur="1000"/>
                                        <p:tgtEl>
                                          <p:spTgt spid="2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850F-92B1-E65D-8986-182DD22D76C5}"/>
              </a:ext>
            </a:extLst>
          </p:cNvPr>
          <p:cNvSpPr>
            <a:spLocks noGrp="1"/>
          </p:cNvSpPr>
          <p:nvPr>
            <p:ph type="title"/>
          </p:nvPr>
        </p:nvSpPr>
        <p:spPr>
          <a:xfrm>
            <a:off x="2819657" y="1237202"/>
            <a:ext cx="6284378" cy="2190760"/>
          </a:xfrm>
        </p:spPr>
        <p:txBody>
          <a:bodyPr/>
          <a:lstStyle/>
          <a:p>
            <a:r>
              <a:rPr lang="en-US" sz="6000" dirty="0"/>
              <a:t>DYAD Data Structure</a:t>
            </a:r>
          </a:p>
        </p:txBody>
      </p:sp>
    </p:spTree>
    <p:extLst>
      <p:ext uri="{BB962C8B-B14F-4D97-AF65-F5344CB8AC3E}">
        <p14:creationId xmlns:p14="http://schemas.microsoft.com/office/powerpoint/2010/main" val="187709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Dyad Data Structure</a:t>
            </a:r>
            <a:endParaRPr/>
          </a:p>
        </p:txBody>
      </p:sp>
      <p:sp>
        <p:nvSpPr>
          <p:cNvPr id="230" name="Google Shape;230;p39"/>
          <p:cNvSpPr txBox="1">
            <a:spLocks noGrp="1"/>
          </p:cNvSpPr>
          <p:nvPr>
            <p:ph type="body" idx="1"/>
          </p:nvPr>
        </p:nvSpPr>
        <p:spPr>
          <a:xfrm>
            <a:off x="415600" y="1958433"/>
            <a:ext cx="11360800" cy="4133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57189" algn="l" rtl="0">
              <a:spcBef>
                <a:spcPts val="0"/>
              </a:spcBef>
              <a:spcAft>
                <a:spcPts val="0"/>
              </a:spcAft>
              <a:buSzPts val="1800"/>
              <a:buFont typeface="Source Sans Pro"/>
              <a:buChar char="●"/>
            </a:pPr>
            <a:r>
              <a:rPr lang="en" b="1">
                <a:latin typeface="Source Sans Pro"/>
                <a:ea typeface="Source Sans Pro"/>
                <a:cs typeface="Source Sans Pro"/>
                <a:sym typeface="Source Sans Pro"/>
              </a:rPr>
              <a:t>Dyad</a:t>
            </a:r>
            <a:r>
              <a:rPr lang="en">
                <a:latin typeface="Source Sans Pro"/>
                <a:ea typeface="Source Sans Pro"/>
                <a:cs typeface="Source Sans Pro"/>
                <a:sym typeface="Source Sans Pro"/>
              </a:rPr>
              <a:t>: data structure that holds</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left object (or nothing)</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right object (or nothing)</a:t>
            </a:r>
            <a:endParaRPr>
              <a:latin typeface="Source Sans Pro"/>
              <a:ea typeface="Source Sans Pro"/>
              <a:cs typeface="Source Sans Pro"/>
              <a:sym typeface="Source Sans Pro"/>
            </a:endParaRPr>
          </a:p>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So 0-2 elements total</a:t>
            </a:r>
            <a:endParaRPr>
              <a:latin typeface="Source Sans Pro"/>
              <a:ea typeface="Source Sans Pro"/>
              <a:cs typeface="Source Sans Pro"/>
              <a:sym typeface="Source Sans Pro"/>
            </a:endParaRPr>
          </a:p>
          <a:p>
            <a:pPr marL="609585" lvl="0" indent="-457189" algn="l" rtl="0">
              <a:spcBef>
                <a:spcPts val="0"/>
              </a:spcBef>
              <a:spcAft>
                <a:spcPts val="0"/>
              </a:spcAft>
              <a:buSzPts val="1800"/>
              <a:buFont typeface="Source Sans Pro"/>
              <a:buChar char="●"/>
            </a:pPr>
            <a:r>
              <a:rPr lang="en" b="1">
                <a:latin typeface="Source Sans Pro"/>
                <a:ea typeface="Source Sans Pro"/>
                <a:cs typeface="Source Sans Pro"/>
                <a:sym typeface="Source Sans Pro"/>
              </a:rPr>
              <a:t>left</a:t>
            </a:r>
            <a:r>
              <a:rPr lang="en">
                <a:latin typeface="Source Sans Pro"/>
                <a:ea typeface="Source Sans Pro"/>
                <a:cs typeface="Source Sans Pro"/>
                <a:sym typeface="Source Sans Pro"/>
              </a:rPr>
              <a:t>, </a:t>
            </a:r>
            <a:r>
              <a:rPr lang="en" b="1">
                <a:latin typeface="Source Sans Pro"/>
                <a:ea typeface="Source Sans Pro"/>
                <a:cs typeface="Source Sans Pro"/>
                <a:sym typeface="Source Sans Pro"/>
              </a:rPr>
              <a:t>right</a:t>
            </a:r>
            <a:endParaRPr>
              <a:latin typeface="Source Sans Pro"/>
              <a:ea typeface="Source Sans Pro"/>
              <a:cs typeface="Source Sans Pro"/>
              <a:sym typeface="Source Sans Pro"/>
            </a:endParaRPr>
          </a:p>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must be same type</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animEffect transition="in" filter="fade">
                                      <p:cBhvr>
                                        <p:cTn id="7" dur="1000"/>
                                        <p:tgtEl>
                                          <p:spTgt spid="2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0">
                                            <p:txEl>
                                              <p:pRg st="1" end="1"/>
                                            </p:txEl>
                                          </p:spTgt>
                                        </p:tgtEl>
                                        <p:attrNameLst>
                                          <p:attrName>style.visibility</p:attrName>
                                        </p:attrNameLst>
                                      </p:cBhvr>
                                      <p:to>
                                        <p:strVal val="visible"/>
                                      </p:to>
                                    </p:set>
                                    <p:animEffect transition="in" filter="fade">
                                      <p:cBhvr>
                                        <p:cTn id="12" dur="1000"/>
                                        <p:tgtEl>
                                          <p:spTgt spid="2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0">
                                            <p:txEl>
                                              <p:pRg st="2" end="2"/>
                                            </p:txEl>
                                          </p:spTgt>
                                        </p:tgtEl>
                                        <p:attrNameLst>
                                          <p:attrName>style.visibility</p:attrName>
                                        </p:attrNameLst>
                                      </p:cBhvr>
                                      <p:to>
                                        <p:strVal val="visible"/>
                                      </p:to>
                                    </p:set>
                                    <p:animEffect transition="in" filter="fade">
                                      <p:cBhvr>
                                        <p:cTn id="17" dur="1000"/>
                                        <p:tgtEl>
                                          <p:spTgt spid="2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0">
                                            <p:txEl>
                                              <p:pRg st="3" end="3"/>
                                            </p:txEl>
                                          </p:spTgt>
                                        </p:tgtEl>
                                        <p:attrNameLst>
                                          <p:attrName>style.visibility</p:attrName>
                                        </p:attrNameLst>
                                      </p:cBhvr>
                                      <p:to>
                                        <p:strVal val="visible"/>
                                      </p:to>
                                    </p:set>
                                    <p:animEffect transition="in" filter="fade">
                                      <p:cBhvr>
                                        <p:cTn id="22" dur="1000"/>
                                        <p:tgtEl>
                                          <p:spTgt spid="2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0">
                                            <p:txEl>
                                              <p:pRg st="4" end="4"/>
                                            </p:txEl>
                                          </p:spTgt>
                                        </p:tgtEl>
                                        <p:attrNameLst>
                                          <p:attrName>style.visibility</p:attrName>
                                        </p:attrNameLst>
                                      </p:cBhvr>
                                      <p:to>
                                        <p:strVal val="visible"/>
                                      </p:to>
                                    </p:set>
                                    <p:animEffect transition="in" filter="fade">
                                      <p:cBhvr>
                                        <p:cTn id="27" dur="1000"/>
                                        <p:tgtEl>
                                          <p:spTgt spid="2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0">
                                            <p:txEl>
                                              <p:pRg st="5" end="5"/>
                                            </p:txEl>
                                          </p:spTgt>
                                        </p:tgtEl>
                                        <p:attrNameLst>
                                          <p:attrName>style.visibility</p:attrName>
                                        </p:attrNameLst>
                                      </p:cBhvr>
                                      <p:to>
                                        <p:strVal val="visible"/>
                                      </p:to>
                                    </p:set>
                                    <p:animEffect transition="in" filter="fade">
                                      <p:cBhvr>
                                        <p:cTn id="32" dur="1000"/>
                                        <p:tgtEl>
                                          <p:spTgt spid="2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Use Cases</a:t>
            </a:r>
            <a:endParaRPr/>
          </a:p>
        </p:txBody>
      </p:sp>
      <p:sp>
        <p:nvSpPr>
          <p:cNvPr id="236" name="Google Shape;236;p40"/>
          <p:cNvSpPr txBox="1">
            <a:spLocks noGrp="1"/>
          </p:cNvSpPr>
          <p:nvPr>
            <p:ph type="body" idx="1"/>
          </p:nvPr>
        </p:nvSpPr>
        <p:spPr>
          <a:xfrm>
            <a:off x="415600" y="1958433"/>
            <a:ext cx="6170400" cy="4133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Admittedly contrived</a:t>
            </a:r>
            <a:endParaRPr>
              <a:latin typeface="Source Sans Pro"/>
              <a:ea typeface="Source Sans Pro"/>
              <a:cs typeface="Source Sans Pro"/>
              <a:sym typeface="Source Sans Pro"/>
            </a:endParaRPr>
          </a:p>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Thought exercise</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Compare to pair</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(soon) interesting iterator</a:t>
            </a:r>
            <a:endParaRPr>
              <a:latin typeface="Source Sans Pro"/>
              <a:ea typeface="Source Sans Pro"/>
              <a:cs typeface="Source Sans Pro"/>
              <a:sym typeface="Source Sans Pro"/>
            </a:endParaRPr>
          </a:p>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Robot/character with two hands</a:t>
            </a:r>
            <a:endParaRPr>
              <a:latin typeface="Source Sans Pro"/>
              <a:ea typeface="Source Sans Pro"/>
              <a:cs typeface="Source Sans Pro"/>
              <a:sym typeface="Source Sans Pro"/>
            </a:endParaRPr>
          </a:p>
        </p:txBody>
      </p:sp>
      <p:grpSp>
        <p:nvGrpSpPr>
          <p:cNvPr id="237" name="Google Shape;237;p40"/>
          <p:cNvGrpSpPr/>
          <p:nvPr/>
        </p:nvGrpSpPr>
        <p:grpSpPr>
          <a:xfrm>
            <a:off x="7134900" y="2312967"/>
            <a:ext cx="3574600" cy="4135600"/>
            <a:chOff x="5351175" y="1734725"/>
            <a:chExt cx="2680950" cy="3101700"/>
          </a:xfrm>
        </p:grpSpPr>
        <p:sp>
          <p:nvSpPr>
            <p:cNvPr id="238" name="Google Shape;238;p40"/>
            <p:cNvSpPr/>
            <p:nvPr/>
          </p:nvSpPr>
          <p:spPr>
            <a:xfrm>
              <a:off x="6365525" y="1734725"/>
              <a:ext cx="632100" cy="632100"/>
            </a:xfrm>
            <a:prstGeom prst="ellipse">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cxnSp>
          <p:nvCxnSpPr>
            <p:cNvPr id="239" name="Google Shape;239;p40"/>
            <p:cNvCxnSpPr>
              <a:stCxn id="238" idx="4"/>
            </p:cNvCxnSpPr>
            <p:nvPr/>
          </p:nvCxnSpPr>
          <p:spPr>
            <a:xfrm>
              <a:off x="6681575" y="2366825"/>
              <a:ext cx="0" cy="1264200"/>
            </a:xfrm>
            <a:prstGeom prst="straightConnector1">
              <a:avLst/>
            </a:prstGeom>
            <a:noFill/>
            <a:ln w="9525" cap="flat" cmpd="sng">
              <a:solidFill>
                <a:schemeClr val="dk2"/>
              </a:solidFill>
              <a:prstDash val="solid"/>
              <a:round/>
              <a:headEnd type="none" w="med" len="med"/>
              <a:tailEnd type="none" w="med" len="med"/>
            </a:ln>
          </p:spPr>
        </p:cxnSp>
        <p:cxnSp>
          <p:nvCxnSpPr>
            <p:cNvPr id="240" name="Google Shape;240;p40"/>
            <p:cNvCxnSpPr/>
            <p:nvPr/>
          </p:nvCxnSpPr>
          <p:spPr>
            <a:xfrm>
              <a:off x="6681575" y="3631025"/>
              <a:ext cx="455700" cy="1205400"/>
            </a:xfrm>
            <a:prstGeom prst="straightConnector1">
              <a:avLst/>
            </a:prstGeom>
            <a:noFill/>
            <a:ln w="9525" cap="flat" cmpd="sng">
              <a:solidFill>
                <a:schemeClr val="dk2"/>
              </a:solidFill>
              <a:prstDash val="solid"/>
              <a:round/>
              <a:headEnd type="none" w="med" len="med"/>
              <a:tailEnd type="none" w="med" len="med"/>
            </a:ln>
          </p:spPr>
        </p:cxnSp>
        <p:cxnSp>
          <p:nvCxnSpPr>
            <p:cNvPr id="241" name="Google Shape;241;p40"/>
            <p:cNvCxnSpPr/>
            <p:nvPr/>
          </p:nvCxnSpPr>
          <p:spPr>
            <a:xfrm flipH="1">
              <a:off x="6020075" y="3631025"/>
              <a:ext cx="661500" cy="1146600"/>
            </a:xfrm>
            <a:prstGeom prst="straightConnector1">
              <a:avLst/>
            </a:prstGeom>
            <a:noFill/>
            <a:ln w="9525" cap="flat" cmpd="sng">
              <a:solidFill>
                <a:schemeClr val="dk2"/>
              </a:solidFill>
              <a:prstDash val="solid"/>
              <a:round/>
              <a:headEnd type="none" w="med" len="med"/>
              <a:tailEnd type="none" w="med" len="med"/>
            </a:ln>
          </p:spPr>
        </p:cxnSp>
        <p:cxnSp>
          <p:nvCxnSpPr>
            <p:cNvPr id="242" name="Google Shape;242;p40"/>
            <p:cNvCxnSpPr/>
            <p:nvPr/>
          </p:nvCxnSpPr>
          <p:spPr>
            <a:xfrm rot="10800000" flipH="1">
              <a:off x="5806875" y="2705000"/>
              <a:ext cx="1866900" cy="499800"/>
            </a:xfrm>
            <a:prstGeom prst="straightConnector1">
              <a:avLst/>
            </a:prstGeom>
            <a:noFill/>
            <a:ln w="9525" cap="flat" cmpd="sng">
              <a:solidFill>
                <a:schemeClr val="dk2"/>
              </a:solidFill>
              <a:prstDash val="solid"/>
              <a:round/>
              <a:headEnd type="none" w="med" len="med"/>
              <a:tailEnd type="none" w="med" len="med"/>
            </a:ln>
          </p:spPr>
        </p:cxnSp>
        <p:sp>
          <p:nvSpPr>
            <p:cNvPr id="243" name="Google Shape;243;p40"/>
            <p:cNvSpPr/>
            <p:nvPr/>
          </p:nvSpPr>
          <p:spPr>
            <a:xfrm>
              <a:off x="5351175" y="3013700"/>
              <a:ext cx="455700" cy="455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44" name="Google Shape;244;p40"/>
            <p:cNvSpPr/>
            <p:nvPr/>
          </p:nvSpPr>
          <p:spPr>
            <a:xfrm>
              <a:off x="7576425" y="2445750"/>
              <a:ext cx="455700" cy="455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6">
                                            <p:txEl>
                                              <p:pRg st="0" end="0"/>
                                            </p:txEl>
                                          </p:spTgt>
                                        </p:tgtEl>
                                        <p:attrNameLst>
                                          <p:attrName>style.visibility</p:attrName>
                                        </p:attrNameLst>
                                      </p:cBhvr>
                                      <p:to>
                                        <p:strVal val="visible"/>
                                      </p:to>
                                    </p:set>
                                    <p:animEffect transition="in" filter="fade">
                                      <p:cBhvr>
                                        <p:cTn id="7" dur="1000"/>
                                        <p:tgtEl>
                                          <p:spTgt spid="2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6">
                                            <p:txEl>
                                              <p:pRg st="1" end="1"/>
                                            </p:txEl>
                                          </p:spTgt>
                                        </p:tgtEl>
                                        <p:attrNameLst>
                                          <p:attrName>style.visibility</p:attrName>
                                        </p:attrNameLst>
                                      </p:cBhvr>
                                      <p:to>
                                        <p:strVal val="visible"/>
                                      </p:to>
                                    </p:set>
                                    <p:animEffect transition="in" filter="fade">
                                      <p:cBhvr>
                                        <p:cTn id="12" dur="1000"/>
                                        <p:tgtEl>
                                          <p:spTgt spid="2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6">
                                            <p:txEl>
                                              <p:pRg st="2" end="2"/>
                                            </p:txEl>
                                          </p:spTgt>
                                        </p:tgtEl>
                                        <p:attrNameLst>
                                          <p:attrName>style.visibility</p:attrName>
                                        </p:attrNameLst>
                                      </p:cBhvr>
                                      <p:to>
                                        <p:strVal val="visible"/>
                                      </p:to>
                                    </p:set>
                                    <p:animEffect transition="in" filter="fade">
                                      <p:cBhvr>
                                        <p:cTn id="17" dur="1000"/>
                                        <p:tgtEl>
                                          <p:spTgt spid="2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6">
                                            <p:txEl>
                                              <p:pRg st="3" end="3"/>
                                            </p:txEl>
                                          </p:spTgt>
                                        </p:tgtEl>
                                        <p:attrNameLst>
                                          <p:attrName>style.visibility</p:attrName>
                                        </p:attrNameLst>
                                      </p:cBhvr>
                                      <p:to>
                                        <p:strVal val="visible"/>
                                      </p:to>
                                    </p:set>
                                    <p:animEffect transition="in" filter="fade">
                                      <p:cBhvr>
                                        <p:cTn id="22" dur="1000"/>
                                        <p:tgtEl>
                                          <p:spTgt spid="2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6">
                                            <p:txEl>
                                              <p:pRg st="4" end="4"/>
                                            </p:txEl>
                                          </p:spTgt>
                                        </p:tgtEl>
                                        <p:attrNameLst>
                                          <p:attrName>style.visibility</p:attrName>
                                        </p:attrNameLst>
                                      </p:cBhvr>
                                      <p:to>
                                        <p:strVal val="visible"/>
                                      </p:to>
                                    </p:set>
                                    <p:animEffect transition="in" filter="fade">
                                      <p:cBhvr>
                                        <p:cTn id="27" dur="1000"/>
                                        <p:tgtEl>
                                          <p:spTgt spid="236">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37"/>
                                        </p:tgtEl>
                                        <p:attrNameLst>
                                          <p:attrName>style.visibility</p:attrName>
                                        </p:attrNameLst>
                                      </p:cBhvr>
                                      <p:to>
                                        <p:strVal val="visible"/>
                                      </p:to>
                                    </p:set>
                                    <p:animEffect transition="in" filter="fade">
                                      <p:cBhvr>
                                        <p:cTn id="30" dur="10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1"/>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Dyad&lt;T&gt; Operations</a:t>
            </a:r>
            <a:endParaRPr/>
          </a:p>
        </p:txBody>
      </p:sp>
      <p:sp>
        <p:nvSpPr>
          <p:cNvPr id="250" name="Google Shape;250;p41"/>
          <p:cNvSpPr txBox="1">
            <a:spLocks noGrp="1"/>
          </p:cNvSpPr>
          <p:nvPr>
            <p:ph type="body" idx="1"/>
          </p:nvPr>
        </p:nvSpPr>
        <p:spPr>
          <a:xfrm>
            <a:off x="415600" y="1958433"/>
            <a:ext cx="5333200" cy="4133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None/>
            </a:pPr>
            <a:r>
              <a:rPr lang="en">
                <a:latin typeface="Consolas"/>
                <a:ea typeface="Consolas"/>
                <a:cs typeface="Consolas"/>
                <a:sym typeface="Consolas"/>
              </a:rPr>
              <a:t>make-dyad(): Dyad</a:t>
            </a:r>
            <a:endParaRPr>
              <a:latin typeface="Consolas"/>
              <a:ea typeface="Consolas"/>
              <a:cs typeface="Consolas"/>
              <a:sym typeface="Consolas"/>
            </a:endParaRPr>
          </a:p>
          <a:p>
            <a:pPr marL="609585" lvl="0" indent="0" algn="l" rtl="0">
              <a:lnSpc>
                <a:spcPct val="100000"/>
              </a:lnSpc>
              <a:spcBef>
                <a:spcPts val="0"/>
              </a:spcBef>
              <a:spcAft>
                <a:spcPts val="0"/>
              </a:spcAft>
              <a:buNone/>
            </a:pPr>
            <a:r>
              <a:rPr lang="en">
                <a:latin typeface="Source Sans Pro"/>
                <a:ea typeface="Source Sans Pro"/>
                <a:cs typeface="Source Sans Pro"/>
                <a:sym typeface="Source Sans Pro"/>
              </a:rPr>
              <a:t>Create a new dyad that is empty (no left or right).</a:t>
            </a:r>
            <a:endParaRPr>
              <a:latin typeface="Consolas"/>
              <a:ea typeface="Consolas"/>
              <a:cs typeface="Consolas"/>
              <a:sym typeface="Consolas"/>
            </a:endParaRPr>
          </a:p>
          <a:p>
            <a:pPr marL="609585" lvl="0" indent="0" algn="l" rtl="0">
              <a:lnSpc>
                <a:spcPct val="100000"/>
              </a:lnSpc>
              <a:spcBef>
                <a:spcPts val="0"/>
              </a:spcBef>
              <a:spcAft>
                <a:spcPts val="0"/>
              </a:spcAft>
              <a:buNone/>
            </a:pP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has-left(Dyad d): bool</a:t>
            </a:r>
            <a:endParaRPr>
              <a:latin typeface="Consolas"/>
              <a:ea typeface="Consolas"/>
              <a:cs typeface="Consolas"/>
              <a:sym typeface="Consolas"/>
            </a:endParaRPr>
          </a:p>
          <a:p>
            <a:pPr marL="609585"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Return true iff </a:t>
            </a:r>
            <a:r>
              <a:rPr lang="en">
                <a:solidFill>
                  <a:srgbClr val="000000"/>
                </a:solidFill>
                <a:latin typeface="Consolas"/>
                <a:ea typeface="Consolas"/>
                <a:cs typeface="Consolas"/>
                <a:sym typeface="Consolas"/>
              </a:rPr>
              <a:t>d</a:t>
            </a:r>
            <a:r>
              <a:rPr lang="en">
                <a:solidFill>
                  <a:srgbClr val="000000"/>
                </a:solidFill>
                <a:latin typeface="Source Sans Pro"/>
                <a:ea typeface="Source Sans Pro"/>
                <a:cs typeface="Source Sans Pro"/>
                <a:sym typeface="Source Sans Pro"/>
              </a:rPr>
              <a:t> has a left element.</a:t>
            </a:r>
            <a:endParaRPr>
              <a:solidFill>
                <a:srgbClr val="000000"/>
              </a:solidFill>
              <a:latin typeface="Source Sans Pro"/>
              <a:ea typeface="Source Sans Pro"/>
              <a:cs typeface="Source Sans Pro"/>
              <a:sym typeface="Source Sans Pro"/>
            </a:endParaRPr>
          </a:p>
          <a:p>
            <a:pPr marL="609585" lvl="0" indent="0" algn="l" rtl="0">
              <a:lnSpc>
                <a:spcPct val="100000"/>
              </a:lnSpc>
              <a:spcBef>
                <a:spcPts val="0"/>
              </a:spcBef>
              <a:spcAft>
                <a:spcPts val="0"/>
              </a:spcAft>
              <a:buNone/>
            </a:pP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latin typeface="Consolas"/>
                <a:ea typeface="Consolas"/>
                <a:cs typeface="Consolas"/>
                <a:sym typeface="Consolas"/>
              </a:rPr>
              <a:t>has-right(Dyad d): bool</a:t>
            </a:r>
            <a:endParaRPr>
              <a:latin typeface="Consolas"/>
              <a:ea typeface="Consolas"/>
              <a:cs typeface="Consolas"/>
              <a:sym typeface="Consolas"/>
            </a:endParaRPr>
          </a:p>
          <a:p>
            <a:pPr marL="609585"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Return true iff </a:t>
            </a:r>
            <a:r>
              <a:rPr lang="en">
                <a:solidFill>
                  <a:srgbClr val="000000"/>
                </a:solidFill>
                <a:latin typeface="Consolas"/>
                <a:ea typeface="Consolas"/>
                <a:cs typeface="Consolas"/>
                <a:sym typeface="Consolas"/>
              </a:rPr>
              <a:t>d</a:t>
            </a:r>
            <a:r>
              <a:rPr lang="en">
                <a:solidFill>
                  <a:srgbClr val="000000"/>
                </a:solidFill>
                <a:latin typeface="Source Sans Pro"/>
                <a:ea typeface="Source Sans Pro"/>
                <a:cs typeface="Source Sans Pro"/>
                <a:sym typeface="Source Sans Pro"/>
              </a:rPr>
              <a:t> has a right element.</a:t>
            </a:r>
            <a:endParaRPr>
              <a:solidFill>
                <a:srgbClr val="000000"/>
              </a:solidFill>
              <a:latin typeface="Source Sans Pro"/>
              <a:ea typeface="Source Sans Pro"/>
              <a:cs typeface="Source Sans Pro"/>
              <a:sym typeface="Source Sans Pro"/>
            </a:endParaRPr>
          </a:p>
          <a:p>
            <a:pPr marL="609585" lvl="0" indent="0" algn="l" rtl="0">
              <a:lnSpc>
                <a:spcPct val="100000"/>
              </a:lnSpc>
              <a:spcBef>
                <a:spcPts val="0"/>
              </a:spcBef>
              <a:spcAft>
                <a:spcPts val="0"/>
              </a:spcAft>
              <a:buNone/>
            </a:pP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set-left(Dyad d, T left)</a:t>
            </a:r>
            <a:endParaRPr>
              <a:latin typeface="Consolas"/>
              <a:ea typeface="Consolas"/>
              <a:cs typeface="Consolas"/>
              <a:sym typeface="Consolas"/>
            </a:endParaRPr>
          </a:p>
          <a:p>
            <a:pPr marL="609585"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Set the left element of </a:t>
            </a:r>
            <a:r>
              <a:rPr lang="en">
                <a:solidFill>
                  <a:srgbClr val="000000"/>
                </a:solidFill>
                <a:latin typeface="Consolas"/>
                <a:ea typeface="Consolas"/>
                <a:cs typeface="Consolas"/>
                <a:sym typeface="Consolas"/>
              </a:rPr>
              <a:t>d</a:t>
            </a:r>
            <a:r>
              <a:rPr lang="en">
                <a:solidFill>
                  <a:srgbClr val="000000"/>
                </a:solidFill>
                <a:latin typeface="Source Sans Pro"/>
                <a:ea typeface="Source Sans Pro"/>
                <a:cs typeface="Source Sans Pro"/>
                <a:sym typeface="Source Sans Pro"/>
              </a:rPr>
              <a:t> to </a:t>
            </a:r>
            <a:r>
              <a:rPr lang="en">
                <a:solidFill>
                  <a:srgbClr val="000000"/>
                </a:solidFill>
                <a:latin typeface="Consolas"/>
                <a:ea typeface="Consolas"/>
                <a:cs typeface="Consolas"/>
                <a:sym typeface="Consolas"/>
              </a:rPr>
              <a:t>left</a:t>
            </a:r>
            <a:r>
              <a:rPr lang="en">
                <a:solidFill>
                  <a:srgbClr val="000000"/>
                </a:solidFill>
                <a:latin typeface="Source Sans Pro"/>
                <a:ea typeface="Source Sans Pro"/>
                <a:cs typeface="Source Sans Pro"/>
                <a:sym typeface="Source Sans Pro"/>
              </a:rPr>
              <a:t>.</a:t>
            </a:r>
            <a:endParaRPr>
              <a:solidFill>
                <a:srgbClr val="000000"/>
              </a:solidFill>
              <a:latin typeface="Source Sans Pro"/>
              <a:ea typeface="Source Sans Pro"/>
              <a:cs typeface="Source Sans Pro"/>
              <a:sym typeface="Source Sans Pro"/>
            </a:endParaRPr>
          </a:p>
          <a:p>
            <a:pPr marL="609585" lvl="0" indent="0" algn="l" rtl="0">
              <a:lnSpc>
                <a:spcPct val="100000"/>
              </a:lnSpc>
              <a:spcBef>
                <a:spcPts val="0"/>
              </a:spcBef>
              <a:spcAft>
                <a:spcPts val="0"/>
              </a:spcAft>
              <a:buNone/>
            </a:pP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set-right(Dyad d, T right)</a:t>
            </a:r>
            <a:endParaRPr>
              <a:latin typeface="Consolas"/>
              <a:ea typeface="Consolas"/>
              <a:cs typeface="Consolas"/>
              <a:sym typeface="Consolas"/>
            </a:endParaRPr>
          </a:p>
          <a:p>
            <a:pPr marL="609585"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Set the right element of </a:t>
            </a:r>
            <a:r>
              <a:rPr lang="en">
                <a:solidFill>
                  <a:srgbClr val="000000"/>
                </a:solidFill>
                <a:latin typeface="Consolas"/>
                <a:ea typeface="Consolas"/>
                <a:cs typeface="Consolas"/>
                <a:sym typeface="Consolas"/>
              </a:rPr>
              <a:t>d</a:t>
            </a:r>
            <a:r>
              <a:rPr lang="en">
                <a:solidFill>
                  <a:srgbClr val="000000"/>
                </a:solidFill>
                <a:latin typeface="Source Sans Pro"/>
                <a:ea typeface="Source Sans Pro"/>
                <a:cs typeface="Source Sans Pro"/>
                <a:sym typeface="Source Sans Pro"/>
              </a:rPr>
              <a:t> to </a:t>
            </a:r>
            <a:r>
              <a:rPr lang="en">
                <a:solidFill>
                  <a:srgbClr val="000000"/>
                </a:solidFill>
                <a:latin typeface="Consolas"/>
                <a:ea typeface="Consolas"/>
                <a:cs typeface="Consolas"/>
                <a:sym typeface="Consolas"/>
              </a:rPr>
              <a:t>right</a:t>
            </a:r>
            <a:r>
              <a:rPr lang="en">
                <a:solidFill>
                  <a:srgbClr val="000000"/>
                </a:solidFill>
                <a:latin typeface="Source Sans Pro"/>
                <a:ea typeface="Source Sans Pro"/>
                <a:cs typeface="Source Sans Pro"/>
                <a:sym typeface="Source Sans Pro"/>
              </a:rPr>
              <a:t>.</a:t>
            </a:r>
            <a:endParaRPr>
              <a:solidFill>
                <a:srgbClr val="000000"/>
              </a:solidFill>
              <a:latin typeface="Source Sans Pro"/>
              <a:ea typeface="Source Sans Pro"/>
              <a:cs typeface="Source Sans Pro"/>
              <a:sym typeface="Source Sans Pro"/>
            </a:endParaRPr>
          </a:p>
          <a:p>
            <a:pPr marL="609585" lvl="0" indent="0" algn="l" rtl="0">
              <a:lnSpc>
                <a:spcPct val="100000"/>
              </a:lnSpc>
              <a:spcBef>
                <a:spcPts val="0"/>
              </a:spcBef>
              <a:spcAft>
                <a:spcPts val="0"/>
              </a:spcAft>
              <a:buNone/>
            </a:pP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a:latin typeface="Consolas"/>
              <a:ea typeface="Consolas"/>
              <a:cs typeface="Consolas"/>
              <a:sym typeface="Consolas"/>
            </a:endParaRPr>
          </a:p>
          <a:p>
            <a:pPr marL="0" lvl="0" indent="0" algn="l" rtl="0">
              <a:spcBef>
                <a:spcPts val="0"/>
              </a:spcBef>
              <a:spcAft>
                <a:spcPts val="2133"/>
              </a:spcAft>
              <a:buNone/>
            </a:pPr>
            <a:endParaRPr/>
          </a:p>
        </p:txBody>
      </p:sp>
      <p:sp>
        <p:nvSpPr>
          <p:cNvPr id="251" name="Google Shape;251;p41"/>
          <p:cNvSpPr txBox="1">
            <a:spLocks noGrp="1"/>
          </p:cNvSpPr>
          <p:nvPr>
            <p:ph type="body" idx="2"/>
          </p:nvPr>
        </p:nvSpPr>
        <p:spPr>
          <a:xfrm>
            <a:off x="6443200" y="1958433"/>
            <a:ext cx="5333200" cy="4133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None/>
            </a:pPr>
            <a:r>
              <a:rPr lang="en">
                <a:latin typeface="Consolas"/>
                <a:ea typeface="Consolas"/>
                <a:cs typeface="Consolas"/>
                <a:sym typeface="Consolas"/>
              </a:rPr>
              <a:t>get-left(Dyad d): T</a:t>
            </a:r>
            <a:endParaRPr>
              <a:latin typeface="Consolas"/>
              <a:ea typeface="Consolas"/>
              <a:cs typeface="Consolas"/>
              <a:sym typeface="Consolas"/>
            </a:endParaRPr>
          </a:p>
          <a:p>
            <a:pPr marL="609585"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Return the left element.</a:t>
            </a:r>
            <a:endParaRPr>
              <a:solidFill>
                <a:srgbClr val="000000"/>
              </a:solidFill>
              <a:latin typeface="Source Sans Pro"/>
              <a:ea typeface="Source Sans Pro"/>
              <a:cs typeface="Source Sans Pro"/>
              <a:sym typeface="Source Sans Pro"/>
            </a:endParaRPr>
          </a:p>
          <a:p>
            <a:pPr marL="609585"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Require: </a:t>
            </a:r>
            <a:r>
              <a:rPr lang="en">
                <a:solidFill>
                  <a:srgbClr val="000000"/>
                </a:solidFill>
                <a:latin typeface="Consolas"/>
                <a:ea typeface="Consolas"/>
                <a:cs typeface="Consolas"/>
                <a:sym typeface="Consolas"/>
              </a:rPr>
              <a:t>has-left(d)</a:t>
            </a:r>
            <a:r>
              <a:rPr lang="en">
                <a:solidFill>
                  <a:srgbClr val="000000"/>
                </a:solidFill>
                <a:latin typeface="Source Sans Pro"/>
                <a:ea typeface="Source Sans Pro"/>
                <a:cs typeface="Source Sans Pro"/>
                <a:sym typeface="Source Sans Pro"/>
              </a:rPr>
              <a:t> is true</a:t>
            </a:r>
            <a:endParaRPr>
              <a:solidFill>
                <a:srgbClr val="000000"/>
              </a:solidFill>
              <a:latin typeface="Source Sans Pro"/>
              <a:ea typeface="Source Sans Pro"/>
              <a:cs typeface="Source Sans Pro"/>
              <a:sym typeface="Source Sans Pro"/>
            </a:endParaRPr>
          </a:p>
          <a:p>
            <a:pPr marL="609585" lvl="0" indent="0" algn="l" rtl="0">
              <a:lnSpc>
                <a:spcPct val="100000"/>
              </a:lnSpc>
              <a:spcBef>
                <a:spcPts val="0"/>
              </a:spcBef>
              <a:spcAft>
                <a:spcPts val="0"/>
              </a:spcAft>
              <a:buNone/>
            </a:pP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latin typeface="Consolas"/>
                <a:ea typeface="Consolas"/>
                <a:cs typeface="Consolas"/>
                <a:sym typeface="Consolas"/>
              </a:rPr>
              <a:t>get-right(Dyad d): T</a:t>
            </a:r>
            <a:endParaRPr>
              <a:latin typeface="Consolas"/>
              <a:ea typeface="Consolas"/>
              <a:cs typeface="Consolas"/>
              <a:sym typeface="Consolas"/>
            </a:endParaRPr>
          </a:p>
          <a:p>
            <a:pPr marL="609585"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Return the left element.</a:t>
            </a:r>
            <a:endParaRPr>
              <a:solidFill>
                <a:srgbClr val="000000"/>
              </a:solidFill>
              <a:latin typeface="Source Sans Pro"/>
              <a:ea typeface="Source Sans Pro"/>
              <a:cs typeface="Source Sans Pro"/>
              <a:sym typeface="Source Sans Pro"/>
            </a:endParaRPr>
          </a:p>
          <a:p>
            <a:pPr marL="609585"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Require: </a:t>
            </a:r>
            <a:r>
              <a:rPr lang="en">
                <a:solidFill>
                  <a:srgbClr val="000000"/>
                </a:solidFill>
                <a:latin typeface="Consolas"/>
                <a:ea typeface="Consolas"/>
                <a:cs typeface="Consolas"/>
                <a:sym typeface="Consolas"/>
              </a:rPr>
              <a:t>has-left(d)</a:t>
            </a:r>
            <a:r>
              <a:rPr lang="en">
                <a:solidFill>
                  <a:srgbClr val="000000"/>
                </a:solidFill>
                <a:latin typeface="Source Sans Pro"/>
                <a:ea typeface="Source Sans Pro"/>
                <a:cs typeface="Source Sans Pro"/>
                <a:sym typeface="Source Sans Pro"/>
              </a:rPr>
              <a:t> is true</a:t>
            </a:r>
            <a:endParaRPr>
              <a:solidFill>
                <a:srgbClr val="000000"/>
              </a:solidFill>
              <a:latin typeface="Source Sans Pro"/>
              <a:ea typeface="Source Sans Pro"/>
              <a:cs typeface="Source Sans Pro"/>
              <a:sym typeface="Source Sans Pro"/>
            </a:endParaRPr>
          </a:p>
          <a:p>
            <a:pPr marL="609585" lvl="0" indent="0" algn="l" rtl="0">
              <a:lnSpc>
                <a:spcPct val="100000"/>
              </a:lnSpc>
              <a:spcBef>
                <a:spcPts val="0"/>
              </a:spcBef>
              <a:spcAft>
                <a:spcPts val="0"/>
              </a:spcAft>
              <a:buNone/>
            </a:pP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latin typeface="Consolas"/>
                <a:ea typeface="Consolas"/>
                <a:cs typeface="Consolas"/>
                <a:sym typeface="Consolas"/>
              </a:rPr>
              <a:t>clear-left(Dyad d)</a:t>
            </a:r>
            <a:endParaRPr>
              <a:latin typeface="Consolas"/>
              <a:ea typeface="Consolas"/>
              <a:cs typeface="Consolas"/>
              <a:sym typeface="Consolas"/>
            </a:endParaRPr>
          </a:p>
          <a:p>
            <a:pPr marL="609585"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Make the left element of </a:t>
            </a:r>
            <a:r>
              <a:rPr lang="en">
                <a:solidFill>
                  <a:srgbClr val="000000"/>
                </a:solidFill>
                <a:latin typeface="Consolas"/>
                <a:ea typeface="Consolas"/>
                <a:cs typeface="Consolas"/>
                <a:sym typeface="Consolas"/>
              </a:rPr>
              <a:t>d</a:t>
            </a:r>
            <a:r>
              <a:rPr lang="en">
                <a:solidFill>
                  <a:srgbClr val="000000"/>
                </a:solidFill>
                <a:latin typeface="Source Sans Pro"/>
                <a:ea typeface="Source Sans Pro"/>
                <a:cs typeface="Source Sans Pro"/>
                <a:sym typeface="Source Sans Pro"/>
              </a:rPr>
              <a:t> empty.</a:t>
            </a:r>
            <a:br>
              <a:rPr lang="en">
                <a:latin typeface="Consolas"/>
                <a:ea typeface="Consolas"/>
                <a:cs typeface="Consolas"/>
                <a:sym typeface="Consolas"/>
              </a:rPr>
            </a:b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clear-right(Dyad d)</a:t>
            </a:r>
            <a:endParaRPr>
              <a:latin typeface="Consolas"/>
              <a:ea typeface="Consolas"/>
              <a:cs typeface="Consolas"/>
              <a:sym typeface="Consolas"/>
            </a:endParaRPr>
          </a:p>
          <a:p>
            <a:pPr marL="609585"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Make the right element of </a:t>
            </a:r>
            <a:r>
              <a:rPr lang="en">
                <a:solidFill>
                  <a:srgbClr val="000000"/>
                </a:solidFill>
                <a:latin typeface="Consolas"/>
                <a:ea typeface="Consolas"/>
                <a:cs typeface="Consolas"/>
                <a:sym typeface="Consolas"/>
              </a:rPr>
              <a:t>d</a:t>
            </a:r>
            <a:r>
              <a:rPr lang="en">
                <a:solidFill>
                  <a:srgbClr val="000000"/>
                </a:solidFill>
                <a:latin typeface="Source Sans Pro"/>
                <a:ea typeface="Source Sans Pro"/>
                <a:cs typeface="Source Sans Pro"/>
                <a:sym typeface="Source Sans Pro"/>
              </a:rPr>
              <a:t> empty.</a:t>
            </a:r>
            <a:br>
              <a:rPr lang="en">
                <a:latin typeface="Consolas"/>
                <a:ea typeface="Consolas"/>
                <a:cs typeface="Consolas"/>
                <a:sym typeface="Consolas"/>
              </a:rPr>
            </a:b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swap-left-right(Dyad d)</a:t>
            </a:r>
            <a:endParaRPr>
              <a:latin typeface="Consolas"/>
              <a:ea typeface="Consolas"/>
              <a:cs typeface="Consolas"/>
              <a:sym typeface="Consolas"/>
            </a:endParaRPr>
          </a:p>
          <a:p>
            <a:pPr marL="609585"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Swap the left and right elements.</a:t>
            </a:r>
            <a:br>
              <a:rPr lang="en">
                <a:latin typeface="Consolas"/>
                <a:ea typeface="Consolas"/>
                <a:cs typeface="Consolas"/>
                <a:sym typeface="Consolas"/>
              </a:rPr>
            </a:br>
            <a:endParaRPr>
              <a:latin typeface="Consolas"/>
              <a:ea typeface="Consolas"/>
              <a:cs typeface="Consolas"/>
              <a:sym typeface="Consolas"/>
            </a:endParaRPr>
          </a:p>
          <a:p>
            <a:pPr marL="0" lvl="0" indent="0" algn="l" rtl="0">
              <a:lnSpc>
                <a:spcPct val="100000"/>
              </a:lnSpc>
              <a:spcBef>
                <a:spcPts val="0"/>
              </a:spcBef>
              <a:spcAft>
                <a:spcPts val="0"/>
              </a:spcAft>
              <a:buNone/>
            </a:pPr>
            <a:endParaRPr>
              <a:latin typeface="Consolas"/>
              <a:ea typeface="Consolas"/>
              <a:cs typeface="Consolas"/>
              <a:sym typeface="Consolas"/>
            </a:endParaRPr>
          </a:p>
          <a:p>
            <a:pPr marL="0" lvl="0" indent="0" algn="l" rtl="0">
              <a:spcBef>
                <a:spcPts val="0"/>
              </a:spcBef>
              <a:spcAft>
                <a:spcPts val="2133"/>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2"/>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Implementation - Constructor, Setters</a:t>
            </a:r>
            <a:endParaRPr/>
          </a:p>
        </p:txBody>
      </p:sp>
      <p:sp>
        <p:nvSpPr>
          <p:cNvPr id="257" name="Google Shape;257;p42"/>
          <p:cNvSpPr txBox="1">
            <a:spLocks noGrp="1"/>
          </p:cNvSpPr>
          <p:nvPr>
            <p:ph type="body" idx="2"/>
          </p:nvPr>
        </p:nvSpPr>
        <p:spPr>
          <a:xfrm>
            <a:off x="6443200" y="1958433"/>
            <a:ext cx="5333200" cy="4133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Default constructor is OK</a:t>
            </a:r>
            <a:endParaRPr>
              <a:latin typeface="Source Sans Pro"/>
              <a:ea typeface="Source Sans Pro"/>
              <a:cs typeface="Source Sans Pro"/>
              <a:sym typeface="Source Sans Pro"/>
            </a:endParaRPr>
          </a:p>
          <a:p>
            <a:pPr marL="1219170" lvl="1" indent="-406390" algn="l" rtl="0">
              <a:spcBef>
                <a:spcPts val="0"/>
              </a:spcBef>
              <a:spcAft>
                <a:spcPts val="0"/>
              </a:spcAft>
              <a:buSzPts val="1200"/>
              <a:buFont typeface="Source Sans Pro"/>
              <a:buChar char="○"/>
            </a:pPr>
            <a:r>
              <a:rPr lang="en">
                <a:latin typeface="Source Sans Pro"/>
                <a:ea typeface="Source Sans Pro"/>
                <a:cs typeface="Source Sans Pro"/>
                <a:sym typeface="Source Sans Pro"/>
              </a:rPr>
              <a:t>Each pointer is </a:t>
            </a:r>
            <a:r>
              <a:rPr lang="en">
                <a:latin typeface="Consolas"/>
                <a:ea typeface="Consolas"/>
                <a:cs typeface="Consolas"/>
                <a:sym typeface="Consolas"/>
              </a:rPr>
              <a:t>nullptr</a:t>
            </a:r>
            <a:r>
              <a:rPr lang="en">
                <a:latin typeface="Source Sans Pro"/>
                <a:ea typeface="Source Sans Pro"/>
                <a:cs typeface="Source Sans Pro"/>
                <a:sym typeface="Source Sans Pro"/>
              </a:rPr>
              <a:t> = empty</a:t>
            </a:r>
            <a:endParaRPr>
              <a:latin typeface="Source Sans Pro"/>
              <a:ea typeface="Source Sans Pro"/>
              <a:cs typeface="Source Sans Pro"/>
              <a:sym typeface="Source Sans Pro"/>
            </a:endParaRPr>
          </a:p>
          <a:p>
            <a:pPr marL="609585" lvl="0"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Default destructor frees memory properly</a:t>
            </a:r>
            <a:endParaRPr>
              <a:latin typeface="Source Sans Pro"/>
              <a:ea typeface="Source Sans Pro"/>
              <a:cs typeface="Source Sans Pro"/>
              <a:sym typeface="Source Sans Pro"/>
            </a:endParaRPr>
          </a:p>
          <a:p>
            <a:pPr marL="609585" lvl="0"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unique_ptr::swap frees any old object, and takes ownership of the given object</a:t>
            </a:r>
            <a:endParaRPr>
              <a:latin typeface="Source Sans Pro"/>
              <a:ea typeface="Source Sans Pro"/>
              <a:cs typeface="Source Sans Pro"/>
              <a:sym typeface="Source Sans Pro"/>
            </a:endParaRPr>
          </a:p>
        </p:txBody>
      </p:sp>
      <p:pic>
        <p:nvPicPr>
          <p:cNvPr id="258" name="Google Shape;258;p42"/>
          <p:cNvPicPr preferRelativeResize="0"/>
          <p:nvPr/>
        </p:nvPicPr>
        <p:blipFill>
          <a:blip r:embed="rId3">
            <a:alphaModFix/>
          </a:blip>
          <a:stretch>
            <a:fillRect/>
          </a:stretch>
        </p:blipFill>
        <p:spPr>
          <a:xfrm>
            <a:off x="415601" y="1958434"/>
            <a:ext cx="4813300" cy="723900"/>
          </a:xfrm>
          <a:prstGeom prst="rect">
            <a:avLst/>
          </a:prstGeom>
          <a:noFill/>
          <a:ln>
            <a:noFill/>
          </a:ln>
        </p:spPr>
      </p:pic>
      <p:pic>
        <p:nvPicPr>
          <p:cNvPr id="259" name="Google Shape;259;p42"/>
          <p:cNvPicPr preferRelativeResize="0"/>
          <p:nvPr/>
        </p:nvPicPr>
        <p:blipFill>
          <a:blip r:embed="rId4">
            <a:alphaModFix/>
          </a:blip>
          <a:stretch>
            <a:fillRect/>
          </a:stretch>
        </p:blipFill>
        <p:spPr>
          <a:xfrm>
            <a:off x="415600" y="3780233"/>
            <a:ext cx="8661400" cy="2311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animEffect transition="in" filter="fade">
                                      <p:cBhvr>
                                        <p:cTn id="7" dur="1000"/>
                                        <p:tgtEl>
                                          <p:spTgt spid="2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7">
                                            <p:txEl>
                                              <p:pRg st="1" end="1"/>
                                            </p:txEl>
                                          </p:spTgt>
                                        </p:tgtEl>
                                        <p:attrNameLst>
                                          <p:attrName>style.visibility</p:attrName>
                                        </p:attrNameLst>
                                      </p:cBhvr>
                                      <p:to>
                                        <p:strVal val="visible"/>
                                      </p:to>
                                    </p:set>
                                    <p:animEffect transition="in" filter="fade">
                                      <p:cBhvr>
                                        <p:cTn id="12" dur="1000"/>
                                        <p:tgtEl>
                                          <p:spTgt spid="2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7">
                                            <p:txEl>
                                              <p:pRg st="2" end="2"/>
                                            </p:txEl>
                                          </p:spTgt>
                                        </p:tgtEl>
                                        <p:attrNameLst>
                                          <p:attrName>style.visibility</p:attrName>
                                        </p:attrNameLst>
                                      </p:cBhvr>
                                      <p:to>
                                        <p:strVal val="visible"/>
                                      </p:to>
                                    </p:set>
                                    <p:animEffect transition="in" filter="fade">
                                      <p:cBhvr>
                                        <p:cTn id="17" dur="1000"/>
                                        <p:tgtEl>
                                          <p:spTgt spid="2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7">
                                            <p:txEl>
                                              <p:pRg st="3" end="3"/>
                                            </p:txEl>
                                          </p:spTgt>
                                        </p:tgtEl>
                                        <p:attrNameLst>
                                          <p:attrName>style.visibility</p:attrName>
                                        </p:attrNameLst>
                                      </p:cBhvr>
                                      <p:to>
                                        <p:strVal val="visible"/>
                                      </p:to>
                                    </p:set>
                                    <p:animEffect transition="in" filter="fade">
                                      <p:cBhvr>
                                        <p:cTn id="22" dur="1000"/>
                                        <p:tgtEl>
                                          <p:spTgt spid="25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3"/>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Implementation - Accessors</a:t>
            </a:r>
            <a:endParaRPr/>
          </a:p>
        </p:txBody>
      </p:sp>
      <p:sp>
        <p:nvSpPr>
          <p:cNvPr id="265" name="Google Shape;265;p43"/>
          <p:cNvSpPr txBox="1">
            <a:spLocks noGrp="1"/>
          </p:cNvSpPr>
          <p:nvPr>
            <p:ph type="body" idx="2"/>
          </p:nvPr>
        </p:nvSpPr>
        <p:spPr>
          <a:xfrm>
            <a:off x="6443200" y="1958433"/>
            <a:ext cx="5333200" cy="4133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23323" algn="l" rtl="0">
              <a:spcBef>
                <a:spcPts val="0"/>
              </a:spcBef>
              <a:spcAft>
                <a:spcPts val="0"/>
              </a:spcAft>
              <a:buSzPts val="1400"/>
              <a:buFont typeface="Source Sans Pro"/>
              <a:buChar char="●"/>
            </a:pPr>
            <a:r>
              <a:rPr lang="en">
                <a:latin typeface="Consolas"/>
                <a:ea typeface="Consolas"/>
                <a:cs typeface="Consolas"/>
                <a:sym typeface="Consolas"/>
              </a:rPr>
              <a:t>bool(left_)</a:t>
            </a:r>
            <a:r>
              <a:rPr lang="en">
                <a:latin typeface="Source Sans Pro"/>
                <a:ea typeface="Source Sans Pro"/>
                <a:cs typeface="Source Sans Pro"/>
                <a:sym typeface="Source Sans Pro"/>
              </a:rPr>
              <a:t> is true iff </a:t>
            </a:r>
            <a:r>
              <a:rPr lang="en">
                <a:latin typeface="Consolas"/>
                <a:ea typeface="Consolas"/>
                <a:cs typeface="Consolas"/>
                <a:sym typeface="Consolas"/>
              </a:rPr>
              <a:t>left_</a:t>
            </a:r>
            <a:r>
              <a:rPr lang="en">
                <a:latin typeface="Source Sans Pro"/>
                <a:ea typeface="Source Sans Pro"/>
                <a:cs typeface="Source Sans Pro"/>
                <a:sym typeface="Source Sans Pro"/>
              </a:rPr>
              <a:t> is non-null</a:t>
            </a:r>
            <a:endParaRPr>
              <a:latin typeface="Source Sans Pro"/>
              <a:ea typeface="Source Sans Pro"/>
              <a:cs typeface="Source Sans Pro"/>
              <a:sym typeface="Source Sans Pro"/>
            </a:endParaRPr>
          </a:p>
          <a:p>
            <a:pPr marL="609585" lvl="0" indent="-423323" algn="l" rtl="0">
              <a:spcBef>
                <a:spcPts val="0"/>
              </a:spcBef>
              <a:spcAft>
                <a:spcPts val="0"/>
              </a:spcAft>
              <a:buSzPts val="1400"/>
              <a:buFont typeface="Source Sans Pro"/>
              <a:buChar char="●"/>
            </a:pPr>
            <a:r>
              <a:rPr lang="en">
                <a:latin typeface="Consolas"/>
                <a:ea typeface="Consolas"/>
                <a:cs typeface="Consolas"/>
                <a:sym typeface="Consolas"/>
              </a:rPr>
              <a:t>assert</a:t>
            </a:r>
            <a:r>
              <a:rPr lang="en">
                <a:latin typeface="Source Sans Pro"/>
                <a:ea typeface="Source Sans Pro"/>
                <a:cs typeface="Source Sans Pro"/>
                <a:sym typeface="Source Sans Pro"/>
              </a:rPr>
              <a:t> calls enforce ADT requirements</a:t>
            </a:r>
            <a:endParaRPr>
              <a:latin typeface="Source Sans Pro"/>
              <a:ea typeface="Source Sans Pro"/>
              <a:cs typeface="Source Sans Pro"/>
              <a:sym typeface="Source Sans Pro"/>
            </a:endParaRPr>
          </a:p>
        </p:txBody>
      </p:sp>
      <p:pic>
        <p:nvPicPr>
          <p:cNvPr id="266" name="Google Shape;266;p43"/>
          <p:cNvPicPr preferRelativeResize="0"/>
          <p:nvPr/>
        </p:nvPicPr>
        <p:blipFill>
          <a:blip r:embed="rId3">
            <a:alphaModFix/>
          </a:blip>
          <a:stretch>
            <a:fillRect/>
          </a:stretch>
        </p:blipFill>
        <p:spPr>
          <a:xfrm>
            <a:off x="415601" y="1958434"/>
            <a:ext cx="4813300" cy="723900"/>
          </a:xfrm>
          <a:prstGeom prst="rect">
            <a:avLst/>
          </a:prstGeom>
          <a:noFill/>
          <a:ln>
            <a:noFill/>
          </a:ln>
        </p:spPr>
      </p:pic>
      <p:pic>
        <p:nvPicPr>
          <p:cNvPr id="267" name="Google Shape;267;p43"/>
          <p:cNvPicPr preferRelativeResize="0"/>
          <p:nvPr/>
        </p:nvPicPr>
        <p:blipFill>
          <a:blip r:embed="rId4">
            <a:alphaModFix/>
          </a:blip>
          <a:stretch>
            <a:fillRect/>
          </a:stretch>
        </p:blipFill>
        <p:spPr>
          <a:xfrm>
            <a:off x="415600" y="2885533"/>
            <a:ext cx="5314048" cy="376926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
                                            <p:txEl>
                                              <p:pRg st="0" end="0"/>
                                            </p:txEl>
                                          </p:spTgt>
                                        </p:tgtEl>
                                        <p:attrNameLst>
                                          <p:attrName>style.visibility</p:attrName>
                                        </p:attrNameLst>
                                      </p:cBhvr>
                                      <p:to>
                                        <p:strVal val="visible"/>
                                      </p:to>
                                    </p:set>
                                    <p:animEffect transition="in" filter="fade">
                                      <p:cBhvr>
                                        <p:cTn id="7" dur="1000"/>
                                        <p:tgtEl>
                                          <p:spTgt spid="2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5">
                                            <p:txEl>
                                              <p:pRg st="1" end="1"/>
                                            </p:txEl>
                                          </p:spTgt>
                                        </p:tgtEl>
                                        <p:attrNameLst>
                                          <p:attrName>style.visibility</p:attrName>
                                        </p:attrNameLst>
                                      </p:cBhvr>
                                      <p:to>
                                        <p:strVal val="visible"/>
                                      </p:to>
                                    </p:set>
                                    <p:animEffect transition="in" filter="fade">
                                      <p:cBhvr>
                                        <p:cTn id="12" dur="1000"/>
                                        <p:tgtEl>
                                          <p:spTgt spid="2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4"/>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Sketching a Dyad</a:t>
            </a:r>
            <a:endParaRPr/>
          </a:p>
        </p:txBody>
      </p:sp>
      <p:sp>
        <p:nvSpPr>
          <p:cNvPr id="273" name="Google Shape;273;p44"/>
          <p:cNvSpPr txBox="1">
            <a:spLocks noGrp="1"/>
          </p:cNvSpPr>
          <p:nvPr>
            <p:ph type="body" idx="2"/>
          </p:nvPr>
        </p:nvSpPr>
        <p:spPr>
          <a:xfrm>
            <a:off x="6443200" y="1958433"/>
            <a:ext cx="5333200" cy="4133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latin typeface="Source Sans Pro"/>
                <a:ea typeface="Source Sans Pro"/>
                <a:cs typeface="Source Sans Pro"/>
                <a:sym typeface="Source Sans Pro"/>
              </a:rPr>
              <a:t>Empty Dyad:</a:t>
            </a:r>
            <a:endParaRPr>
              <a:latin typeface="Source Sans Pro"/>
              <a:ea typeface="Source Sans Pro"/>
              <a:cs typeface="Source Sans Pro"/>
              <a:sym typeface="Source Sans Pro"/>
            </a:endParaRPr>
          </a:p>
          <a:p>
            <a:pPr marL="0" lvl="0" indent="0" algn="l" rtl="0">
              <a:spcBef>
                <a:spcPts val="2133"/>
              </a:spcBef>
              <a:spcAft>
                <a:spcPts val="0"/>
              </a:spcAft>
              <a:buNone/>
            </a:pPr>
            <a:endParaRPr>
              <a:latin typeface="Source Sans Pro"/>
              <a:ea typeface="Source Sans Pro"/>
              <a:cs typeface="Source Sans Pro"/>
              <a:sym typeface="Source Sans Pro"/>
            </a:endParaRPr>
          </a:p>
          <a:p>
            <a:pPr marL="0" lvl="0" indent="0" algn="l" rtl="0">
              <a:spcBef>
                <a:spcPts val="2133"/>
              </a:spcBef>
              <a:spcAft>
                <a:spcPts val="0"/>
              </a:spcAft>
              <a:buNone/>
            </a:pPr>
            <a:endParaRPr>
              <a:latin typeface="Source Sans Pro"/>
              <a:ea typeface="Source Sans Pro"/>
              <a:cs typeface="Source Sans Pro"/>
              <a:sym typeface="Source Sans Pro"/>
            </a:endParaRPr>
          </a:p>
          <a:p>
            <a:pPr marL="0" lvl="0" indent="0" algn="l" rtl="0">
              <a:spcBef>
                <a:spcPts val="2133"/>
              </a:spcBef>
              <a:spcAft>
                <a:spcPts val="2133"/>
              </a:spcAft>
              <a:buNone/>
            </a:pPr>
            <a:r>
              <a:rPr lang="en">
                <a:latin typeface="Source Sans Pro"/>
                <a:ea typeface="Source Sans Pro"/>
                <a:cs typeface="Source Sans Pro"/>
                <a:sym typeface="Source Sans Pro"/>
              </a:rPr>
              <a:t>Dyad with left=9, right=2:</a:t>
            </a:r>
            <a:endParaRPr>
              <a:latin typeface="Source Sans Pro"/>
              <a:ea typeface="Source Sans Pro"/>
              <a:cs typeface="Source Sans Pro"/>
              <a:sym typeface="Source Sans Pro"/>
            </a:endParaRPr>
          </a:p>
        </p:txBody>
      </p:sp>
      <p:sp>
        <p:nvSpPr>
          <p:cNvPr id="274" name="Google Shape;274;p44"/>
          <p:cNvSpPr txBox="1">
            <a:spLocks noGrp="1"/>
          </p:cNvSpPr>
          <p:nvPr>
            <p:ph type="body" idx="1"/>
          </p:nvPr>
        </p:nvSpPr>
        <p:spPr>
          <a:xfrm>
            <a:off x="415600" y="1958433"/>
            <a:ext cx="5333200" cy="4133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Dyad has</a:t>
            </a:r>
            <a:endParaRPr>
              <a:latin typeface="Source Sans Pro"/>
              <a:ea typeface="Source Sans Pro"/>
              <a:cs typeface="Source Sans Pro"/>
              <a:sym typeface="Source Sans Pro"/>
            </a:endParaRPr>
          </a:p>
          <a:p>
            <a:pPr marL="1219170" lvl="1" indent="-406390" algn="l" rtl="0">
              <a:spcBef>
                <a:spcPts val="0"/>
              </a:spcBef>
              <a:spcAft>
                <a:spcPts val="0"/>
              </a:spcAft>
              <a:buSzPts val="1200"/>
              <a:buFont typeface="Source Sans Pro"/>
              <a:buChar char="○"/>
            </a:pPr>
            <a:r>
              <a:rPr lang="en">
                <a:latin typeface="Source Sans Pro"/>
                <a:ea typeface="Source Sans Pro"/>
                <a:cs typeface="Source Sans Pro"/>
                <a:sym typeface="Source Sans Pro"/>
              </a:rPr>
              <a:t>Left: pointer to an element, may be null</a:t>
            </a:r>
            <a:endParaRPr>
              <a:latin typeface="Source Sans Pro"/>
              <a:ea typeface="Source Sans Pro"/>
              <a:cs typeface="Source Sans Pro"/>
              <a:sym typeface="Source Sans Pro"/>
            </a:endParaRPr>
          </a:p>
          <a:p>
            <a:pPr marL="1219170" lvl="1" indent="-406390" algn="l" rtl="0">
              <a:spcBef>
                <a:spcPts val="0"/>
              </a:spcBef>
              <a:spcAft>
                <a:spcPts val="0"/>
              </a:spcAft>
              <a:buSzPts val="1200"/>
              <a:buFont typeface="Source Sans Pro"/>
              <a:buChar char="○"/>
            </a:pPr>
            <a:r>
              <a:rPr lang="en">
                <a:latin typeface="Source Sans Pro"/>
                <a:ea typeface="Source Sans Pro"/>
                <a:cs typeface="Source Sans Pro"/>
                <a:sym typeface="Source Sans Pro"/>
              </a:rPr>
              <a:t>Right: (same)</a:t>
            </a:r>
            <a:endParaRPr>
              <a:latin typeface="Source Sans Pro"/>
              <a:ea typeface="Source Sans Pro"/>
              <a:cs typeface="Source Sans Pro"/>
              <a:sym typeface="Source Sans Pro"/>
            </a:endParaRPr>
          </a:p>
          <a:p>
            <a:pPr marL="609585" lvl="0"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Recall sketching a pointer</a:t>
            </a:r>
            <a:endParaRPr>
              <a:latin typeface="Source Sans Pro"/>
              <a:ea typeface="Source Sans Pro"/>
              <a:cs typeface="Source Sans Pro"/>
              <a:sym typeface="Source Sans Pro"/>
            </a:endParaRPr>
          </a:p>
          <a:p>
            <a:pPr marL="1219170" lvl="1" indent="-406390" algn="l" rtl="0">
              <a:spcBef>
                <a:spcPts val="0"/>
              </a:spcBef>
              <a:spcAft>
                <a:spcPts val="0"/>
              </a:spcAft>
              <a:buSzPts val="1200"/>
              <a:buFont typeface="Source Sans Pro"/>
              <a:buChar char="○"/>
            </a:pPr>
            <a:r>
              <a:rPr lang="en">
                <a:latin typeface="Source Sans Pro"/>
                <a:ea typeface="Source Sans Pro"/>
                <a:cs typeface="Source Sans Pro"/>
                <a:sym typeface="Source Sans Pro"/>
              </a:rPr>
              <a:t>Arrow</a:t>
            </a:r>
            <a:endParaRPr>
              <a:latin typeface="Source Sans Pro"/>
              <a:ea typeface="Source Sans Pro"/>
              <a:cs typeface="Source Sans Pro"/>
              <a:sym typeface="Source Sans Pro"/>
            </a:endParaRPr>
          </a:p>
          <a:p>
            <a:pPr marL="1219170" lvl="1" indent="-406390" algn="l" rtl="0">
              <a:spcBef>
                <a:spcPts val="0"/>
              </a:spcBef>
              <a:spcAft>
                <a:spcPts val="0"/>
              </a:spcAft>
              <a:buSzPts val="1200"/>
              <a:buFont typeface="Source Sans Pro"/>
              <a:buChar char="○"/>
            </a:pPr>
            <a:r>
              <a:rPr lang="en">
                <a:latin typeface="Source Sans Pro"/>
                <a:ea typeface="Source Sans Pro"/>
                <a:cs typeface="Source Sans Pro"/>
                <a:sym typeface="Source Sans Pro"/>
              </a:rPr>
              <a:t>Starts at pointer (inside Dyad object)</a:t>
            </a:r>
            <a:endParaRPr>
              <a:latin typeface="Source Sans Pro"/>
              <a:ea typeface="Source Sans Pro"/>
              <a:cs typeface="Source Sans Pro"/>
              <a:sym typeface="Source Sans Pro"/>
            </a:endParaRPr>
          </a:p>
          <a:p>
            <a:pPr marL="1219170" lvl="1" indent="-406390" algn="l" rtl="0">
              <a:spcBef>
                <a:spcPts val="0"/>
              </a:spcBef>
              <a:spcAft>
                <a:spcPts val="0"/>
              </a:spcAft>
              <a:buSzPts val="1200"/>
              <a:buFont typeface="Source Sans Pro"/>
              <a:buChar char="○"/>
            </a:pPr>
            <a:r>
              <a:rPr lang="en">
                <a:latin typeface="Source Sans Pro"/>
                <a:ea typeface="Source Sans Pro"/>
                <a:cs typeface="Source Sans Pro"/>
                <a:sym typeface="Source Sans Pro"/>
              </a:rPr>
              <a:t>Ends at pointed-to object (left/right element)</a:t>
            </a:r>
            <a:endParaRPr>
              <a:latin typeface="Source Sans Pro"/>
              <a:ea typeface="Source Sans Pro"/>
              <a:cs typeface="Source Sans Pro"/>
              <a:sym typeface="Source Sans Pro"/>
            </a:endParaRPr>
          </a:p>
        </p:txBody>
      </p:sp>
      <p:sp>
        <p:nvSpPr>
          <p:cNvPr id="275" name="Google Shape;275;p44"/>
          <p:cNvSpPr/>
          <p:nvPr/>
        </p:nvSpPr>
        <p:spPr>
          <a:xfrm>
            <a:off x="6799867" y="2646167"/>
            <a:ext cx="910000" cy="978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600" u="sng">
                <a:latin typeface="Consolas"/>
                <a:ea typeface="Consolas"/>
                <a:cs typeface="Consolas"/>
                <a:sym typeface="Consolas"/>
              </a:rPr>
              <a:t>Dyad</a:t>
            </a:r>
            <a:endParaRPr sz="1600" u="sng">
              <a:latin typeface="Consolas"/>
              <a:ea typeface="Consolas"/>
              <a:cs typeface="Consolas"/>
              <a:sym typeface="Consolas"/>
            </a:endParaRPr>
          </a:p>
          <a:p>
            <a:pPr marL="0" lvl="0" indent="0" algn="l" rtl="0">
              <a:spcBef>
                <a:spcPts val="0"/>
              </a:spcBef>
              <a:spcAft>
                <a:spcPts val="0"/>
              </a:spcAft>
              <a:buNone/>
            </a:pPr>
            <a:r>
              <a:rPr lang="en" sz="1600">
                <a:latin typeface="Consolas"/>
                <a:ea typeface="Consolas"/>
                <a:cs typeface="Consolas"/>
                <a:sym typeface="Consolas"/>
              </a:rPr>
              <a:t>left</a:t>
            </a:r>
            <a:endParaRPr sz="1600">
              <a:latin typeface="Consolas"/>
              <a:ea typeface="Consolas"/>
              <a:cs typeface="Consolas"/>
              <a:sym typeface="Consolas"/>
            </a:endParaRPr>
          </a:p>
          <a:p>
            <a:pPr marL="0" lvl="0" indent="0" algn="l" rtl="0">
              <a:spcBef>
                <a:spcPts val="0"/>
              </a:spcBef>
              <a:spcAft>
                <a:spcPts val="0"/>
              </a:spcAft>
              <a:buNone/>
            </a:pPr>
            <a:r>
              <a:rPr lang="en" sz="1600">
                <a:latin typeface="Consolas"/>
                <a:ea typeface="Consolas"/>
                <a:cs typeface="Consolas"/>
                <a:sym typeface="Consolas"/>
              </a:rPr>
              <a:t>right</a:t>
            </a:r>
            <a:endParaRPr sz="1600">
              <a:latin typeface="Consolas"/>
              <a:ea typeface="Consolas"/>
              <a:cs typeface="Consolas"/>
              <a:sym typeface="Consolas"/>
            </a:endParaRPr>
          </a:p>
        </p:txBody>
      </p:sp>
      <p:sp>
        <p:nvSpPr>
          <p:cNvPr id="276" name="Google Shape;276;p44"/>
          <p:cNvSpPr txBox="1"/>
          <p:nvPr/>
        </p:nvSpPr>
        <p:spPr>
          <a:xfrm>
            <a:off x="8528600" y="3277067"/>
            <a:ext cx="1162400" cy="492400"/>
          </a:xfrm>
          <a:prstGeom prst="rect">
            <a:avLst/>
          </a:prstGeom>
          <a:noFill/>
          <a:ln>
            <a:noFill/>
          </a:ln>
        </p:spPr>
        <p:txBody>
          <a:bodyPr spcFirstLastPara="1" wrap="square" lIns="121900" tIns="121900" rIns="121900" bIns="1219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600">
                <a:latin typeface="Source Code Pro"/>
                <a:ea typeface="Source Code Pro"/>
                <a:cs typeface="Source Code Pro"/>
                <a:sym typeface="Source Code Pro"/>
              </a:rPr>
              <a:t>nullptr</a:t>
            </a:r>
            <a:endParaRPr sz="1600">
              <a:latin typeface="Source Code Pro"/>
              <a:ea typeface="Source Code Pro"/>
              <a:cs typeface="Source Code Pro"/>
              <a:sym typeface="Source Code Pro"/>
            </a:endParaRPr>
          </a:p>
        </p:txBody>
      </p:sp>
      <p:sp>
        <p:nvSpPr>
          <p:cNvPr id="277" name="Google Shape;277;p44"/>
          <p:cNvSpPr txBox="1"/>
          <p:nvPr/>
        </p:nvSpPr>
        <p:spPr>
          <a:xfrm>
            <a:off x="8528600" y="2936600"/>
            <a:ext cx="1162400" cy="492400"/>
          </a:xfrm>
          <a:prstGeom prst="rect">
            <a:avLst/>
          </a:prstGeom>
          <a:noFill/>
          <a:ln>
            <a:noFill/>
          </a:ln>
        </p:spPr>
        <p:txBody>
          <a:bodyPr spcFirstLastPara="1" wrap="square" lIns="121900" tIns="121900" rIns="121900" bIns="1219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600">
                <a:latin typeface="Source Code Pro"/>
                <a:ea typeface="Source Code Pro"/>
                <a:cs typeface="Source Code Pro"/>
                <a:sym typeface="Source Code Pro"/>
              </a:rPr>
              <a:t>nullptr</a:t>
            </a:r>
            <a:endParaRPr sz="1600">
              <a:latin typeface="Source Code Pro"/>
              <a:ea typeface="Source Code Pro"/>
              <a:cs typeface="Source Code Pro"/>
              <a:sym typeface="Source Code Pro"/>
            </a:endParaRPr>
          </a:p>
        </p:txBody>
      </p:sp>
      <p:cxnSp>
        <p:nvCxnSpPr>
          <p:cNvPr id="278" name="Google Shape;278;p44"/>
          <p:cNvCxnSpPr>
            <a:stCxn id="275" idx="3"/>
            <a:endCxn id="277" idx="1"/>
          </p:cNvCxnSpPr>
          <p:nvPr/>
        </p:nvCxnSpPr>
        <p:spPr>
          <a:xfrm>
            <a:off x="7709867" y="3135167"/>
            <a:ext cx="818800" cy="47600"/>
          </a:xfrm>
          <a:prstGeom prst="straightConnector1">
            <a:avLst/>
          </a:prstGeom>
          <a:noFill/>
          <a:ln w="19050" cap="flat" cmpd="sng">
            <a:solidFill>
              <a:schemeClr val="dk2"/>
            </a:solidFill>
            <a:prstDash val="solid"/>
            <a:round/>
            <a:headEnd type="none" w="med" len="med"/>
            <a:tailEnd type="triangle" w="med" len="med"/>
          </a:ln>
        </p:spPr>
      </p:cxnSp>
      <p:cxnSp>
        <p:nvCxnSpPr>
          <p:cNvPr id="279" name="Google Shape;279;p44"/>
          <p:cNvCxnSpPr>
            <a:endCxn id="276" idx="1"/>
          </p:cNvCxnSpPr>
          <p:nvPr/>
        </p:nvCxnSpPr>
        <p:spPr>
          <a:xfrm>
            <a:off x="7715400" y="3443667"/>
            <a:ext cx="813200" cy="79600"/>
          </a:xfrm>
          <a:prstGeom prst="straightConnector1">
            <a:avLst/>
          </a:prstGeom>
          <a:noFill/>
          <a:ln w="19050" cap="flat" cmpd="sng">
            <a:solidFill>
              <a:schemeClr val="dk2"/>
            </a:solidFill>
            <a:prstDash val="solid"/>
            <a:round/>
            <a:headEnd type="none" w="med" len="med"/>
            <a:tailEnd type="triangle" w="med" len="med"/>
          </a:ln>
        </p:spPr>
      </p:cxnSp>
      <p:sp>
        <p:nvSpPr>
          <p:cNvPr id="280" name="Google Shape;280;p44"/>
          <p:cNvSpPr/>
          <p:nvPr/>
        </p:nvSpPr>
        <p:spPr>
          <a:xfrm>
            <a:off x="8296433" y="4634967"/>
            <a:ext cx="492400" cy="492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600">
                <a:latin typeface="Consolas"/>
                <a:ea typeface="Consolas"/>
                <a:cs typeface="Consolas"/>
                <a:sym typeface="Consolas"/>
              </a:rPr>
              <a:t>9</a:t>
            </a:r>
            <a:endParaRPr sz="1600">
              <a:latin typeface="Consolas"/>
              <a:ea typeface="Consolas"/>
              <a:cs typeface="Consolas"/>
              <a:sym typeface="Consolas"/>
            </a:endParaRPr>
          </a:p>
        </p:txBody>
      </p:sp>
      <p:sp>
        <p:nvSpPr>
          <p:cNvPr id="281" name="Google Shape;281;p44"/>
          <p:cNvSpPr/>
          <p:nvPr/>
        </p:nvSpPr>
        <p:spPr>
          <a:xfrm>
            <a:off x="6799867" y="4392167"/>
            <a:ext cx="910000" cy="978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600" u="sng">
                <a:latin typeface="Consolas"/>
                <a:ea typeface="Consolas"/>
                <a:cs typeface="Consolas"/>
                <a:sym typeface="Consolas"/>
              </a:rPr>
              <a:t>Dyad</a:t>
            </a:r>
            <a:endParaRPr sz="1600" u="sng">
              <a:latin typeface="Consolas"/>
              <a:ea typeface="Consolas"/>
              <a:cs typeface="Consolas"/>
              <a:sym typeface="Consolas"/>
            </a:endParaRPr>
          </a:p>
          <a:p>
            <a:pPr marL="0" lvl="0" indent="0" algn="l" rtl="0">
              <a:spcBef>
                <a:spcPts val="0"/>
              </a:spcBef>
              <a:spcAft>
                <a:spcPts val="0"/>
              </a:spcAft>
              <a:buNone/>
            </a:pPr>
            <a:r>
              <a:rPr lang="en" sz="1600">
                <a:latin typeface="Consolas"/>
                <a:ea typeface="Consolas"/>
                <a:cs typeface="Consolas"/>
                <a:sym typeface="Consolas"/>
              </a:rPr>
              <a:t>left</a:t>
            </a:r>
            <a:endParaRPr sz="1600">
              <a:latin typeface="Consolas"/>
              <a:ea typeface="Consolas"/>
              <a:cs typeface="Consolas"/>
              <a:sym typeface="Consolas"/>
            </a:endParaRPr>
          </a:p>
          <a:p>
            <a:pPr marL="0" lvl="0" indent="0" algn="l" rtl="0">
              <a:spcBef>
                <a:spcPts val="0"/>
              </a:spcBef>
              <a:spcAft>
                <a:spcPts val="0"/>
              </a:spcAft>
              <a:buNone/>
            </a:pPr>
            <a:r>
              <a:rPr lang="en" sz="1600">
                <a:latin typeface="Consolas"/>
                <a:ea typeface="Consolas"/>
                <a:cs typeface="Consolas"/>
                <a:sym typeface="Consolas"/>
              </a:rPr>
              <a:t>right</a:t>
            </a:r>
            <a:endParaRPr sz="1600">
              <a:latin typeface="Consolas"/>
              <a:ea typeface="Consolas"/>
              <a:cs typeface="Consolas"/>
              <a:sym typeface="Consolas"/>
            </a:endParaRPr>
          </a:p>
        </p:txBody>
      </p:sp>
      <p:sp>
        <p:nvSpPr>
          <p:cNvPr id="282" name="Google Shape;282;p44"/>
          <p:cNvSpPr/>
          <p:nvPr/>
        </p:nvSpPr>
        <p:spPr>
          <a:xfrm>
            <a:off x="8296433" y="5370167"/>
            <a:ext cx="492400" cy="492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600">
                <a:latin typeface="Consolas"/>
                <a:ea typeface="Consolas"/>
                <a:cs typeface="Consolas"/>
                <a:sym typeface="Consolas"/>
              </a:rPr>
              <a:t>2</a:t>
            </a:r>
            <a:endParaRPr sz="1600">
              <a:latin typeface="Consolas"/>
              <a:ea typeface="Consolas"/>
              <a:cs typeface="Consolas"/>
              <a:sym typeface="Consolas"/>
            </a:endParaRPr>
          </a:p>
        </p:txBody>
      </p:sp>
      <p:cxnSp>
        <p:nvCxnSpPr>
          <p:cNvPr id="283" name="Google Shape;283;p44"/>
          <p:cNvCxnSpPr>
            <a:stCxn id="281" idx="3"/>
            <a:endCxn id="280" idx="1"/>
          </p:cNvCxnSpPr>
          <p:nvPr/>
        </p:nvCxnSpPr>
        <p:spPr>
          <a:xfrm>
            <a:off x="7709867" y="4881167"/>
            <a:ext cx="586400" cy="0"/>
          </a:xfrm>
          <a:prstGeom prst="straightConnector1">
            <a:avLst/>
          </a:prstGeom>
          <a:noFill/>
          <a:ln w="19050" cap="flat" cmpd="sng">
            <a:solidFill>
              <a:schemeClr val="dk2"/>
            </a:solidFill>
            <a:prstDash val="solid"/>
            <a:round/>
            <a:headEnd type="none" w="med" len="med"/>
            <a:tailEnd type="triangle" w="med" len="med"/>
          </a:ln>
        </p:spPr>
      </p:cxnSp>
      <p:cxnSp>
        <p:nvCxnSpPr>
          <p:cNvPr id="284" name="Google Shape;284;p44"/>
          <p:cNvCxnSpPr>
            <a:endCxn id="282" idx="1"/>
          </p:cNvCxnSpPr>
          <p:nvPr/>
        </p:nvCxnSpPr>
        <p:spPr>
          <a:xfrm>
            <a:off x="7715233" y="5201567"/>
            <a:ext cx="581200" cy="4148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animEffect transition="in" filter="fade">
                                      <p:cBhvr>
                                        <p:cTn id="7" dur="1000"/>
                                        <p:tgtEl>
                                          <p:spTgt spid="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4">
                                            <p:txEl>
                                              <p:pRg st="1" end="1"/>
                                            </p:txEl>
                                          </p:spTgt>
                                        </p:tgtEl>
                                        <p:attrNameLst>
                                          <p:attrName>style.visibility</p:attrName>
                                        </p:attrNameLst>
                                      </p:cBhvr>
                                      <p:to>
                                        <p:strVal val="visible"/>
                                      </p:to>
                                    </p:set>
                                    <p:animEffect transition="in" filter="fade">
                                      <p:cBhvr>
                                        <p:cTn id="12" dur="1000"/>
                                        <p:tgtEl>
                                          <p:spTgt spid="2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4">
                                            <p:txEl>
                                              <p:pRg st="2" end="2"/>
                                            </p:txEl>
                                          </p:spTgt>
                                        </p:tgtEl>
                                        <p:attrNameLst>
                                          <p:attrName>style.visibility</p:attrName>
                                        </p:attrNameLst>
                                      </p:cBhvr>
                                      <p:to>
                                        <p:strVal val="visible"/>
                                      </p:to>
                                    </p:set>
                                    <p:animEffect transition="in" filter="fade">
                                      <p:cBhvr>
                                        <p:cTn id="17" dur="1000"/>
                                        <p:tgtEl>
                                          <p:spTgt spid="2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4">
                                            <p:txEl>
                                              <p:pRg st="3" end="3"/>
                                            </p:txEl>
                                          </p:spTgt>
                                        </p:tgtEl>
                                        <p:attrNameLst>
                                          <p:attrName>style.visibility</p:attrName>
                                        </p:attrNameLst>
                                      </p:cBhvr>
                                      <p:to>
                                        <p:strVal val="visible"/>
                                      </p:to>
                                    </p:set>
                                    <p:animEffect transition="in" filter="fade">
                                      <p:cBhvr>
                                        <p:cTn id="22" dur="1000"/>
                                        <p:tgtEl>
                                          <p:spTgt spid="2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4">
                                            <p:txEl>
                                              <p:pRg st="4" end="4"/>
                                            </p:txEl>
                                          </p:spTgt>
                                        </p:tgtEl>
                                        <p:attrNameLst>
                                          <p:attrName>style.visibility</p:attrName>
                                        </p:attrNameLst>
                                      </p:cBhvr>
                                      <p:to>
                                        <p:strVal val="visible"/>
                                      </p:to>
                                    </p:set>
                                    <p:animEffect transition="in" filter="fade">
                                      <p:cBhvr>
                                        <p:cTn id="27" dur="1000"/>
                                        <p:tgtEl>
                                          <p:spTgt spid="2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4">
                                            <p:txEl>
                                              <p:pRg st="5" end="5"/>
                                            </p:txEl>
                                          </p:spTgt>
                                        </p:tgtEl>
                                        <p:attrNameLst>
                                          <p:attrName>style.visibility</p:attrName>
                                        </p:attrNameLst>
                                      </p:cBhvr>
                                      <p:to>
                                        <p:strVal val="visible"/>
                                      </p:to>
                                    </p:set>
                                    <p:animEffect transition="in" filter="fade">
                                      <p:cBhvr>
                                        <p:cTn id="32" dur="1000"/>
                                        <p:tgtEl>
                                          <p:spTgt spid="2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4">
                                            <p:txEl>
                                              <p:pRg st="6" end="6"/>
                                            </p:txEl>
                                          </p:spTgt>
                                        </p:tgtEl>
                                        <p:attrNameLst>
                                          <p:attrName>style.visibility</p:attrName>
                                        </p:attrNameLst>
                                      </p:cBhvr>
                                      <p:to>
                                        <p:strVal val="visible"/>
                                      </p:to>
                                    </p:set>
                                    <p:animEffect transition="in" filter="fade">
                                      <p:cBhvr>
                                        <p:cTn id="37" dur="1000"/>
                                        <p:tgtEl>
                                          <p:spTgt spid="274">
                                            <p:txEl>
                                              <p:pRg st="6" end="6"/>
                                            </p:txEl>
                                          </p:spTgt>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273"/>
                                        </p:tgtEl>
                                        <p:attrNameLst>
                                          <p:attrName>style.visibility</p:attrName>
                                        </p:attrNameLst>
                                      </p:cBhvr>
                                      <p:to>
                                        <p:strVal val="visible"/>
                                      </p:to>
                                    </p:set>
                                    <p:animEffect transition="in" filter="fade">
                                      <p:cBhvr>
                                        <p:cTn id="41" dur="1100"/>
                                        <p:tgtEl>
                                          <p:spTgt spid="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6BDD3-2F3B-9BA9-BA6D-5B32F25A8E6B}"/>
              </a:ext>
            </a:extLst>
          </p:cNvPr>
          <p:cNvSpPr>
            <a:spLocks noGrp="1"/>
          </p:cNvSpPr>
          <p:nvPr>
            <p:ph type="title"/>
          </p:nvPr>
        </p:nvSpPr>
        <p:spPr/>
        <p:txBody>
          <a:bodyPr/>
          <a:lstStyle/>
          <a:p>
            <a:r>
              <a:rPr lang="en-US" dirty="0"/>
              <a:t>What Is a Data Structure??</a:t>
            </a:r>
          </a:p>
        </p:txBody>
      </p:sp>
      <p:sp>
        <p:nvSpPr>
          <p:cNvPr id="3" name="Content Placeholder 2">
            <a:extLst>
              <a:ext uri="{FF2B5EF4-FFF2-40B4-BE49-F238E27FC236}">
                <a16:creationId xmlns:a16="http://schemas.microsoft.com/office/drawing/2014/main" id="{B5250157-4808-A1E0-4877-C0BD8083942E}"/>
              </a:ext>
            </a:extLst>
          </p:cNvPr>
          <p:cNvSpPr>
            <a:spLocks noGrp="1"/>
          </p:cNvSpPr>
          <p:nvPr>
            <p:ph idx="1"/>
          </p:nvPr>
        </p:nvSpPr>
        <p:spPr/>
        <p:txBody>
          <a:bodyPr vert="horz" lIns="91440" tIns="45720" rIns="91440" bIns="45720" rtlCol="0" anchor="t">
            <a:normAutofit/>
          </a:bodyPr>
          <a:lstStyle/>
          <a:p>
            <a:r>
              <a:rPr lang="en-US" sz="2500" b="1" dirty="0">
                <a:ea typeface="+mn-lt"/>
                <a:cs typeface="+mn-lt"/>
              </a:rPr>
              <a:t>Data Structure:</a:t>
            </a:r>
            <a:r>
              <a:rPr lang="en-US" sz="2500" dirty="0">
                <a:solidFill>
                  <a:srgbClr val="374151"/>
                </a:solidFill>
                <a:ea typeface="+mn-lt"/>
                <a:cs typeface="+mn-lt"/>
              </a:rPr>
              <a:t> A data structure is a specific and organized arrangement of data elements that allows for efficient storage, retrieval, and manipulation of data. It defines the relationships and operations that can be performed on the data, providing a framework for representing and organizing information in a computer's memory.</a:t>
            </a:r>
            <a:endParaRPr lang="en-US" sz="2500" dirty="0"/>
          </a:p>
        </p:txBody>
      </p:sp>
    </p:spTree>
    <p:extLst>
      <p:ext uri="{BB962C8B-B14F-4D97-AF65-F5344CB8AC3E}">
        <p14:creationId xmlns:p14="http://schemas.microsoft.com/office/powerpoint/2010/main" val="2314495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5"/>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Example Usage</a:t>
            </a:r>
            <a:endParaRPr/>
          </a:p>
        </p:txBody>
      </p:sp>
      <p:pic>
        <p:nvPicPr>
          <p:cNvPr id="290" name="Google Shape;290;p45"/>
          <p:cNvPicPr preferRelativeResize="0"/>
          <p:nvPr/>
        </p:nvPicPr>
        <p:blipFill>
          <a:blip r:embed="rId3">
            <a:alphaModFix/>
          </a:blip>
          <a:stretch>
            <a:fillRect/>
          </a:stretch>
        </p:blipFill>
        <p:spPr>
          <a:xfrm>
            <a:off x="7173375" y="3353533"/>
            <a:ext cx="3644900" cy="1219200"/>
          </a:xfrm>
          <a:prstGeom prst="rect">
            <a:avLst/>
          </a:prstGeom>
          <a:noFill/>
          <a:ln>
            <a:noFill/>
          </a:ln>
        </p:spPr>
      </p:pic>
      <p:pic>
        <p:nvPicPr>
          <p:cNvPr id="291" name="Google Shape;291;p45"/>
          <p:cNvPicPr preferRelativeResize="0"/>
          <p:nvPr/>
        </p:nvPicPr>
        <p:blipFill>
          <a:blip r:embed="rId4">
            <a:alphaModFix/>
          </a:blip>
          <a:stretch>
            <a:fillRect/>
          </a:stretch>
        </p:blipFill>
        <p:spPr>
          <a:xfrm>
            <a:off x="530900" y="1677867"/>
            <a:ext cx="5477893" cy="49769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D6BC-75FF-94C3-D521-E8C0107BE77A}"/>
              </a:ext>
            </a:extLst>
          </p:cNvPr>
          <p:cNvSpPr>
            <a:spLocks noGrp="1"/>
          </p:cNvSpPr>
          <p:nvPr>
            <p:ph type="title"/>
          </p:nvPr>
        </p:nvSpPr>
        <p:spPr>
          <a:xfrm>
            <a:off x="941173" y="190071"/>
            <a:ext cx="10515600" cy="1325563"/>
          </a:xfrm>
        </p:spPr>
        <p:txBody>
          <a:bodyPr/>
          <a:lstStyle/>
          <a:p>
            <a:r>
              <a:rPr lang="en-US" dirty="0"/>
              <a:t>ADT(Abstract Data Type)</a:t>
            </a:r>
          </a:p>
        </p:txBody>
      </p:sp>
      <p:sp>
        <p:nvSpPr>
          <p:cNvPr id="3" name="Content Placeholder 2">
            <a:extLst>
              <a:ext uri="{FF2B5EF4-FFF2-40B4-BE49-F238E27FC236}">
                <a16:creationId xmlns:a16="http://schemas.microsoft.com/office/drawing/2014/main" id="{33DDF07A-AD39-7C3E-4FE3-699DB2774747}"/>
              </a:ext>
            </a:extLst>
          </p:cNvPr>
          <p:cNvSpPr>
            <a:spLocks noGrp="1"/>
          </p:cNvSpPr>
          <p:nvPr>
            <p:ph idx="1"/>
          </p:nvPr>
        </p:nvSpPr>
        <p:spPr/>
        <p:txBody>
          <a:bodyPr vert="horz" lIns="91440" tIns="45720" rIns="91440" bIns="45720" rtlCol="0" anchor="t">
            <a:normAutofit/>
          </a:bodyPr>
          <a:lstStyle/>
          <a:p>
            <a:r>
              <a:rPr lang="en-US" sz="4000" dirty="0">
                <a:solidFill>
                  <a:srgbClr val="374151"/>
                </a:solidFill>
                <a:ea typeface="+mn-lt"/>
                <a:cs typeface="+mn-lt"/>
              </a:rPr>
              <a:t>An ADT is a high-level description of a set of operations on a data structure, abstracting away implementation details.</a:t>
            </a:r>
            <a:endParaRPr lang="en-US" sz="4000" dirty="0"/>
          </a:p>
          <a:p>
            <a:r>
              <a:rPr lang="en-US" sz="4000" dirty="0">
                <a:solidFill>
                  <a:srgbClr val="374151"/>
                </a:solidFill>
                <a:ea typeface="+mn-lt"/>
                <a:cs typeface="+mn-lt"/>
              </a:rPr>
              <a:t>Defines logical properties and behaviors without specifying the internal representation.</a:t>
            </a:r>
            <a:endParaRPr lang="en-US" sz="4000" dirty="0"/>
          </a:p>
          <a:p>
            <a:endParaRPr lang="en-US" dirty="0"/>
          </a:p>
        </p:txBody>
      </p:sp>
    </p:spTree>
    <p:extLst>
      <p:ext uri="{BB962C8B-B14F-4D97-AF65-F5344CB8AC3E}">
        <p14:creationId xmlns:p14="http://schemas.microsoft.com/office/powerpoint/2010/main" val="1565599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Understand the Problem</a:t>
            </a:r>
            <a:endParaRPr/>
          </a:p>
        </p:txBody>
      </p:sp>
      <p:sp>
        <p:nvSpPr>
          <p:cNvPr id="163" name="Google Shape;163;p28"/>
          <p:cNvSpPr txBox="1">
            <a:spLocks noGrp="1"/>
          </p:cNvSpPr>
          <p:nvPr>
            <p:ph type="body" idx="1"/>
          </p:nvPr>
        </p:nvSpPr>
        <p:spPr>
          <a:xfrm>
            <a:off x="415600" y="1958433"/>
            <a:ext cx="11360800" cy="4133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Goals</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Design data structures</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Make them efficient</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Analyze scientifically</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b="1">
                <a:latin typeface="Source Sans Pro"/>
                <a:ea typeface="Source Sans Pro"/>
                <a:cs typeface="Source Sans Pro"/>
                <a:sym typeface="Source Sans Pro"/>
              </a:rPr>
              <a:t>Universal</a:t>
            </a:r>
            <a:endParaRPr b="1">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Any CPU, OS, programming language, ...</a:t>
            </a:r>
            <a:endParaRPr>
              <a:latin typeface="Source Sans Pro"/>
              <a:ea typeface="Source Sans Pro"/>
              <a:cs typeface="Source Sans Pro"/>
              <a:sym typeface="Source Sans Pro"/>
            </a:endParaRPr>
          </a:p>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Need to define a structure in an </a:t>
            </a:r>
            <a:r>
              <a:rPr lang="en" b="1">
                <a:latin typeface="Source Sans Pro"/>
                <a:ea typeface="Source Sans Pro"/>
                <a:cs typeface="Source Sans Pro"/>
                <a:sym typeface="Source Sans Pro"/>
              </a:rPr>
              <a:t>abstract</a:t>
            </a:r>
            <a:r>
              <a:rPr lang="en">
                <a:latin typeface="Source Sans Pro"/>
                <a:ea typeface="Source Sans Pro"/>
                <a:cs typeface="Source Sans Pro"/>
                <a:sym typeface="Source Sans Pro"/>
              </a:rPr>
              <a:t> way</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Not code!</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1000"/>
                                        <p:tgtEl>
                                          <p:spTgt spid="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xEl>
                                              <p:pRg st="1" end="1"/>
                                            </p:txEl>
                                          </p:spTgt>
                                        </p:tgtEl>
                                        <p:attrNameLst>
                                          <p:attrName>style.visibility</p:attrName>
                                        </p:attrNameLst>
                                      </p:cBhvr>
                                      <p:to>
                                        <p:strVal val="visible"/>
                                      </p:to>
                                    </p:set>
                                    <p:animEffect transition="in" filter="fade">
                                      <p:cBhvr>
                                        <p:cTn id="12" dur="1000"/>
                                        <p:tgtEl>
                                          <p:spTgt spid="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3">
                                            <p:txEl>
                                              <p:pRg st="2" end="2"/>
                                            </p:txEl>
                                          </p:spTgt>
                                        </p:tgtEl>
                                        <p:attrNameLst>
                                          <p:attrName>style.visibility</p:attrName>
                                        </p:attrNameLst>
                                      </p:cBhvr>
                                      <p:to>
                                        <p:strVal val="visible"/>
                                      </p:to>
                                    </p:set>
                                    <p:animEffect transition="in" filter="fade">
                                      <p:cBhvr>
                                        <p:cTn id="17" dur="1000"/>
                                        <p:tgtEl>
                                          <p:spTgt spid="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3">
                                            <p:txEl>
                                              <p:pRg st="3" end="3"/>
                                            </p:txEl>
                                          </p:spTgt>
                                        </p:tgtEl>
                                        <p:attrNameLst>
                                          <p:attrName>style.visibility</p:attrName>
                                        </p:attrNameLst>
                                      </p:cBhvr>
                                      <p:to>
                                        <p:strVal val="visible"/>
                                      </p:to>
                                    </p:set>
                                    <p:animEffect transition="in" filter="fade">
                                      <p:cBhvr>
                                        <p:cTn id="22" dur="1000"/>
                                        <p:tgtEl>
                                          <p:spTgt spid="1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3">
                                            <p:txEl>
                                              <p:pRg st="4" end="4"/>
                                            </p:txEl>
                                          </p:spTgt>
                                        </p:tgtEl>
                                        <p:attrNameLst>
                                          <p:attrName>style.visibility</p:attrName>
                                        </p:attrNameLst>
                                      </p:cBhvr>
                                      <p:to>
                                        <p:strVal val="visible"/>
                                      </p:to>
                                    </p:set>
                                    <p:animEffect transition="in" filter="fade">
                                      <p:cBhvr>
                                        <p:cTn id="27" dur="1000"/>
                                        <p:tgtEl>
                                          <p:spTgt spid="1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3">
                                            <p:txEl>
                                              <p:pRg st="5" end="5"/>
                                            </p:txEl>
                                          </p:spTgt>
                                        </p:tgtEl>
                                        <p:attrNameLst>
                                          <p:attrName>style.visibility</p:attrName>
                                        </p:attrNameLst>
                                      </p:cBhvr>
                                      <p:to>
                                        <p:strVal val="visible"/>
                                      </p:to>
                                    </p:set>
                                    <p:animEffect transition="in" filter="fade">
                                      <p:cBhvr>
                                        <p:cTn id="32" dur="1000"/>
                                        <p:tgtEl>
                                          <p:spTgt spid="1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3">
                                            <p:txEl>
                                              <p:pRg st="6" end="6"/>
                                            </p:txEl>
                                          </p:spTgt>
                                        </p:tgtEl>
                                        <p:attrNameLst>
                                          <p:attrName>style.visibility</p:attrName>
                                        </p:attrNameLst>
                                      </p:cBhvr>
                                      <p:to>
                                        <p:strVal val="visible"/>
                                      </p:to>
                                    </p:set>
                                    <p:animEffect transition="in" filter="fade">
                                      <p:cBhvr>
                                        <p:cTn id="37" dur="1000"/>
                                        <p:tgtEl>
                                          <p:spTgt spid="16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3">
                                            <p:txEl>
                                              <p:pRg st="7" end="7"/>
                                            </p:txEl>
                                          </p:spTgt>
                                        </p:tgtEl>
                                        <p:attrNameLst>
                                          <p:attrName>style.visibility</p:attrName>
                                        </p:attrNameLst>
                                      </p:cBhvr>
                                      <p:to>
                                        <p:strVal val="visible"/>
                                      </p:to>
                                    </p:set>
                                    <p:animEffect transition="in" filter="fade">
                                      <p:cBhvr>
                                        <p:cTn id="42" dur="1000"/>
                                        <p:tgtEl>
                                          <p:spTgt spid="1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Abstract Data Type (ADT)</a:t>
            </a:r>
            <a:endParaRPr/>
          </a:p>
        </p:txBody>
      </p:sp>
      <p:sp>
        <p:nvSpPr>
          <p:cNvPr id="169" name="Google Shape;169;p29"/>
          <p:cNvSpPr txBox="1">
            <a:spLocks noGrp="1"/>
          </p:cNvSpPr>
          <p:nvPr>
            <p:ph type="body" idx="1"/>
          </p:nvPr>
        </p:nvSpPr>
        <p:spPr>
          <a:xfrm>
            <a:off x="415600" y="1958433"/>
            <a:ext cx="11360800" cy="4133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Abstract Data Type (</a:t>
            </a:r>
            <a:r>
              <a:rPr lang="en" b="1">
                <a:latin typeface="Source Sans Pro"/>
                <a:ea typeface="Source Sans Pro"/>
                <a:cs typeface="Source Sans Pro"/>
                <a:sym typeface="Source Sans Pro"/>
              </a:rPr>
              <a:t>ADT</a:t>
            </a:r>
            <a:r>
              <a:rPr lang="en">
                <a:latin typeface="Source Sans Pro"/>
                <a:ea typeface="Source Sans Pro"/>
                <a:cs typeface="Source Sans Pro"/>
                <a:sym typeface="Source Sans Pro"/>
              </a:rPr>
              <a:t>) defines a structure’s</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Name</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Description</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b="1">
                <a:latin typeface="Source Sans Pro"/>
                <a:ea typeface="Source Sans Pro"/>
                <a:cs typeface="Source Sans Pro"/>
                <a:sym typeface="Source Sans Pro"/>
              </a:rPr>
              <a:t>Operations</a:t>
            </a:r>
            <a:r>
              <a:rPr lang="en">
                <a:latin typeface="Source Sans Pro"/>
                <a:ea typeface="Source Sans Pro"/>
                <a:cs typeface="Source Sans Pro"/>
                <a:sym typeface="Source Sans Pro"/>
              </a:rPr>
              <a:t> (functions)</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b="1">
                <a:latin typeface="Source Sans Pro"/>
                <a:ea typeface="Source Sans Pro"/>
                <a:cs typeface="Source Sans Pro"/>
                <a:sym typeface="Source Sans Pro"/>
              </a:rPr>
              <a:t>Invariants</a:t>
            </a:r>
            <a:r>
              <a:rPr lang="en">
                <a:latin typeface="Source Sans Pro"/>
                <a:ea typeface="Source Sans Pro"/>
                <a:cs typeface="Source Sans Pro"/>
                <a:sym typeface="Source Sans Pro"/>
              </a:rPr>
              <a:t> (rules)</a:t>
            </a:r>
            <a:endParaRPr>
              <a:latin typeface="Source Sans Pro"/>
              <a:ea typeface="Source Sans Pro"/>
              <a:cs typeface="Source Sans Pro"/>
              <a:sym typeface="Source Sans Pro"/>
            </a:endParaRPr>
          </a:p>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Operation is</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A function with name, input arguments, output return type</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Specification for what it does</a:t>
            </a:r>
            <a:endParaRPr>
              <a:latin typeface="Source Sans Pro"/>
              <a:ea typeface="Source Sans Pro"/>
              <a:cs typeface="Source Sans Pro"/>
              <a:sym typeface="Source Sans Pro"/>
            </a:endParaRPr>
          </a:p>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Invariant is</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Rule that structure must always obey</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Internal organization</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Operation may </a:t>
            </a:r>
            <a:r>
              <a:rPr lang="en" b="1">
                <a:latin typeface="Source Sans Pro"/>
                <a:ea typeface="Source Sans Pro"/>
                <a:cs typeface="Source Sans Pro"/>
                <a:sym typeface="Source Sans Pro"/>
              </a:rPr>
              <a:t>require</a:t>
            </a:r>
            <a:r>
              <a:rPr lang="en">
                <a:latin typeface="Source Sans Pro"/>
                <a:ea typeface="Source Sans Pro"/>
                <a:cs typeface="Source Sans Pro"/>
                <a:sym typeface="Source Sans Pro"/>
              </a:rPr>
              <a:t> or </a:t>
            </a:r>
            <a:r>
              <a:rPr lang="en" b="1">
                <a:latin typeface="Source Sans Pro"/>
                <a:ea typeface="Source Sans Pro"/>
                <a:cs typeface="Source Sans Pro"/>
                <a:sym typeface="Source Sans Pro"/>
              </a:rPr>
              <a:t>ensure</a:t>
            </a:r>
            <a:r>
              <a:rPr lang="en">
                <a:latin typeface="Source Sans Pro"/>
                <a:ea typeface="Source Sans Pro"/>
                <a:cs typeface="Source Sans Pro"/>
                <a:sym typeface="Source Sans Pro"/>
              </a:rPr>
              <a:t> a condition</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animEffect transition="in" filter="fade">
                                      <p:cBhvr>
                                        <p:cTn id="7" dur="1000"/>
                                        <p:tgtEl>
                                          <p:spTgt spid="1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9">
                                            <p:txEl>
                                              <p:pRg st="1" end="1"/>
                                            </p:txEl>
                                          </p:spTgt>
                                        </p:tgtEl>
                                        <p:attrNameLst>
                                          <p:attrName>style.visibility</p:attrName>
                                        </p:attrNameLst>
                                      </p:cBhvr>
                                      <p:to>
                                        <p:strVal val="visible"/>
                                      </p:to>
                                    </p:set>
                                    <p:animEffect transition="in" filter="fade">
                                      <p:cBhvr>
                                        <p:cTn id="12" dur="1000"/>
                                        <p:tgtEl>
                                          <p:spTgt spid="1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9">
                                            <p:txEl>
                                              <p:pRg st="2" end="2"/>
                                            </p:txEl>
                                          </p:spTgt>
                                        </p:tgtEl>
                                        <p:attrNameLst>
                                          <p:attrName>style.visibility</p:attrName>
                                        </p:attrNameLst>
                                      </p:cBhvr>
                                      <p:to>
                                        <p:strVal val="visible"/>
                                      </p:to>
                                    </p:set>
                                    <p:animEffect transition="in" filter="fade">
                                      <p:cBhvr>
                                        <p:cTn id="17" dur="1000"/>
                                        <p:tgtEl>
                                          <p:spTgt spid="1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9">
                                            <p:txEl>
                                              <p:pRg st="3" end="3"/>
                                            </p:txEl>
                                          </p:spTgt>
                                        </p:tgtEl>
                                        <p:attrNameLst>
                                          <p:attrName>style.visibility</p:attrName>
                                        </p:attrNameLst>
                                      </p:cBhvr>
                                      <p:to>
                                        <p:strVal val="visible"/>
                                      </p:to>
                                    </p:set>
                                    <p:animEffect transition="in" filter="fade">
                                      <p:cBhvr>
                                        <p:cTn id="22" dur="1000"/>
                                        <p:tgtEl>
                                          <p:spTgt spid="1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9">
                                            <p:txEl>
                                              <p:pRg st="4" end="4"/>
                                            </p:txEl>
                                          </p:spTgt>
                                        </p:tgtEl>
                                        <p:attrNameLst>
                                          <p:attrName>style.visibility</p:attrName>
                                        </p:attrNameLst>
                                      </p:cBhvr>
                                      <p:to>
                                        <p:strVal val="visible"/>
                                      </p:to>
                                    </p:set>
                                    <p:animEffect transition="in" filter="fade">
                                      <p:cBhvr>
                                        <p:cTn id="27" dur="1000"/>
                                        <p:tgtEl>
                                          <p:spTgt spid="16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9">
                                            <p:txEl>
                                              <p:pRg st="5" end="5"/>
                                            </p:txEl>
                                          </p:spTgt>
                                        </p:tgtEl>
                                        <p:attrNameLst>
                                          <p:attrName>style.visibility</p:attrName>
                                        </p:attrNameLst>
                                      </p:cBhvr>
                                      <p:to>
                                        <p:strVal val="visible"/>
                                      </p:to>
                                    </p:set>
                                    <p:animEffect transition="in" filter="fade">
                                      <p:cBhvr>
                                        <p:cTn id="32" dur="1000"/>
                                        <p:tgtEl>
                                          <p:spTgt spid="16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9">
                                            <p:txEl>
                                              <p:pRg st="6" end="6"/>
                                            </p:txEl>
                                          </p:spTgt>
                                        </p:tgtEl>
                                        <p:attrNameLst>
                                          <p:attrName>style.visibility</p:attrName>
                                        </p:attrNameLst>
                                      </p:cBhvr>
                                      <p:to>
                                        <p:strVal val="visible"/>
                                      </p:to>
                                    </p:set>
                                    <p:animEffect transition="in" filter="fade">
                                      <p:cBhvr>
                                        <p:cTn id="37" dur="1000"/>
                                        <p:tgtEl>
                                          <p:spTgt spid="16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9">
                                            <p:txEl>
                                              <p:pRg st="7" end="7"/>
                                            </p:txEl>
                                          </p:spTgt>
                                        </p:tgtEl>
                                        <p:attrNameLst>
                                          <p:attrName>style.visibility</p:attrName>
                                        </p:attrNameLst>
                                      </p:cBhvr>
                                      <p:to>
                                        <p:strVal val="visible"/>
                                      </p:to>
                                    </p:set>
                                    <p:animEffect transition="in" filter="fade">
                                      <p:cBhvr>
                                        <p:cTn id="42" dur="1000"/>
                                        <p:tgtEl>
                                          <p:spTgt spid="16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9">
                                            <p:txEl>
                                              <p:pRg st="8" end="8"/>
                                            </p:txEl>
                                          </p:spTgt>
                                        </p:tgtEl>
                                        <p:attrNameLst>
                                          <p:attrName>style.visibility</p:attrName>
                                        </p:attrNameLst>
                                      </p:cBhvr>
                                      <p:to>
                                        <p:strVal val="visible"/>
                                      </p:to>
                                    </p:set>
                                    <p:animEffect transition="in" filter="fade">
                                      <p:cBhvr>
                                        <p:cTn id="47" dur="1000"/>
                                        <p:tgtEl>
                                          <p:spTgt spid="16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9">
                                            <p:txEl>
                                              <p:pRg st="9" end="9"/>
                                            </p:txEl>
                                          </p:spTgt>
                                        </p:tgtEl>
                                        <p:attrNameLst>
                                          <p:attrName>style.visibility</p:attrName>
                                        </p:attrNameLst>
                                      </p:cBhvr>
                                      <p:to>
                                        <p:strVal val="visible"/>
                                      </p:to>
                                    </p:set>
                                    <p:animEffect transition="in" filter="fade">
                                      <p:cBhvr>
                                        <p:cTn id="52" dur="1000"/>
                                        <p:tgtEl>
                                          <p:spTgt spid="16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9">
                                            <p:txEl>
                                              <p:pRg st="10" end="10"/>
                                            </p:txEl>
                                          </p:spTgt>
                                        </p:tgtEl>
                                        <p:attrNameLst>
                                          <p:attrName>style.visibility</p:attrName>
                                        </p:attrNameLst>
                                      </p:cBhvr>
                                      <p:to>
                                        <p:strVal val="visible"/>
                                      </p:to>
                                    </p:set>
                                    <p:animEffect transition="in" filter="fade">
                                      <p:cBhvr>
                                        <p:cTn id="57" dur="1000"/>
                                        <p:tgtEl>
                                          <p:spTgt spid="16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69">
                                            <p:txEl>
                                              <p:pRg st="11" end="11"/>
                                            </p:txEl>
                                          </p:spTgt>
                                        </p:tgtEl>
                                        <p:attrNameLst>
                                          <p:attrName>style.visibility</p:attrName>
                                        </p:attrNameLst>
                                      </p:cBhvr>
                                      <p:to>
                                        <p:strVal val="visible"/>
                                      </p:to>
                                    </p:set>
                                    <p:animEffect transition="in" filter="fade">
                                      <p:cBhvr>
                                        <p:cTn id="62" dur="1000"/>
                                        <p:tgtEl>
                                          <p:spTgt spid="16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Operation</a:t>
            </a:r>
            <a:endParaRPr/>
          </a:p>
        </p:txBody>
      </p:sp>
      <p:sp>
        <p:nvSpPr>
          <p:cNvPr id="175" name="Google Shape;175;p30"/>
          <p:cNvSpPr txBox="1">
            <a:spLocks noGrp="1"/>
          </p:cNvSpPr>
          <p:nvPr>
            <p:ph type="body" idx="1"/>
          </p:nvPr>
        </p:nvSpPr>
        <p:spPr>
          <a:xfrm>
            <a:off x="415600" y="1958433"/>
            <a:ext cx="11360800" cy="4133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An ADT </a:t>
            </a:r>
            <a:r>
              <a:rPr lang="en" b="1">
                <a:latin typeface="Source Sans Pro"/>
                <a:ea typeface="Source Sans Pro"/>
                <a:cs typeface="Source Sans Pro"/>
                <a:sym typeface="Source Sans Pro"/>
              </a:rPr>
              <a:t>operation</a:t>
            </a:r>
            <a:r>
              <a:rPr lang="en">
                <a:latin typeface="Source Sans Pro"/>
                <a:ea typeface="Source Sans Pro"/>
                <a:cs typeface="Source Sans Pro"/>
                <a:sym typeface="Source Sans Pro"/>
              </a:rPr>
              <a:t> is</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A function with name, input arguments, output return type</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Specification for what it does</a:t>
            </a:r>
            <a:endParaRPr>
              <a:latin typeface="Source Sans Pro"/>
              <a:ea typeface="Source Sans Pro"/>
              <a:cs typeface="Source Sans Pro"/>
              <a:sym typeface="Source Sans Pro"/>
            </a:endParaRPr>
          </a:p>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Routine operations</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Make (constructor)</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Getters, setters (accessors, mutators)</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Clear (make empty)</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Iterator begin, end (loop through)</a:t>
            </a:r>
            <a:endParaRPr>
              <a:latin typeface="Source Sans Pro"/>
              <a:ea typeface="Source Sans Pro"/>
              <a:cs typeface="Source Sans Pro"/>
              <a:sym typeface="Source Sans Pro"/>
            </a:endParaRPr>
          </a:p>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More interesting operations</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Insert, Erase, Search, ... </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p:cTn id="7" dur="1000"/>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Effect transition="in" filter="fade">
                                      <p:cBhvr>
                                        <p:cTn id="12" dur="1000"/>
                                        <p:tgtEl>
                                          <p:spTgt spid="1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Effect transition="in" filter="fade">
                                      <p:cBhvr>
                                        <p:cTn id="17" dur="1000"/>
                                        <p:tgtEl>
                                          <p:spTgt spid="1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5">
                                            <p:txEl>
                                              <p:pRg st="3" end="3"/>
                                            </p:txEl>
                                          </p:spTgt>
                                        </p:tgtEl>
                                        <p:attrNameLst>
                                          <p:attrName>style.visibility</p:attrName>
                                        </p:attrNameLst>
                                      </p:cBhvr>
                                      <p:to>
                                        <p:strVal val="visible"/>
                                      </p:to>
                                    </p:set>
                                    <p:animEffect transition="in" filter="fade">
                                      <p:cBhvr>
                                        <p:cTn id="22" dur="1000"/>
                                        <p:tgtEl>
                                          <p:spTgt spid="1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5">
                                            <p:txEl>
                                              <p:pRg st="4" end="4"/>
                                            </p:txEl>
                                          </p:spTgt>
                                        </p:tgtEl>
                                        <p:attrNameLst>
                                          <p:attrName>style.visibility</p:attrName>
                                        </p:attrNameLst>
                                      </p:cBhvr>
                                      <p:to>
                                        <p:strVal val="visible"/>
                                      </p:to>
                                    </p:set>
                                    <p:animEffect transition="in" filter="fade">
                                      <p:cBhvr>
                                        <p:cTn id="27" dur="1000"/>
                                        <p:tgtEl>
                                          <p:spTgt spid="1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5">
                                            <p:txEl>
                                              <p:pRg st="5" end="5"/>
                                            </p:txEl>
                                          </p:spTgt>
                                        </p:tgtEl>
                                        <p:attrNameLst>
                                          <p:attrName>style.visibility</p:attrName>
                                        </p:attrNameLst>
                                      </p:cBhvr>
                                      <p:to>
                                        <p:strVal val="visible"/>
                                      </p:to>
                                    </p:set>
                                    <p:animEffect transition="in" filter="fade">
                                      <p:cBhvr>
                                        <p:cTn id="32" dur="1000"/>
                                        <p:tgtEl>
                                          <p:spTgt spid="1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5">
                                            <p:txEl>
                                              <p:pRg st="6" end="6"/>
                                            </p:txEl>
                                          </p:spTgt>
                                        </p:tgtEl>
                                        <p:attrNameLst>
                                          <p:attrName>style.visibility</p:attrName>
                                        </p:attrNameLst>
                                      </p:cBhvr>
                                      <p:to>
                                        <p:strVal val="visible"/>
                                      </p:to>
                                    </p:set>
                                    <p:animEffect transition="in" filter="fade">
                                      <p:cBhvr>
                                        <p:cTn id="37" dur="1000"/>
                                        <p:tgtEl>
                                          <p:spTgt spid="1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5">
                                            <p:txEl>
                                              <p:pRg st="7" end="7"/>
                                            </p:txEl>
                                          </p:spTgt>
                                        </p:tgtEl>
                                        <p:attrNameLst>
                                          <p:attrName>style.visibility</p:attrName>
                                        </p:attrNameLst>
                                      </p:cBhvr>
                                      <p:to>
                                        <p:strVal val="visible"/>
                                      </p:to>
                                    </p:set>
                                    <p:animEffect transition="in" filter="fade">
                                      <p:cBhvr>
                                        <p:cTn id="42" dur="1000"/>
                                        <p:tgtEl>
                                          <p:spTgt spid="1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5">
                                            <p:txEl>
                                              <p:pRg st="8" end="8"/>
                                            </p:txEl>
                                          </p:spTgt>
                                        </p:tgtEl>
                                        <p:attrNameLst>
                                          <p:attrName>style.visibility</p:attrName>
                                        </p:attrNameLst>
                                      </p:cBhvr>
                                      <p:to>
                                        <p:strVal val="visible"/>
                                      </p:to>
                                    </p:set>
                                    <p:animEffect transition="in" filter="fade">
                                      <p:cBhvr>
                                        <p:cTn id="47" dur="1000"/>
                                        <p:tgtEl>
                                          <p:spTgt spid="17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5">
                                            <p:txEl>
                                              <p:pRg st="9" end="9"/>
                                            </p:txEl>
                                          </p:spTgt>
                                        </p:tgtEl>
                                        <p:attrNameLst>
                                          <p:attrName>style.visibility</p:attrName>
                                        </p:attrNameLst>
                                      </p:cBhvr>
                                      <p:to>
                                        <p:strVal val="visible"/>
                                      </p:to>
                                    </p:set>
                                    <p:animEffect transition="in" filter="fade">
                                      <p:cBhvr>
                                        <p:cTn id="52" dur="1000"/>
                                        <p:tgtEl>
                                          <p:spTgt spid="1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Invariant</a:t>
            </a:r>
            <a:endParaRPr/>
          </a:p>
        </p:txBody>
      </p:sp>
      <p:sp>
        <p:nvSpPr>
          <p:cNvPr id="181" name="Google Shape;181;p31"/>
          <p:cNvSpPr txBox="1">
            <a:spLocks noGrp="1"/>
          </p:cNvSpPr>
          <p:nvPr>
            <p:ph type="body" idx="1"/>
          </p:nvPr>
        </p:nvSpPr>
        <p:spPr>
          <a:xfrm>
            <a:off x="415600" y="1958433"/>
            <a:ext cx="11360800" cy="4133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57189" algn="l" rtl="0">
              <a:spcBef>
                <a:spcPts val="0"/>
              </a:spcBef>
              <a:spcAft>
                <a:spcPts val="0"/>
              </a:spcAft>
              <a:buSzPts val="1800"/>
              <a:buFont typeface="Source Sans Pro"/>
              <a:buChar char="●"/>
            </a:pPr>
            <a:r>
              <a:rPr lang="en" b="1">
                <a:latin typeface="Source Sans Pro"/>
                <a:ea typeface="Source Sans Pro"/>
                <a:cs typeface="Source Sans Pro"/>
                <a:sym typeface="Source Sans Pro"/>
              </a:rPr>
              <a:t>Invariant</a:t>
            </a:r>
            <a:r>
              <a:rPr lang="en">
                <a:latin typeface="Source Sans Pro"/>
                <a:ea typeface="Source Sans Pro"/>
                <a:cs typeface="Source Sans Pro"/>
                <a:sym typeface="Source Sans Pro"/>
              </a:rPr>
              <a:t>: a rule that a structure must always obey</a:t>
            </a:r>
            <a:endParaRPr>
              <a:latin typeface="Source Sans Pro"/>
              <a:ea typeface="Source Sans Pro"/>
              <a:cs typeface="Source Sans Pro"/>
              <a:sym typeface="Source Sans Pro"/>
            </a:endParaRPr>
          </a:p>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For internal organization</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Example: a unique pointer is either </a:t>
            </a:r>
            <a:r>
              <a:rPr lang="en">
                <a:latin typeface="Consolas"/>
                <a:ea typeface="Consolas"/>
                <a:cs typeface="Consolas"/>
                <a:sym typeface="Consolas"/>
              </a:rPr>
              <a:t>nullptr</a:t>
            </a:r>
            <a:r>
              <a:rPr lang="en">
                <a:latin typeface="Source Sans Pro"/>
                <a:ea typeface="Source Sans Pro"/>
                <a:cs typeface="Source Sans Pro"/>
                <a:sym typeface="Source Sans Pro"/>
              </a:rPr>
              <a:t>, or holds a valid dynamic object</a:t>
            </a:r>
            <a:endParaRPr>
              <a:latin typeface="Source Sans Pro"/>
              <a:ea typeface="Source Sans Pro"/>
              <a:cs typeface="Source Sans Pro"/>
              <a:sym typeface="Source Sans Pro"/>
            </a:endParaRPr>
          </a:p>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Structure-wide invariants</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Example: a sorted array must be in sorted order</a:t>
            </a:r>
            <a:endParaRPr>
              <a:latin typeface="Source Sans Pro"/>
              <a:ea typeface="Source Sans Pro"/>
              <a:cs typeface="Source Sans Pro"/>
              <a:sym typeface="Source Sans Pro"/>
            </a:endParaRPr>
          </a:p>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Operation-specific invariant</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Example: erase requires a non-empty list</a:t>
            </a:r>
            <a:endParaRPr>
              <a:latin typeface="Source Sans Pro"/>
              <a:ea typeface="Source Sans Pro"/>
              <a:cs typeface="Source Sans Pro"/>
              <a:sym typeface="Source Sans Pro"/>
            </a:endParaRPr>
          </a:p>
          <a:p>
            <a:pPr marL="1219170" lvl="1" indent="-423323" algn="l" rtl="0">
              <a:spcBef>
                <a:spcPts val="0"/>
              </a:spcBef>
              <a:spcAft>
                <a:spcPts val="0"/>
              </a:spcAft>
              <a:buSzPts val="1400"/>
              <a:buFont typeface="Source Sans Pro"/>
              <a:buChar char="○"/>
            </a:pPr>
            <a:r>
              <a:rPr lang="en">
                <a:latin typeface="Source Sans Pro"/>
                <a:ea typeface="Source Sans Pro"/>
                <a:cs typeface="Source Sans Pro"/>
                <a:sym typeface="Source Sans Pro"/>
              </a:rPr>
              <a:t>Phrased as </a:t>
            </a:r>
            <a:r>
              <a:rPr lang="en" b="1">
                <a:latin typeface="Source Sans Pro"/>
                <a:ea typeface="Source Sans Pro"/>
                <a:cs typeface="Source Sans Pro"/>
                <a:sym typeface="Source Sans Pro"/>
              </a:rPr>
              <a:t>require</a:t>
            </a:r>
            <a:r>
              <a:rPr lang="en">
                <a:latin typeface="Source Sans Pro"/>
                <a:ea typeface="Source Sans Pro"/>
                <a:cs typeface="Source Sans Pro"/>
                <a:sym typeface="Source Sans Pro"/>
              </a:rPr>
              <a:t> or </a:t>
            </a:r>
            <a:r>
              <a:rPr lang="en" b="1">
                <a:latin typeface="Source Sans Pro"/>
                <a:ea typeface="Source Sans Pro"/>
                <a:cs typeface="Source Sans Pro"/>
                <a:sym typeface="Source Sans Pro"/>
              </a:rPr>
              <a:t>ensure</a:t>
            </a:r>
            <a:endParaRPr b="1">
              <a:latin typeface="Source Sans Pro"/>
              <a:ea typeface="Source Sans Pro"/>
              <a:cs typeface="Source Sans Pro"/>
              <a:sym typeface="Source Sans Pro"/>
            </a:endParaRPr>
          </a:p>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Operations must maintain invariants</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animEffect transition="in" filter="fade">
                                      <p:cBhvr>
                                        <p:cTn id="7" dur="1000"/>
                                        <p:tgtEl>
                                          <p:spTgt spid="1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1">
                                            <p:txEl>
                                              <p:pRg st="1" end="1"/>
                                            </p:txEl>
                                          </p:spTgt>
                                        </p:tgtEl>
                                        <p:attrNameLst>
                                          <p:attrName>style.visibility</p:attrName>
                                        </p:attrNameLst>
                                      </p:cBhvr>
                                      <p:to>
                                        <p:strVal val="visible"/>
                                      </p:to>
                                    </p:set>
                                    <p:animEffect transition="in" filter="fade">
                                      <p:cBhvr>
                                        <p:cTn id="12" dur="1000"/>
                                        <p:tgtEl>
                                          <p:spTgt spid="1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1">
                                            <p:txEl>
                                              <p:pRg st="2" end="2"/>
                                            </p:txEl>
                                          </p:spTgt>
                                        </p:tgtEl>
                                        <p:attrNameLst>
                                          <p:attrName>style.visibility</p:attrName>
                                        </p:attrNameLst>
                                      </p:cBhvr>
                                      <p:to>
                                        <p:strVal val="visible"/>
                                      </p:to>
                                    </p:set>
                                    <p:animEffect transition="in" filter="fade">
                                      <p:cBhvr>
                                        <p:cTn id="17" dur="1000"/>
                                        <p:tgtEl>
                                          <p:spTgt spid="1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1">
                                            <p:txEl>
                                              <p:pRg st="3" end="3"/>
                                            </p:txEl>
                                          </p:spTgt>
                                        </p:tgtEl>
                                        <p:attrNameLst>
                                          <p:attrName>style.visibility</p:attrName>
                                        </p:attrNameLst>
                                      </p:cBhvr>
                                      <p:to>
                                        <p:strVal val="visible"/>
                                      </p:to>
                                    </p:set>
                                    <p:animEffect transition="in" filter="fade">
                                      <p:cBhvr>
                                        <p:cTn id="22" dur="1000"/>
                                        <p:tgtEl>
                                          <p:spTgt spid="1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1">
                                            <p:txEl>
                                              <p:pRg st="4" end="4"/>
                                            </p:txEl>
                                          </p:spTgt>
                                        </p:tgtEl>
                                        <p:attrNameLst>
                                          <p:attrName>style.visibility</p:attrName>
                                        </p:attrNameLst>
                                      </p:cBhvr>
                                      <p:to>
                                        <p:strVal val="visible"/>
                                      </p:to>
                                    </p:set>
                                    <p:animEffect transition="in" filter="fade">
                                      <p:cBhvr>
                                        <p:cTn id="27" dur="1000"/>
                                        <p:tgtEl>
                                          <p:spTgt spid="1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1">
                                            <p:txEl>
                                              <p:pRg st="5" end="5"/>
                                            </p:txEl>
                                          </p:spTgt>
                                        </p:tgtEl>
                                        <p:attrNameLst>
                                          <p:attrName>style.visibility</p:attrName>
                                        </p:attrNameLst>
                                      </p:cBhvr>
                                      <p:to>
                                        <p:strVal val="visible"/>
                                      </p:to>
                                    </p:set>
                                    <p:animEffect transition="in" filter="fade">
                                      <p:cBhvr>
                                        <p:cTn id="32" dur="1000"/>
                                        <p:tgtEl>
                                          <p:spTgt spid="18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1">
                                            <p:txEl>
                                              <p:pRg st="6" end="6"/>
                                            </p:txEl>
                                          </p:spTgt>
                                        </p:tgtEl>
                                        <p:attrNameLst>
                                          <p:attrName>style.visibility</p:attrName>
                                        </p:attrNameLst>
                                      </p:cBhvr>
                                      <p:to>
                                        <p:strVal val="visible"/>
                                      </p:to>
                                    </p:set>
                                    <p:animEffect transition="in" filter="fade">
                                      <p:cBhvr>
                                        <p:cTn id="37" dur="1000"/>
                                        <p:tgtEl>
                                          <p:spTgt spid="18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1">
                                            <p:txEl>
                                              <p:pRg st="7" end="7"/>
                                            </p:txEl>
                                          </p:spTgt>
                                        </p:tgtEl>
                                        <p:attrNameLst>
                                          <p:attrName>style.visibility</p:attrName>
                                        </p:attrNameLst>
                                      </p:cBhvr>
                                      <p:to>
                                        <p:strVal val="visible"/>
                                      </p:to>
                                    </p:set>
                                    <p:animEffect transition="in" filter="fade">
                                      <p:cBhvr>
                                        <p:cTn id="42" dur="1000"/>
                                        <p:tgtEl>
                                          <p:spTgt spid="18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1">
                                            <p:txEl>
                                              <p:pRg st="8" end="8"/>
                                            </p:txEl>
                                          </p:spTgt>
                                        </p:tgtEl>
                                        <p:attrNameLst>
                                          <p:attrName>style.visibility</p:attrName>
                                        </p:attrNameLst>
                                      </p:cBhvr>
                                      <p:to>
                                        <p:strVal val="visible"/>
                                      </p:to>
                                    </p:set>
                                    <p:animEffect transition="in" filter="fade">
                                      <p:cBhvr>
                                        <p:cTn id="47" dur="1000"/>
                                        <p:tgtEl>
                                          <p:spTgt spid="18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A25C9-5BE3-B913-4557-158D9516E49B}"/>
              </a:ext>
            </a:extLst>
          </p:cNvPr>
          <p:cNvSpPr>
            <a:spLocks noGrp="1"/>
          </p:cNvSpPr>
          <p:nvPr>
            <p:ph type="title"/>
          </p:nvPr>
        </p:nvSpPr>
        <p:spPr>
          <a:xfrm>
            <a:off x="3570924" y="1162075"/>
            <a:ext cx="3837392" cy="3210337"/>
          </a:xfrm>
        </p:spPr>
        <p:txBody>
          <a:bodyPr/>
          <a:lstStyle/>
          <a:p>
            <a:r>
              <a:rPr lang="en-US" sz="6000" dirty="0"/>
              <a:t>PAIR DATA STRUCTURE</a:t>
            </a:r>
          </a:p>
        </p:txBody>
      </p:sp>
    </p:spTree>
    <p:extLst>
      <p:ext uri="{BB962C8B-B14F-4D97-AF65-F5344CB8AC3E}">
        <p14:creationId xmlns:p14="http://schemas.microsoft.com/office/powerpoint/2010/main" val="975474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Pair Data Structure</a:t>
            </a:r>
            <a:endParaRPr/>
          </a:p>
        </p:txBody>
      </p:sp>
      <p:sp>
        <p:nvSpPr>
          <p:cNvPr id="199" name="Google Shape;199;p34"/>
          <p:cNvSpPr txBox="1">
            <a:spLocks noGrp="1"/>
          </p:cNvSpPr>
          <p:nvPr>
            <p:ph type="body" idx="1"/>
          </p:nvPr>
        </p:nvSpPr>
        <p:spPr>
          <a:xfrm>
            <a:off x="415600" y="1958433"/>
            <a:ext cx="11360800" cy="4133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57189" algn="l" rtl="0">
              <a:spcBef>
                <a:spcPts val="0"/>
              </a:spcBef>
              <a:spcAft>
                <a:spcPts val="0"/>
              </a:spcAft>
              <a:buSzPts val="1800"/>
              <a:buFont typeface="Source Sans Pro"/>
              <a:buChar char="●"/>
            </a:pPr>
            <a:r>
              <a:rPr lang="en" b="1">
                <a:latin typeface="Source Sans Pro"/>
                <a:ea typeface="Source Sans Pro"/>
                <a:cs typeface="Source Sans Pro"/>
                <a:sym typeface="Source Sans Pro"/>
              </a:rPr>
              <a:t>Pair</a:t>
            </a:r>
            <a:r>
              <a:rPr lang="en">
                <a:latin typeface="Source Sans Pro"/>
                <a:ea typeface="Source Sans Pro"/>
                <a:cs typeface="Source Sans Pro"/>
                <a:sym typeface="Source Sans Pro"/>
              </a:rPr>
              <a:t>: data structure that holds two objects</a:t>
            </a:r>
            <a:endParaRPr>
              <a:latin typeface="Source Sans Pro"/>
              <a:ea typeface="Source Sans Pro"/>
              <a:cs typeface="Source Sans Pro"/>
              <a:sym typeface="Source Sans Pro"/>
            </a:endParaRPr>
          </a:p>
          <a:p>
            <a:pPr marL="609585" lvl="0" indent="-457189" algn="l" rtl="0">
              <a:spcBef>
                <a:spcPts val="0"/>
              </a:spcBef>
              <a:spcAft>
                <a:spcPts val="0"/>
              </a:spcAft>
              <a:buSzPts val="1800"/>
              <a:buFont typeface="Source Sans Pro"/>
              <a:buChar char="●"/>
            </a:pPr>
            <a:r>
              <a:rPr lang="en" b="1">
                <a:latin typeface="Source Sans Pro"/>
                <a:ea typeface="Source Sans Pro"/>
                <a:cs typeface="Source Sans Pro"/>
                <a:sym typeface="Source Sans Pro"/>
              </a:rPr>
              <a:t>first</a:t>
            </a:r>
            <a:r>
              <a:rPr lang="en">
                <a:latin typeface="Source Sans Pro"/>
                <a:ea typeface="Source Sans Pro"/>
                <a:cs typeface="Source Sans Pro"/>
                <a:sym typeface="Source Sans Pro"/>
              </a:rPr>
              <a:t>, </a:t>
            </a:r>
            <a:r>
              <a:rPr lang="en" b="1">
                <a:latin typeface="Source Sans Pro"/>
                <a:ea typeface="Source Sans Pro"/>
                <a:cs typeface="Source Sans Pro"/>
                <a:sym typeface="Source Sans Pro"/>
              </a:rPr>
              <a:t>second</a:t>
            </a:r>
            <a:endParaRPr>
              <a:latin typeface="Source Sans Pro"/>
              <a:ea typeface="Source Sans Pro"/>
              <a:cs typeface="Source Sans Pro"/>
              <a:sym typeface="Source Sans Pro"/>
            </a:endParaRPr>
          </a:p>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may be different types</a:t>
            </a:r>
            <a:endParaRPr>
              <a:latin typeface="Source Sans Pro"/>
              <a:ea typeface="Source Sans Pro"/>
              <a:cs typeface="Source Sans Pro"/>
              <a:sym typeface="Source Sans Pro"/>
            </a:endParaRPr>
          </a:p>
          <a:p>
            <a:pPr marL="609585" lvl="0" indent="-457189" algn="l" rtl="0">
              <a:spcBef>
                <a:spcPts val="0"/>
              </a:spcBef>
              <a:spcAft>
                <a:spcPts val="0"/>
              </a:spcAft>
              <a:buSzPts val="1800"/>
              <a:buFont typeface="Source Sans Pro"/>
              <a:buChar char="●"/>
            </a:pPr>
            <a:r>
              <a:rPr lang="en">
                <a:latin typeface="Source Sans Pro"/>
                <a:ea typeface="Source Sans Pro"/>
                <a:cs typeface="Source Sans Pro"/>
                <a:sym typeface="Source Sans Pro"/>
              </a:rPr>
              <a:t>always two</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1000"/>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1" end="1"/>
                                            </p:txEl>
                                          </p:spTgt>
                                        </p:tgtEl>
                                        <p:attrNameLst>
                                          <p:attrName>style.visibility</p:attrName>
                                        </p:attrNameLst>
                                      </p:cBhvr>
                                      <p:to>
                                        <p:strVal val="visible"/>
                                      </p:to>
                                    </p:set>
                                    <p:animEffect transition="in" filter="fade">
                                      <p:cBhvr>
                                        <p:cTn id="12" dur="1000"/>
                                        <p:tgtEl>
                                          <p:spTgt spid="1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2" end="2"/>
                                            </p:txEl>
                                          </p:spTgt>
                                        </p:tgtEl>
                                        <p:attrNameLst>
                                          <p:attrName>style.visibility</p:attrName>
                                        </p:attrNameLst>
                                      </p:cBhvr>
                                      <p:to>
                                        <p:strVal val="visible"/>
                                      </p:to>
                                    </p:set>
                                    <p:animEffect transition="in" filter="fade">
                                      <p:cBhvr>
                                        <p:cTn id="17" dur="1000"/>
                                        <p:tgtEl>
                                          <p:spTgt spid="1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9">
                                            <p:txEl>
                                              <p:pRg st="3" end="3"/>
                                            </p:txEl>
                                          </p:spTgt>
                                        </p:tgtEl>
                                        <p:attrNameLst>
                                          <p:attrName>style.visibility</p:attrName>
                                        </p:attrNameLst>
                                      </p:cBhvr>
                                      <p:to>
                                        <p:strVal val="visible"/>
                                      </p:to>
                                    </p:set>
                                    <p:animEffect transition="in" filter="fade">
                                      <p:cBhvr>
                                        <p:cTn id="22" dur="1000"/>
                                        <p:tgtEl>
                                          <p:spTgt spid="1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15</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Modern Writer</vt:lpstr>
      <vt:lpstr>ADTs and Data Structure</vt:lpstr>
      <vt:lpstr>What Is a Data Structure??</vt:lpstr>
      <vt:lpstr>ADT(Abstract Data Type)</vt:lpstr>
      <vt:lpstr>Understand the Problem</vt:lpstr>
      <vt:lpstr>Abstract Data Type (ADT)</vt:lpstr>
      <vt:lpstr>Operation</vt:lpstr>
      <vt:lpstr>Invariant</vt:lpstr>
      <vt:lpstr>PAIR DATA STRUCTURE</vt:lpstr>
      <vt:lpstr>Pair Data Structure</vt:lpstr>
      <vt:lpstr>Use Cases</vt:lpstr>
      <vt:lpstr>Pair&lt;T1, T2&gt; ADT</vt:lpstr>
      <vt:lpstr>std::pair</vt:lpstr>
      <vt:lpstr>DYAD Data Structure</vt:lpstr>
      <vt:lpstr>Dyad Data Structure</vt:lpstr>
      <vt:lpstr>Use Cases</vt:lpstr>
      <vt:lpstr>Dyad&lt;T&gt; Operations</vt:lpstr>
      <vt:lpstr>Implementation - Constructor, Setters</vt:lpstr>
      <vt:lpstr>Implementation - Accessors</vt:lpstr>
      <vt:lpstr>Sketching a Dyad</vt:lpstr>
      <vt:lpstr>Example Usage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cp:revision>
  <dcterms:created xsi:type="dcterms:W3CDTF">2024-01-27T21:24:50Z</dcterms:created>
  <dcterms:modified xsi:type="dcterms:W3CDTF">2024-01-28T00:10:16Z</dcterms:modified>
</cp:coreProperties>
</file>